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78" r:id="rId2"/>
    <p:sldId id="368" r:id="rId3"/>
    <p:sldId id="390" r:id="rId4"/>
    <p:sldId id="275"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20BA7-C8D1-4D9A-A3DF-297DEDE2B4C5}" v="3" dt="2023-06-19T09:12:35.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2" autoAdjust="0"/>
    <p:restoredTop sz="93657" autoAdjust="0"/>
  </p:normalViewPr>
  <p:slideViewPr>
    <p:cSldViewPr snapToGrid="0">
      <p:cViewPr varScale="1">
        <p:scale>
          <a:sx n="118" d="100"/>
          <a:sy n="118" d="100"/>
        </p:scale>
        <p:origin x="264" y="102"/>
      </p:cViewPr>
      <p:guideLst/>
    </p:cSldViewPr>
  </p:slideViewPr>
  <p:outlineViewPr>
    <p:cViewPr>
      <p:scale>
        <a:sx n="33" d="100"/>
        <a:sy n="33" d="100"/>
      </p:scale>
      <p:origin x="0" y="-574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Clements" userId="33b821d949208f66" providerId="LiveId" clId="{16120BA7-C8D1-4D9A-A3DF-297DEDE2B4C5}"/>
    <pc:docChg chg="custSel addSld modSld sldOrd">
      <pc:chgData name="Will Clements" userId="33b821d949208f66" providerId="LiveId" clId="{16120BA7-C8D1-4D9A-A3DF-297DEDE2B4C5}" dt="2023-06-19T09:19:31.770" v="612" actId="5793"/>
      <pc:docMkLst>
        <pc:docMk/>
      </pc:docMkLst>
      <pc:sldChg chg="add">
        <pc:chgData name="Will Clements" userId="33b821d949208f66" providerId="LiveId" clId="{16120BA7-C8D1-4D9A-A3DF-297DEDE2B4C5}" dt="2023-06-19T09:11:50.518" v="3"/>
        <pc:sldMkLst>
          <pc:docMk/>
          <pc:sldMk cId="218105588" sldId="368"/>
        </pc:sldMkLst>
      </pc:sldChg>
      <pc:sldChg chg="add ord">
        <pc:chgData name="Will Clements" userId="33b821d949208f66" providerId="LiveId" clId="{16120BA7-C8D1-4D9A-A3DF-297DEDE2B4C5}" dt="2023-06-19T09:11:30.195" v="2"/>
        <pc:sldMkLst>
          <pc:docMk/>
          <pc:sldMk cId="2011055171" sldId="378"/>
        </pc:sldMkLst>
      </pc:sldChg>
      <pc:sldChg chg="modSp add mod modNotesTx">
        <pc:chgData name="Will Clements" userId="33b821d949208f66" providerId="LiveId" clId="{16120BA7-C8D1-4D9A-A3DF-297DEDE2B4C5}" dt="2023-06-19T09:19:31.770" v="612" actId="5793"/>
        <pc:sldMkLst>
          <pc:docMk/>
          <pc:sldMk cId="1191891862" sldId="390"/>
        </pc:sldMkLst>
        <pc:spChg chg="mod">
          <ac:chgData name="Will Clements" userId="33b821d949208f66" providerId="LiveId" clId="{16120BA7-C8D1-4D9A-A3DF-297DEDE2B4C5}" dt="2023-06-19T09:15:44.633" v="141" actId="27636"/>
          <ac:spMkLst>
            <pc:docMk/>
            <pc:sldMk cId="1191891862" sldId="390"/>
            <ac:spMk id="3" creationId="{E3D083D0-59F6-1EE8-B169-8CD10E6C3D9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user\AppData\Roaming\Microsoft\Excel\Book1%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592405250148"/>
          <c:y val="5.0097166295537739E-2"/>
          <c:w val="0.78541508596478937"/>
          <c:h val="0.71349200490531195"/>
        </c:manualLayout>
      </c:layout>
      <c:barChart>
        <c:barDir val="col"/>
        <c:grouping val="clustered"/>
        <c:varyColors val="0"/>
        <c:ser>
          <c:idx val="0"/>
          <c:order val="0"/>
          <c:tx>
            <c:strRef>
              <c:f>Sheet1!$B$19</c:f>
              <c:strCache>
                <c:ptCount val="1"/>
                <c:pt idx="0">
                  <c:v>Average Electricity Consumption per HH per month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Din O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Sheet1!$A$20:$A$24</c:f>
              <c:strCache>
                <c:ptCount val="5"/>
                <c:pt idx="0">
                  <c:v>PEEDA</c:v>
                </c:pt>
                <c:pt idx="1">
                  <c:v>WACN</c:v>
                </c:pt>
                <c:pt idx="2">
                  <c:v>NAMHUS</c:v>
                </c:pt>
                <c:pt idx="3">
                  <c:v>KAPEG</c:v>
                </c:pt>
                <c:pt idx="4">
                  <c:v>ABF</c:v>
                </c:pt>
              </c:strCache>
            </c:strRef>
          </c:cat>
          <c:val>
            <c:numRef>
              <c:f>Sheet1!$B$20:$B$24</c:f>
              <c:numCache>
                <c:formatCode>General</c:formatCode>
                <c:ptCount val="5"/>
                <c:pt idx="0">
                  <c:v>71</c:v>
                </c:pt>
                <c:pt idx="1">
                  <c:v>52.5</c:v>
                </c:pt>
                <c:pt idx="2">
                  <c:v>57.49</c:v>
                </c:pt>
                <c:pt idx="3">
                  <c:v>51</c:v>
                </c:pt>
                <c:pt idx="4">
                  <c:v>66</c:v>
                </c:pt>
              </c:numCache>
            </c:numRef>
          </c:val>
          <c:extLst>
            <c:ext xmlns:c16="http://schemas.microsoft.com/office/drawing/2014/chart" uri="{C3380CC4-5D6E-409C-BE32-E72D297353CC}">
              <c16:uniqueId val="{00000000-1BAA-4098-B774-4C0D19CF585A}"/>
            </c:ext>
          </c:extLst>
        </c:ser>
        <c:dLbls>
          <c:showLegendKey val="0"/>
          <c:showVal val="1"/>
          <c:showCatName val="0"/>
          <c:showSerName val="0"/>
          <c:showPercent val="0"/>
          <c:showBubbleSize val="0"/>
        </c:dLbls>
        <c:gapWidth val="219"/>
        <c:overlap val="-27"/>
        <c:axId val="2144523688"/>
        <c:axId val="2140170888"/>
      </c:barChart>
      <c:lineChart>
        <c:grouping val="standard"/>
        <c:varyColors val="0"/>
        <c:ser>
          <c:idx val="1"/>
          <c:order val="1"/>
          <c:tx>
            <c:strRef>
              <c:f>Sheet1!$C$19</c:f>
              <c:strCache>
                <c:ptCount val="1"/>
                <c:pt idx="0">
                  <c:v>Grand Average</c:v>
                </c:pt>
              </c:strCache>
            </c:strRef>
          </c:tx>
          <c:spPr>
            <a:ln w="28575" cap="rnd">
              <a:solidFill>
                <a:schemeClr val="accent2"/>
              </a:solidFill>
              <a:round/>
            </a:ln>
            <a:effectLst/>
          </c:spPr>
          <c:marker>
            <c:symbol val="none"/>
          </c:marker>
          <c:dLbls>
            <c:delete val="1"/>
          </c:dLbls>
          <c:cat>
            <c:strRef>
              <c:f>Sheet1!$A$20:$A$24</c:f>
              <c:strCache>
                <c:ptCount val="5"/>
                <c:pt idx="0">
                  <c:v>PEEDA</c:v>
                </c:pt>
                <c:pt idx="1">
                  <c:v>WACN</c:v>
                </c:pt>
                <c:pt idx="2">
                  <c:v>NAMHUS</c:v>
                </c:pt>
                <c:pt idx="3">
                  <c:v>KAPEG</c:v>
                </c:pt>
                <c:pt idx="4">
                  <c:v>ABF</c:v>
                </c:pt>
              </c:strCache>
            </c:strRef>
          </c:cat>
          <c:val>
            <c:numRef>
              <c:f>Sheet1!$C$20:$C$24</c:f>
              <c:numCache>
                <c:formatCode>General</c:formatCode>
                <c:ptCount val="5"/>
                <c:pt idx="0">
                  <c:v>59.597999999999999</c:v>
                </c:pt>
                <c:pt idx="1">
                  <c:v>59.597999999999999</c:v>
                </c:pt>
                <c:pt idx="2">
                  <c:v>59.597999999999999</c:v>
                </c:pt>
                <c:pt idx="3">
                  <c:v>59.597999999999999</c:v>
                </c:pt>
                <c:pt idx="4">
                  <c:v>59.597999999999999</c:v>
                </c:pt>
              </c:numCache>
            </c:numRef>
          </c:val>
          <c:smooth val="0"/>
          <c:extLst>
            <c:ext xmlns:c16="http://schemas.microsoft.com/office/drawing/2014/chart" uri="{C3380CC4-5D6E-409C-BE32-E72D297353CC}">
              <c16:uniqueId val="{00000001-1BAA-4098-B774-4C0D19CF585A}"/>
            </c:ext>
          </c:extLst>
        </c:ser>
        <c:dLbls>
          <c:showLegendKey val="0"/>
          <c:showVal val="1"/>
          <c:showCatName val="0"/>
          <c:showSerName val="0"/>
          <c:showPercent val="0"/>
          <c:showBubbleSize val="0"/>
        </c:dLbls>
        <c:marker val="1"/>
        <c:smooth val="0"/>
        <c:axId val="2144523688"/>
        <c:axId val="2140170888"/>
      </c:lineChart>
      <c:catAx>
        <c:axId val="2144523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a:ea typeface="+mn-ea"/>
                <a:cs typeface="+mn-cs"/>
              </a:defRPr>
            </a:pPr>
            <a:endParaRPr lang="en-US"/>
          </a:p>
        </c:txPr>
        <c:crossAx val="2140170888"/>
        <c:crosses val="autoZero"/>
        <c:auto val="1"/>
        <c:lblAlgn val="ctr"/>
        <c:lblOffset val="100"/>
        <c:noMultiLvlLbl val="0"/>
      </c:catAx>
      <c:valAx>
        <c:axId val="2140170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Din OT"/>
                    <a:ea typeface="+mn-ea"/>
                    <a:cs typeface="+mn-cs"/>
                  </a:defRPr>
                </a:pPr>
                <a:r>
                  <a:rPr lang="en-US"/>
                  <a:t> kWh</a:t>
                </a:r>
              </a:p>
            </c:rich>
          </c:tx>
          <c:layout>
            <c:manualLayout>
              <c:xMode val="edge"/>
              <c:yMode val="edge"/>
              <c:x val="5.9698983576951865E-2"/>
              <c:y val="0.32678481029411277"/>
            </c:manualLayout>
          </c:layout>
          <c:overlay val="0"/>
          <c:spPr>
            <a:noFill/>
            <a:ln>
              <a:noFill/>
            </a:ln>
            <a:effectLst/>
          </c:spPr>
        </c:title>
        <c:numFmt formatCode="General" sourceLinked="1"/>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Din OT"/>
                <a:ea typeface="+mn-ea"/>
                <a:cs typeface="+mn-cs"/>
              </a:defRPr>
            </a:pPr>
            <a:endParaRPr lang="en-US"/>
          </a:p>
        </c:txPr>
        <c:crossAx val="2144523688"/>
        <c:crosses val="autoZero"/>
        <c:crossBetween val="between"/>
      </c:valAx>
      <c:spPr>
        <a:noFill/>
        <a:ln>
          <a:noFill/>
        </a:ln>
        <a:effectLst/>
      </c:spPr>
    </c:plotArea>
    <c:legend>
      <c:legendPos val="b"/>
      <c:layout>
        <c:manualLayout>
          <c:xMode val="edge"/>
          <c:yMode val="edge"/>
          <c:x val="2.19811457138895E-2"/>
          <c:y val="0.860606346373327"/>
          <c:w val="0.92997199346663895"/>
          <c:h val="0.1246684411642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Din OT"/>
              <a:ea typeface="+mn-ea"/>
              <a:cs typeface="+mn-cs"/>
            </a:defRPr>
          </a:pPr>
          <a:endParaRPr lang="en-US"/>
        </a:p>
      </c:txPr>
    </c:legend>
    <c:plotVisOnly val="1"/>
    <c:dispBlanksAs val="gap"/>
    <c:showDLblsOverMax val="0"/>
  </c:chart>
  <c:spPr>
    <a:noFill/>
    <a:ln>
      <a:noFill/>
    </a:ln>
    <a:effectLst/>
  </c:spPr>
  <c:txPr>
    <a:bodyPr/>
    <a:lstStyle/>
    <a:p>
      <a:pPr>
        <a:defRPr sz="1800">
          <a:latin typeface="Din OT"/>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1AC19-BBD7-4D83-9F0E-2729C951010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6DCE131A-EED2-4E7D-9A49-94250F2BD4D6}">
      <dgm:prSet phldrT="[Text]" custT="1"/>
      <dgm:spPr>
        <a:noFill/>
      </dgm:spPr>
      <dgm:t>
        <a:bodyPr/>
        <a:lstStyle/>
        <a:p>
          <a:r>
            <a:rPr lang="en-US" sz="1600" dirty="0">
              <a:latin typeface="+mn-lt"/>
              <a:cs typeface="Arial"/>
            </a:rPr>
            <a:t>   Supporting policy making</a:t>
          </a:r>
        </a:p>
      </dgm:t>
    </dgm:pt>
    <dgm:pt modelId="{3057CBEC-4AD6-4CBB-AC05-82EF3601F88D}" type="parTrans" cxnId="{9E9B83D2-F778-41F5-A917-4D19A2BDCB0A}">
      <dgm:prSet/>
      <dgm:spPr/>
      <dgm:t>
        <a:bodyPr/>
        <a:lstStyle/>
        <a:p>
          <a:endParaRPr lang="en-US" sz="1800">
            <a:latin typeface="Arial"/>
            <a:cs typeface="Arial"/>
          </a:endParaRPr>
        </a:p>
      </dgm:t>
    </dgm:pt>
    <dgm:pt modelId="{0E835F72-F571-4577-930B-D9AA969E2673}" type="sibTrans" cxnId="{9E9B83D2-F778-41F5-A917-4D19A2BDCB0A}">
      <dgm:prSet/>
      <dgm:spPr/>
      <dgm:t>
        <a:bodyPr/>
        <a:lstStyle/>
        <a:p>
          <a:endParaRPr lang="en-US" sz="1800">
            <a:latin typeface="Arial"/>
            <a:cs typeface="Arial"/>
          </a:endParaRPr>
        </a:p>
      </dgm:t>
    </dgm:pt>
    <dgm:pt modelId="{8CD4E15D-22DC-43BB-BD85-E7435C687BC2}">
      <dgm:prSet phldrT="[Text]" custT="1"/>
      <dgm:spPr>
        <a:noFill/>
      </dgm:spPr>
      <dgm:t>
        <a:bodyPr/>
        <a:lstStyle/>
        <a:p>
          <a:r>
            <a:rPr lang="en-US" sz="1600" dirty="0">
              <a:latin typeface="+mn-lt"/>
              <a:cs typeface="Arial"/>
            </a:rPr>
            <a:t>Evidence of energy use for carbon credit market </a:t>
          </a:r>
        </a:p>
      </dgm:t>
    </dgm:pt>
    <dgm:pt modelId="{0F68B12C-96F9-41EC-B8D6-7AE60EFCC1EF}" type="parTrans" cxnId="{E8360524-C3E2-4AAE-8B6E-CA45A9C58D65}">
      <dgm:prSet/>
      <dgm:spPr/>
      <dgm:t>
        <a:bodyPr/>
        <a:lstStyle/>
        <a:p>
          <a:endParaRPr lang="en-US" sz="1800">
            <a:latin typeface="Arial"/>
            <a:cs typeface="Arial"/>
          </a:endParaRPr>
        </a:p>
      </dgm:t>
    </dgm:pt>
    <dgm:pt modelId="{25AE0548-0789-401A-890A-C19DD71A20CD}" type="sibTrans" cxnId="{E8360524-C3E2-4AAE-8B6E-CA45A9C58D65}">
      <dgm:prSet/>
      <dgm:spPr/>
      <dgm:t>
        <a:bodyPr/>
        <a:lstStyle/>
        <a:p>
          <a:endParaRPr lang="en-US" sz="1800">
            <a:latin typeface="Arial"/>
            <a:cs typeface="Arial"/>
          </a:endParaRPr>
        </a:p>
      </dgm:t>
    </dgm:pt>
    <dgm:pt modelId="{122FE5E6-0126-4983-BAF4-C84814893C39}">
      <dgm:prSet custT="1"/>
      <dgm:spPr>
        <a:noFill/>
      </dgm:spPr>
      <dgm:t>
        <a:bodyPr/>
        <a:lstStyle/>
        <a:p>
          <a:r>
            <a:rPr lang="en-US" sz="1600" dirty="0">
              <a:latin typeface="+mn-lt"/>
              <a:cs typeface="Arial"/>
            </a:rPr>
            <a:t>Device supply chain: supporting manufacturers to   understand the appliances consumers want</a:t>
          </a:r>
        </a:p>
      </dgm:t>
    </dgm:pt>
    <dgm:pt modelId="{39310ED4-E20F-473B-A354-2E22D8A5CCDA}" type="parTrans" cxnId="{1D20004C-141B-440A-8793-9EFA7EF39C3B}">
      <dgm:prSet/>
      <dgm:spPr/>
      <dgm:t>
        <a:bodyPr/>
        <a:lstStyle/>
        <a:p>
          <a:endParaRPr lang="en-US" sz="1800">
            <a:latin typeface="Arial"/>
            <a:cs typeface="Arial"/>
          </a:endParaRPr>
        </a:p>
      </dgm:t>
    </dgm:pt>
    <dgm:pt modelId="{E6CCBEEE-0F67-45A2-8C48-3568F0110340}" type="sibTrans" cxnId="{1D20004C-141B-440A-8793-9EFA7EF39C3B}">
      <dgm:prSet/>
      <dgm:spPr/>
      <dgm:t>
        <a:bodyPr/>
        <a:lstStyle/>
        <a:p>
          <a:endParaRPr lang="en-US" sz="1800">
            <a:latin typeface="Arial"/>
            <a:cs typeface="Arial"/>
          </a:endParaRPr>
        </a:p>
      </dgm:t>
    </dgm:pt>
    <dgm:pt modelId="{C9018927-199B-48B8-BE8C-90CEAE937AD9}" type="pres">
      <dgm:prSet presAssocID="{F7F1AC19-BBD7-4D83-9F0E-2729C951010D}" presName="Name0" presStyleCnt="0">
        <dgm:presLayoutVars>
          <dgm:chMax val="7"/>
          <dgm:chPref val="7"/>
          <dgm:dir/>
        </dgm:presLayoutVars>
      </dgm:prSet>
      <dgm:spPr/>
    </dgm:pt>
    <dgm:pt modelId="{3DAA57B7-EA71-48AA-9FAD-0F0E71E07B2A}" type="pres">
      <dgm:prSet presAssocID="{F7F1AC19-BBD7-4D83-9F0E-2729C951010D}" presName="Name1" presStyleCnt="0"/>
      <dgm:spPr/>
    </dgm:pt>
    <dgm:pt modelId="{B45277E0-62BF-4D34-9FA5-B39186D36E04}" type="pres">
      <dgm:prSet presAssocID="{F7F1AC19-BBD7-4D83-9F0E-2729C951010D}" presName="cycle" presStyleCnt="0"/>
      <dgm:spPr/>
    </dgm:pt>
    <dgm:pt modelId="{2DCAB3E8-9ED0-44F5-9AD6-E4AD46221044}" type="pres">
      <dgm:prSet presAssocID="{F7F1AC19-BBD7-4D83-9F0E-2729C951010D}" presName="srcNode" presStyleLbl="node1" presStyleIdx="0" presStyleCnt="3"/>
      <dgm:spPr/>
    </dgm:pt>
    <dgm:pt modelId="{25B5F9F5-DED7-431E-8BB4-5F3FDE9B2752}" type="pres">
      <dgm:prSet presAssocID="{F7F1AC19-BBD7-4D83-9F0E-2729C951010D}" presName="conn" presStyleLbl="parChTrans1D2" presStyleIdx="0" presStyleCnt="1"/>
      <dgm:spPr/>
    </dgm:pt>
    <dgm:pt modelId="{42A7DDB5-856E-4CC4-8671-B089C31AB992}" type="pres">
      <dgm:prSet presAssocID="{F7F1AC19-BBD7-4D83-9F0E-2729C951010D}" presName="extraNode" presStyleLbl="node1" presStyleIdx="0" presStyleCnt="3"/>
      <dgm:spPr/>
    </dgm:pt>
    <dgm:pt modelId="{B662B9CA-6762-4939-BA90-0777181F666D}" type="pres">
      <dgm:prSet presAssocID="{F7F1AC19-BBD7-4D83-9F0E-2729C951010D}" presName="dstNode" presStyleLbl="node1" presStyleIdx="0" presStyleCnt="3"/>
      <dgm:spPr/>
    </dgm:pt>
    <dgm:pt modelId="{B76C72F1-2CA1-41F0-A14F-2BC002CC5B6F}" type="pres">
      <dgm:prSet presAssocID="{6DCE131A-EED2-4E7D-9A49-94250F2BD4D6}" presName="text_1" presStyleLbl="node1" presStyleIdx="0" presStyleCnt="3" custScaleX="104196" custScaleY="80728" custLinFactNeighborX="-1377" custLinFactNeighborY="-20404">
        <dgm:presLayoutVars>
          <dgm:bulletEnabled val="1"/>
        </dgm:presLayoutVars>
      </dgm:prSet>
      <dgm:spPr/>
    </dgm:pt>
    <dgm:pt modelId="{497AFCE0-5FA3-4613-BD87-2C0CC6436A5B}" type="pres">
      <dgm:prSet presAssocID="{6DCE131A-EED2-4E7D-9A49-94250F2BD4D6}" presName="accent_1" presStyleCnt="0"/>
      <dgm:spPr/>
    </dgm:pt>
    <dgm:pt modelId="{917BCA31-5034-46E8-A980-37620D3AA777}" type="pres">
      <dgm:prSet presAssocID="{6DCE131A-EED2-4E7D-9A49-94250F2BD4D6}" presName="accentRepeatNode" presStyleLbl="solidFgAcc1" presStyleIdx="0" presStyleCnt="3" custScaleX="113970" custScaleY="131503" custLinFactNeighborX="9" custLinFactNeighborY="-10749"/>
      <dgm:spPr>
        <a:blipFill rotWithShape="0">
          <a:blip xmlns:r="http://schemas.openxmlformats.org/officeDocument/2006/relationships" r:embed="rId1"/>
          <a:srcRect/>
          <a:stretch>
            <a:fillRect l="-25000" r="-25000"/>
          </a:stretch>
        </a:blipFill>
      </dgm:spPr>
    </dgm:pt>
    <dgm:pt modelId="{530805D1-E431-4F32-916E-E08DFBCD8038}" type="pres">
      <dgm:prSet presAssocID="{8CD4E15D-22DC-43BB-BD85-E7435C687BC2}" presName="text_2" presStyleLbl="node1" presStyleIdx="1" presStyleCnt="3" custScaleY="78256" custLinFactNeighborX="759" custLinFactNeighborY="-6065">
        <dgm:presLayoutVars>
          <dgm:bulletEnabled val="1"/>
        </dgm:presLayoutVars>
      </dgm:prSet>
      <dgm:spPr/>
    </dgm:pt>
    <dgm:pt modelId="{9920D967-4B47-4B97-ADA0-CDDB78EE369A}" type="pres">
      <dgm:prSet presAssocID="{8CD4E15D-22DC-43BB-BD85-E7435C687BC2}" presName="accent_2" presStyleCnt="0"/>
      <dgm:spPr/>
    </dgm:pt>
    <dgm:pt modelId="{54E27868-1C07-427E-A333-3BB96D6B6250}" type="pres">
      <dgm:prSet presAssocID="{8CD4E15D-22DC-43BB-BD85-E7435C687BC2}" presName="accentRepeatNode" presStyleLbl="solidFgAcc1" presStyleIdx="1" presStyleCnt="3" custScaleX="113970" custScaleY="131503" custLinFactNeighborX="9203" custLinFactNeighborY="2915"/>
      <dgm:spPr>
        <a:blipFill rotWithShape="0">
          <a:blip xmlns:r="http://schemas.openxmlformats.org/officeDocument/2006/relationships" r:embed="rId2"/>
          <a:srcRect/>
          <a:stretch>
            <a:fillRect/>
          </a:stretch>
        </a:blipFill>
      </dgm:spPr>
    </dgm:pt>
    <dgm:pt modelId="{847363E4-4BC8-48C0-BC50-B0432D48D39C}" type="pres">
      <dgm:prSet presAssocID="{122FE5E6-0126-4983-BAF4-C84814893C39}" presName="text_3" presStyleLbl="node1" presStyleIdx="2" presStyleCnt="3" custScaleY="91355" custLinFactNeighborX="1102" custLinFactNeighborY="20862">
        <dgm:presLayoutVars>
          <dgm:bulletEnabled val="1"/>
        </dgm:presLayoutVars>
      </dgm:prSet>
      <dgm:spPr/>
    </dgm:pt>
    <dgm:pt modelId="{56D8588C-3F2F-4F78-9D3D-437178A55FDF}" type="pres">
      <dgm:prSet presAssocID="{122FE5E6-0126-4983-BAF4-C84814893C39}" presName="accent_3" presStyleCnt="0"/>
      <dgm:spPr/>
    </dgm:pt>
    <dgm:pt modelId="{A430449C-CBBD-410A-9E48-03E40360F2ED}" type="pres">
      <dgm:prSet presAssocID="{122FE5E6-0126-4983-BAF4-C84814893C39}" presName="accentRepeatNode" presStyleLbl="solidFgAcc1" presStyleIdx="2" presStyleCnt="3" custScaleX="113970" custScaleY="131503" custLinFactNeighborX="-20340" custLinFactNeighborY="25510"/>
      <dgm:spPr>
        <a:blipFill rotWithShape="0">
          <a:blip xmlns:r="http://schemas.openxmlformats.org/officeDocument/2006/relationships" r:embed="rId3"/>
          <a:srcRect/>
          <a:stretch>
            <a:fillRect/>
          </a:stretch>
        </a:blipFill>
      </dgm:spPr>
    </dgm:pt>
  </dgm:ptLst>
  <dgm:cxnLst>
    <dgm:cxn modelId="{28BDF008-A547-D740-97C1-30FB031AF859}" type="presOf" srcId="{122FE5E6-0126-4983-BAF4-C84814893C39}" destId="{847363E4-4BC8-48C0-BC50-B0432D48D39C}" srcOrd="0" destOrd="0" presId="urn:microsoft.com/office/officeart/2008/layout/VerticalCurvedList"/>
    <dgm:cxn modelId="{E8360524-C3E2-4AAE-8B6E-CA45A9C58D65}" srcId="{F7F1AC19-BBD7-4D83-9F0E-2729C951010D}" destId="{8CD4E15D-22DC-43BB-BD85-E7435C687BC2}" srcOrd="1" destOrd="0" parTransId="{0F68B12C-96F9-41EC-B8D6-7AE60EFCC1EF}" sibTransId="{25AE0548-0789-401A-890A-C19DD71A20CD}"/>
    <dgm:cxn modelId="{1D20004C-141B-440A-8793-9EFA7EF39C3B}" srcId="{F7F1AC19-BBD7-4D83-9F0E-2729C951010D}" destId="{122FE5E6-0126-4983-BAF4-C84814893C39}" srcOrd="2" destOrd="0" parTransId="{39310ED4-E20F-473B-A354-2E22D8A5CCDA}" sibTransId="{E6CCBEEE-0F67-45A2-8C48-3568F0110340}"/>
    <dgm:cxn modelId="{6ACE386C-FAF1-184A-AC68-9FB2836596D2}" type="presOf" srcId="{0E835F72-F571-4577-930B-D9AA969E2673}" destId="{25B5F9F5-DED7-431E-8BB4-5F3FDE9B2752}" srcOrd="0" destOrd="0" presId="urn:microsoft.com/office/officeart/2008/layout/VerticalCurvedList"/>
    <dgm:cxn modelId="{1299BC6F-0BEC-8844-888F-E05BBA948C09}" type="presOf" srcId="{6DCE131A-EED2-4E7D-9A49-94250F2BD4D6}" destId="{B76C72F1-2CA1-41F0-A14F-2BC002CC5B6F}" srcOrd="0" destOrd="0" presId="urn:microsoft.com/office/officeart/2008/layout/VerticalCurvedList"/>
    <dgm:cxn modelId="{16EA148D-79A4-EE45-8F0F-EE8BC522E1C0}" type="presOf" srcId="{F7F1AC19-BBD7-4D83-9F0E-2729C951010D}" destId="{C9018927-199B-48B8-BE8C-90CEAE937AD9}" srcOrd="0" destOrd="0" presId="urn:microsoft.com/office/officeart/2008/layout/VerticalCurvedList"/>
    <dgm:cxn modelId="{63BAC3B0-43C0-FD46-902A-67C32595B9B6}" type="presOf" srcId="{8CD4E15D-22DC-43BB-BD85-E7435C687BC2}" destId="{530805D1-E431-4F32-916E-E08DFBCD8038}" srcOrd="0" destOrd="0" presId="urn:microsoft.com/office/officeart/2008/layout/VerticalCurvedList"/>
    <dgm:cxn modelId="{9E9B83D2-F778-41F5-A917-4D19A2BDCB0A}" srcId="{F7F1AC19-BBD7-4D83-9F0E-2729C951010D}" destId="{6DCE131A-EED2-4E7D-9A49-94250F2BD4D6}" srcOrd="0" destOrd="0" parTransId="{3057CBEC-4AD6-4CBB-AC05-82EF3601F88D}" sibTransId="{0E835F72-F571-4577-930B-D9AA969E2673}"/>
    <dgm:cxn modelId="{6C9A5C37-D0C3-414B-A9B4-1DAFCDC95CF3}" type="presParOf" srcId="{C9018927-199B-48B8-BE8C-90CEAE937AD9}" destId="{3DAA57B7-EA71-48AA-9FAD-0F0E71E07B2A}" srcOrd="0" destOrd="0" presId="urn:microsoft.com/office/officeart/2008/layout/VerticalCurvedList"/>
    <dgm:cxn modelId="{2E400516-0D85-044D-BBCD-6F082CE8D1FF}" type="presParOf" srcId="{3DAA57B7-EA71-48AA-9FAD-0F0E71E07B2A}" destId="{B45277E0-62BF-4D34-9FA5-B39186D36E04}" srcOrd="0" destOrd="0" presId="urn:microsoft.com/office/officeart/2008/layout/VerticalCurvedList"/>
    <dgm:cxn modelId="{A8AF6404-05B3-CA47-99E1-FDF184F28760}" type="presParOf" srcId="{B45277E0-62BF-4D34-9FA5-B39186D36E04}" destId="{2DCAB3E8-9ED0-44F5-9AD6-E4AD46221044}" srcOrd="0" destOrd="0" presId="urn:microsoft.com/office/officeart/2008/layout/VerticalCurvedList"/>
    <dgm:cxn modelId="{EF568E7D-4FD8-C34D-9805-A5DDFC6DB29D}" type="presParOf" srcId="{B45277E0-62BF-4D34-9FA5-B39186D36E04}" destId="{25B5F9F5-DED7-431E-8BB4-5F3FDE9B2752}" srcOrd="1" destOrd="0" presId="urn:microsoft.com/office/officeart/2008/layout/VerticalCurvedList"/>
    <dgm:cxn modelId="{2AE6C63A-4310-DB4B-B5BF-BFF8ED67C55F}" type="presParOf" srcId="{B45277E0-62BF-4D34-9FA5-B39186D36E04}" destId="{42A7DDB5-856E-4CC4-8671-B089C31AB992}" srcOrd="2" destOrd="0" presId="urn:microsoft.com/office/officeart/2008/layout/VerticalCurvedList"/>
    <dgm:cxn modelId="{D3A11256-790F-354F-9A7A-5D393DAE4774}" type="presParOf" srcId="{B45277E0-62BF-4D34-9FA5-B39186D36E04}" destId="{B662B9CA-6762-4939-BA90-0777181F666D}" srcOrd="3" destOrd="0" presId="urn:microsoft.com/office/officeart/2008/layout/VerticalCurvedList"/>
    <dgm:cxn modelId="{4FA85DFB-71EF-D243-969D-8E33448BD541}" type="presParOf" srcId="{3DAA57B7-EA71-48AA-9FAD-0F0E71E07B2A}" destId="{B76C72F1-2CA1-41F0-A14F-2BC002CC5B6F}" srcOrd="1" destOrd="0" presId="urn:microsoft.com/office/officeart/2008/layout/VerticalCurvedList"/>
    <dgm:cxn modelId="{0EC1E069-BD59-3F44-B31D-FE831C874EB9}" type="presParOf" srcId="{3DAA57B7-EA71-48AA-9FAD-0F0E71E07B2A}" destId="{497AFCE0-5FA3-4613-BD87-2C0CC6436A5B}" srcOrd="2" destOrd="0" presId="urn:microsoft.com/office/officeart/2008/layout/VerticalCurvedList"/>
    <dgm:cxn modelId="{B5C040E8-8484-624A-BC2F-E815501FCD84}" type="presParOf" srcId="{497AFCE0-5FA3-4613-BD87-2C0CC6436A5B}" destId="{917BCA31-5034-46E8-A980-37620D3AA777}" srcOrd="0" destOrd="0" presId="urn:microsoft.com/office/officeart/2008/layout/VerticalCurvedList"/>
    <dgm:cxn modelId="{347CE4BE-CF7C-2143-8858-B27622A6887D}" type="presParOf" srcId="{3DAA57B7-EA71-48AA-9FAD-0F0E71E07B2A}" destId="{530805D1-E431-4F32-916E-E08DFBCD8038}" srcOrd="3" destOrd="0" presId="urn:microsoft.com/office/officeart/2008/layout/VerticalCurvedList"/>
    <dgm:cxn modelId="{129DA36F-370E-6B44-8C37-DDAE1FC7BE21}" type="presParOf" srcId="{3DAA57B7-EA71-48AA-9FAD-0F0E71E07B2A}" destId="{9920D967-4B47-4B97-ADA0-CDDB78EE369A}" srcOrd="4" destOrd="0" presId="urn:microsoft.com/office/officeart/2008/layout/VerticalCurvedList"/>
    <dgm:cxn modelId="{77AA60EA-6A5E-1446-94F2-71BA5A2D6552}" type="presParOf" srcId="{9920D967-4B47-4B97-ADA0-CDDB78EE369A}" destId="{54E27868-1C07-427E-A333-3BB96D6B6250}" srcOrd="0" destOrd="0" presId="urn:microsoft.com/office/officeart/2008/layout/VerticalCurvedList"/>
    <dgm:cxn modelId="{E87083D9-B0E5-924C-9DE2-971926C24646}" type="presParOf" srcId="{3DAA57B7-EA71-48AA-9FAD-0F0E71E07B2A}" destId="{847363E4-4BC8-48C0-BC50-B0432D48D39C}" srcOrd="5" destOrd="0" presId="urn:microsoft.com/office/officeart/2008/layout/VerticalCurvedList"/>
    <dgm:cxn modelId="{ADB00DBB-CBE1-EB4E-BB0B-B358B72024DA}" type="presParOf" srcId="{3DAA57B7-EA71-48AA-9FAD-0F0E71E07B2A}" destId="{56D8588C-3F2F-4F78-9D3D-437178A55FDF}" srcOrd="6" destOrd="0" presId="urn:microsoft.com/office/officeart/2008/layout/VerticalCurvedList"/>
    <dgm:cxn modelId="{AF2CD633-4D20-974A-8AA3-33D7A5D415C8}" type="presParOf" srcId="{56D8588C-3F2F-4F78-9D3D-437178A55FDF}" destId="{A430449C-CBBD-410A-9E48-03E40360F2ED}"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5F9F5-DED7-431E-8BB4-5F3FDE9B2752}">
      <dsp:nvSpPr>
        <dsp:cNvPr id="0" name=""/>
        <dsp:cNvSpPr/>
      </dsp:nvSpPr>
      <dsp:spPr>
        <a:xfrm>
          <a:off x="-3945033" y="-601983"/>
          <a:ext cx="4672478" cy="4672478"/>
        </a:xfrm>
        <a:prstGeom prst="blockArc">
          <a:avLst>
            <a:gd name="adj1" fmla="val 18900000"/>
            <a:gd name="adj2" fmla="val 2700000"/>
            <a:gd name="adj3" fmla="val 46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6C72F1-2CA1-41F0-A14F-2BC002CC5B6F}">
      <dsp:nvSpPr>
        <dsp:cNvPr id="0" name=""/>
        <dsp:cNvSpPr/>
      </dsp:nvSpPr>
      <dsp:spPr>
        <a:xfrm>
          <a:off x="284764" y="272153"/>
          <a:ext cx="5227060" cy="560011"/>
        </a:xfrm>
        <a:prstGeom prst="rect">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62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cs typeface="Arial"/>
            </a:rPr>
            <a:t>   Supporting policy making</a:t>
          </a:r>
        </a:p>
      </dsp:txBody>
      <dsp:txXfrm>
        <a:off x="284764" y="272153"/>
        <a:ext cx="5227060" cy="560011"/>
      </dsp:txXfrm>
    </dsp:sp>
    <dsp:sp modelId="{917BCA31-5034-46E8-A980-37620D3AA777}">
      <dsp:nvSpPr>
        <dsp:cNvPr id="0" name=""/>
        <dsp:cNvSpPr/>
      </dsp:nvSpPr>
      <dsp:spPr>
        <a:xfrm>
          <a:off x="-34964" y="30345"/>
          <a:ext cx="988265" cy="1140299"/>
        </a:xfrm>
        <a:prstGeom prst="ellipse">
          <a:avLst/>
        </a:prstGeom>
        <a:blipFill rotWithShape="0">
          <a:blip xmlns:r="http://schemas.openxmlformats.org/officeDocument/2006/relationships" r:embed="rId1"/>
          <a:srcRect/>
          <a:stretch>
            <a:fillRect l="-25000" r="-25000"/>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0805D1-E431-4F32-916E-E08DFBCD8038}">
      <dsp:nvSpPr>
        <dsp:cNvPr id="0" name=""/>
        <dsp:cNvSpPr/>
      </dsp:nvSpPr>
      <dsp:spPr>
        <a:xfrm>
          <a:off x="747412" y="1420750"/>
          <a:ext cx="4764404" cy="542863"/>
        </a:xfrm>
        <a:prstGeom prst="rect">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62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cs typeface="Arial"/>
            </a:rPr>
            <a:t>Evidence of energy use for carbon credit market </a:t>
          </a:r>
        </a:p>
      </dsp:txBody>
      <dsp:txXfrm>
        <a:off x="747412" y="1420750"/>
        <a:ext cx="4764404" cy="542863"/>
      </dsp:txXfrm>
    </dsp:sp>
    <dsp:sp modelId="{54E27868-1C07-427E-A333-3BB96D6B6250}">
      <dsp:nvSpPr>
        <dsp:cNvPr id="0" name=""/>
        <dsp:cNvSpPr/>
      </dsp:nvSpPr>
      <dsp:spPr>
        <a:xfrm>
          <a:off x="296919" y="1189382"/>
          <a:ext cx="988265" cy="1140299"/>
        </a:xfrm>
        <a:prstGeom prst="ellipse">
          <a:avLst/>
        </a:prstGeom>
        <a:blipFill rotWithShape="0">
          <a:blip xmlns:r="http://schemas.openxmlformats.org/officeDocument/2006/relationships" r:embed="rId2"/>
          <a:srcRect/>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7363E4-4BC8-48C0-BC50-B0432D48D39C}">
      <dsp:nvSpPr>
        <dsp:cNvPr id="0" name=""/>
        <dsp:cNvSpPr/>
      </dsp:nvSpPr>
      <dsp:spPr>
        <a:xfrm>
          <a:off x="514372" y="2602663"/>
          <a:ext cx="5016565" cy="633731"/>
        </a:xfrm>
        <a:prstGeom prst="rect">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62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cs typeface="Arial"/>
            </a:rPr>
            <a:t>Device supply chain: supporting manufacturers to   understand the appliances consumers want</a:t>
          </a:r>
        </a:p>
      </dsp:txBody>
      <dsp:txXfrm>
        <a:off x="514372" y="2602663"/>
        <a:ext cx="5016565" cy="633731"/>
      </dsp:txXfrm>
    </dsp:sp>
    <dsp:sp modelId="{A430449C-CBBD-410A-9E48-03E40360F2ED}">
      <dsp:nvSpPr>
        <dsp:cNvPr id="0" name=""/>
        <dsp:cNvSpPr/>
      </dsp:nvSpPr>
      <dsp:spPr>
        <a:xfrm>
          <a:off x="-35042" y="2328211"/>
          <a:ext cx="988265" cy="1140299"/>
        </a:xfrm>
        <a:prstGeom prst="ellipse">
          <a:avLst/>
        </a:prstGeom>
        <a:blipFill rotWithShape="0">
          <a:blip xmlns:r="http://schemas.openxmlformats.org/officeDocument/2006/relationships" r:embed="rId3"/>
          <a:srcRect/>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F6E75-D01F-4ABD-841B-3FA7D360970B}"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DB09E-7EF6-435B-B25F-F635A9CEFE62}" type="slidenum">
              <a:rPr lang="en-GB" smtClean="0"/>
              <a:t>‹#›</a:t>
            </a:fld>
            <a:endParaRPr lang="en-GB"/>
          </a:p>
        </p:txBody>
      </p:sp>
    </p:spTree>
    <p:extLst>
      <p:ext uri="{BB962C8B-B14F-4D97-AF65-F5344CB8AC3E}">
        <p14:creationId xmlns:p14="http://schemas.microsoft.com/office/powerpoint/2010/main" val="266326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DB09E-7EF6-435B-B25F-F635A9CEFE62}" type="slidenum">
              <a:rPr lang="en-GB" smtClean="0"/>
              <a:t>2</a:t>
            </a:fld>
            <a:endParaRPr lang="en-GB"/>
          </a:p>
        </p:txBody>
      </p:sp>
    </p:spTree>
    <p:extLst>
      <p:ext uri="{BB962C8B-B14F-4D97-AF65-F5344CB8AC3E}">
        <p14:creationId xmlns:p14="http://schemas.microsoft.com/office/powerpoint/2010/main" val="277617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used the electric cookers at the same time, to save time, as you’d imagine…</a:t>
            </a:r>
          </a:p>
          <a:p>
            <a:r>
              <a:rPr lang="en-GB" dirty="0"/>
              <a:t>So if people only have one electric cooker, they will fuel stack with LPG or biomass</a:t>
            </a:r>
          </a:p>
          <a:p>
            <a:r>
              <a:rPr lang="en-GB" dirty="0"/>
              <a:t>Reluctance expressed to cook consecutively in an EPC, which is important for our work… one dish per meal… double dish cooking?</a:t>
            </a:r>
          </a:p>
          <a:p>
            <a:r>
              <a:rPr lang="en-GB" dirty="0"/>
              <a:t>…</a:t>
            </a:r>
          </a:p>
        </p:txBody>
      </p:sp>
      <p:sp>
        <p:nvSpPr>
          <p:cNvPr id="4" name="Slide Number Placeholder 3"/>
          <p:cNvSpPr>
            <a:spLocks noGrp="1"/>
          </p:cNvSpPr>
          <p:nvPr>
            <p:ph type="sldNum" sz="quarter" idx="5"/>
          </p:nvPr>
        </p:nvSpPr>
        <p:spPr/>
        <p:txBody>
          <a:bodyPr/>
          <a:lstStyle/>
          <a:p>
            <a:fld id="{27EDB09E-7EF6-435B-B25F-F635A9CEFE62}" type="slidenum">
              <a:rPr lang="en-GB" smtClean="0"/>
              <a:t>3</a:t>
            </a:fld>
            <a:endParaRPr lang="en-GB"/>
          </a:p>
        </p:txBody>
      </p:sp>
    </p:spTree>
    <p:extLst>
      <p:ext uri="{BB962C8B-B14F-4D97-AF65-F5344CB8AC3E}">
        <p14:creationId xmlns:p14="http://schemas.microsoft.com/office/powerpoint/2010/main" val="304053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DB09E-7EF6-435B-B25F-F635A9CEFE62}" type="slidenum">
              <a:rPr lang="en-GB" smtClean="0"/>
              <a:t>4</a:t>
            </a:fld>
            <a:endParaRPr lang="en-GB"/>
          </a:p>
        </p:txBody>
      </p:sp>
    </p:spTree>
    <p:extLst>
      <p:ext uri="{BB962C8B-B14F-4D97-AF65-F5344CB8AC3E}">
        <p14:creationId xmlns:p14="http://schemas.microsoft.com/office/powerpoint/2010/main" val="251768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EDB09E-7EF6-435B-B25F-F635A9CEFE62}" type="slidenum">
              <a:rPr lang="en-GB" smtClean="0"/>
              <a:t>5</a:t>
            </a:fld>
            <a:endParaRPr lang="en-GB"/>
          </a:p>
        </p:txBody>
      </p:sp>
    </p:spTree>
    <p:extLst>
      <p:ext uri="{BB962C8B-B14F-4D97-AF65-F5344CB8AC3E}">
        <p14:creationId xmlns:p14="http://schemas.microsoft.com/office/powerpoint/2010/main" val="385501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DFAE-1BA2-4D94-56E5-94F37D86CA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DB44A6-EE22-936A-5AFE-707B671F9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617856-A16E-985B-5615-47DC1914B3B6}"/>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5" name="Footer Placeholder 4">
            <a:extLst>
              <a:ext uri="{FF2B5EF4-FFF2-40B4-BE49-F238E27FC236}">
                <a16:creationId xmlns:a16="http://schemas.microsoft.com/office/drawing/2014/main" id="{DF55C148-A597-EF4D-7F6F-4878EB4AF3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7B2ED2-713A-5F36-E99C-8F951BE496DE}"/>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13135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C93F-1C19-6853-18E0-4150F655F8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916793-148D-92DC-03CA-5836FCA845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0D37AE-AB18-F80E-FEAB-34BC9713F0A8}"/>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5" name="Footer Placeholder 4">
            <a:extLst>
              <a:ext uri="{FF2B5EF4-FFF2-40B4-BE49-F238E27FC236}">
                <a16:creationId xmlns:a16="http://schemas.microsoft.com/office/drawing/2014/main" id="{BF02EDA4-70E9-3BE4-BE16-C9812BD14A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C7063-2B29-FB53-847E-83086F492187}"/>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399610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92ED57-B10F-CD0B-8E44-8536F3E4FA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52534A-557D-17FF-B2E6-85C9CCF02C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615035-0C4A-EBA2-E94B-E07CCAF429D6}"/>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5" name="Footer Placeholder 4">
            <a:extLst>
              <a:ext uri="{FF2B5EF4-FFF2-40B4-BE49-F238E27FC236}">
                <a16:creationId xmlns:a16="http://schemas.microsoft.com/office/drawing/2014/main" id="{DEB4CB5C-24FD-4787-89E9-ADB46FD970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702014-5A7F-CE04-DB6B-4E5CA6DBECEF}"/>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119074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FB8D73-8F07-4B11-81C1-911B7862B83A}"/>
              </a:ext>
            </a:extLst>
          </p:cNvPr>
          <p:cNvSpPr>
            <a:spLocks noGrp="1"/>
          </p:cNvSpPr>
          <p:nvPr>
            <p:ph type="subTitle" idx="1" hasCustomPrompt="1"/>
          </p:nvPr>
        </p:nvSpPr>
        <p:spPr>
          <a:xfrm>
            <a:off x="1524000" y="3602038"/>
            <a:ext cx="9144000" cy="165576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If you view this template in ‘slide master’ format there are multiple layout styles that can be used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Disclaimer to be include</a:t>
            </a:r>
            <a:r>
              <a:rPr lang="en-GB" sz="2000" dirty="0">
                <a:effectLst/>
                <a:latin typeface="Calibri" panose="020F0502020204030204" pitchFamily="34" charset="0"/>
                <a:ea typeface="Calibri" panose="020F0502020204030204" pitchFamily="34" charset="0"/>
              </a:rPr>
              <a:t> This material has been funded by UK aid from the UK government; however the views expressed do not necessarily reflect the UK government’s official policies. </a:t>
            </a:r>
            <a:r>
              <a:rPr lang="en-US" dirty="0"/>
              <a:t>d; </a:t>
            </a:r>
            <a:endParaRPr lang="en-GB" sz="1200" dirty="0">
              <a:effectLst/>
              <a:latin typeface="Times New Roman" panose="02020603050405020304" pitchFamily="18" charset="0"/>
              <a:ea typeface="Calibri" panose="020F0502020204030204" pitchFamily="34" charset="0"/>
            </a:endParaRPr>
          </a:p>
        </p:txBody>
      </p:sp>
      <p:sp>
        <p:nvSpPr>
          <p:cNvPr id="6" name="Slide Number Placeholder 5">
            <a:extLst>
              <a:ext uri="{FF2B5EF4-FFF2-40B4-BE49-F238E27FC236}">
                <a16:creationId xmlns:a16="http://schemas.microsoft.com/office/drawing/2014/main" id="{FF0B5382-41CD-449D-A2B4-516C129E61CE}"/>
              </a:ext>
            </a:extLst>
          </p:cNvPr>
          <p:cNvSpPr>
            <a:spLocks noGrp="1"/>
          </p:cNvSpPr>
          <p:nvPr>
            <p:ph type="sldNum" sz="quarter" idx="12"/>
          </p:nvPr>
        </p:nvSpPr>
        <p:spPr>
          <a:xfrm>
            <a:off x="311215" y="6360139"/>
            <a:ext cx="418322" cy="365125"/>
          </a:xfrm>
        </p:spPr>
        <p:txBody>
          <a:bodyPr/>
          <a:lstStyle/>
          <a:p>
            <a:fld id="{D1B64F66-06F4-42EF-8F53-0E6147F47BA9}" type="slidenum">
              <a:rPr lang="en-GB" smtClean="0"/>
              <a:t>‹#›</a:t>
            </a:fld>
            <a:endParaRPr lang="en-GB"/>
          </a:p>
        </p:txBody>
      </p:sp>
      <p:pic>
        <p:nvPicPr>
          <p:cNvPr id="1026" name="Picture 2" descr="Related image">
            <a:extLst>
              <a:ext uri="{FF2B5EF4-FFF2-40B4-BE49-F238E27FC236}">
                <a16:creationId xmlns:a16="http://schemas.microsoft.com/office/drawing/2014/main" id="{679680B2-B0F9-4C68-8DAF-78157366D46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2728" b="27252"/>
          <a:stretch/>
        </p:blipFill>
        <p:spPr bwMode="auto">
          <a:xfrm>
            <a:off x="3925860" y="5674640"/>
            <a:ext cx="1778581" cy="533926"/>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a:extLst>
              <a:ext uri="{FF2B5EF4-FFF2-40B4-BE49-F238E27FC236}">
                <a16:creationId xmlns:a16="http://schemas.microsoft.com/office/drawing/2014/main" id="{85246ACD-E9FB-42DD-AE4A-9CAD5D18152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117381" y="936418"/>
            <a:ext cx="3468407" cy="1394140"/>
          </a:xfrm>
          <a:prstGeom prst="rect">
            <a:avLst/>
          </a:prstGeom>
        </p:spPr>
      </p:pic>
      <p:pic>
        <p:nvPicPr>
          <p:cNvPr id="1028" name="Picture 4" descr="Image result for UK Aid logo">
            <a:extLst>
              <a:ext uri="{FF2B5EF4-FFF2-40B4-BE49-F238E27FC236}">
                <a16:creationId xmlns:a16="http://schemas.microsoft.com/office/drawing/2014/main" id="{F74FD886-20FB-42E9-A76C-516106DAF551}"/>
              </a:ext>
            </a:extLst>
          </p:cNvPr>
          <p:cNvPicPr>
            <a:picLocks noChangeAspect="1" noChangeArrowheads="1"/>
          </p:cNvPicPr>
          <p:nvPr userDrawn="1"/>
        </p:nvPicPr>
        <p:blipFill rotWithShape="1">
          <a:blip r:embed="rId4" cstate="hqprint">
            <a:extLst>
              <a:ext uri="{28A0092B-C50C-407E-A947-70E740481C1C}">
                <a14:useLocalDpi xmlns:a14="http://schemas.microsoft.com/office/drawing/2010/main" val="0"/>
              </a:ext>
            </a:extLst>
          </a:blip>
          <a:srcRect l="24826" t="7879" r="24352" b="6689"/>
          <a:stretch/>
        </p:blipFill>
        <p:spPr bwMode="auto">
          <a:xfrm>
            <a:off x="7360106" y="5549476"/>
            <a:ext cx="699796" cy="784254"/>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a:extLst>
              <a:ext uri="{FF2B5EF4-FFF2-40B4-BE49-F238E27FC236}">
                <a16:creationId xmlns:a16="http://schemas.microsoft.com/office/drawing/2014/main" id="{FC784EC0-5E54-4972-A046-0409FFD8066C}"/>
              </a:ext>
            </a:extLst>
          </p:cNvPr>
          <p:cNvSpPr/>
          <p:nvPr userDrawn="1"/>
        </p:nvSpPr>
        <p:spPr>
          <a:xfrm>
            <a:off x="0" y="0"/>
            <a:ext cx="12192000" cy="457200"/>
          </a:xfrm>
          <a:prstGeom prst="rect">
            <a:avLst/>
          </a:prstGeom>
          <a:solidFill>
            <a:srgbClr val="009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95A69E-9BB3-4369-BE14-A5C087CF8E4D}"/>
              </a:ext>
            </a:extLst>
          </p:cNvPr>
          <p:cNvSpPr/>
          <p:nvPr userDrawn="1"/>
        </p:nvSpPr>
        <p:spPr>
          <a:xfrm>
            <a:off x="0" y="6406620"/>
            <a:ext cx="12192000" cy="457200"/>
          </a:xfrm>
          <a:prstGeom prst="rect">
            <a:avLst/>
          </a:prstGeom>
          <a:solidFill>
            <a:srgbClr val="3611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5949A5E-598D-443A-BAF0-C6ECCBAA81E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842763" y="5749837"/>
            <a:ext cx="1379020" cy="362701"/>
          </a:xfrm>
          <a:prstGeom prst="rect">
            <a:avLst/>
          </a:prstGeom>
        </p:spPr>
      </p:pic>
    </p:spTree>
    <p:extLst>
      <p:ext uri="{BB962C8B-B14F-4D97-AF65-F5344CB8AC3E}">
        <p14:creationId xmlns:p14="http://schemas.microsoft.com/office/powerpoint/2010/main" val="113022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4F45-853E-5E24-EA32-34237D78E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9A09A1-C808-B342-BD4A-1657C3AD3E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372C8-A1B6-EE55-AADF-8570EAB58BF6}"/>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5" name="Footer Placeholder 4">
            <a:extLst>
              <a:ext uri="{FF2B5EF4-FFF2-40B4-BE49-F238E27FC236}">
                <a16:creationId xmlns:a16="http://schemas.microsoft.com/office/drawing/2014/main" id="{E8C800F7-D226-9C1F-3FEB-B91DB68691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AC94C1-CBE4-62CF-92E5-AA78A151CCBA}"/>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193356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79DF-63BE-762F-AC9A-CF119D929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0F093C-4A53-3E22-180A-489F12CB3B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411342-FC56-2C49-0D34-E4C7F7EC472C}"/>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5" name="Footer Placeholder 4">
            <a:extLst>
              <a:ext uri="{FF2B5EF4-FFF2-40B4-BE49-F238E27FC236}">
                <a16:creationId xmlns:a16="http://schemas.microsoft.com/office/drawing/2014/main" id="{B31B388C-0C21-52FA-F186-C9A039CF7B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A8BBD-6510-5E07-8567-550CF43F220B}"/>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6803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1E48-942E-65E8-8FC0-0A791F00F1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8146B2-0C02-69D8-C3A6-03515A2DE3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8A413B-D794-BFD3-4893-1B83990515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2FAF8B-3C4C-8929-755D-015A5F2D0716}"/>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6" name="Footer Placeholder 5">
            <a:extLst>
              <a:ext uri="{FF2B5EF4-FFF2-40B4-BE49-F238E27FC236}">
                <a16:creationId xmlns:a16="http://schemas.microsoft.com/office/drawing/2014/main" id="{3ED5050B-D707-0980-393D-36067A1B58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118602-2521-5661-4CD1-BA988B5F8FD3}"/>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177207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1C37-3BA1-1FC2-E597-A5742F5021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1DBF54-2CBA-8E1C-9138-4F13BF66D3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49611-B49D-D63F-74B2-9CE3C9FC0E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BC8E77-1F1B-1F00-1D9C-3263D1E68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103412-0B11-ED54-AC7C-67DA240C4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E4550E-6B28-822E-AF0E-C538F924CA75}"/>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8" name="Footer Placeholder 7">
            <a:extLst>
              <a:ext uri="{FF2B5EF4-FFF2-40B4-BE49-F238E27FC236}">
                <a16:creationId xmlns:a16="http://schemas.microsoft.com/office/drawing/2014/main" id="{745A2032-AD1F-B513-38C0-6D475C672C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B38BE0-DFE3-1FEB-83E1-E9B3240CAAF1}"/>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287828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955C-4D41-A35F-5492-027FA91FE6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F19B06-4573-32C8-28E4-A681096D46D3}"/>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4" name="Footer Placeholder 3">
            <a:extLst>
              <a:ext uri="{FF2B5EF4-FFF2-40B4-BE49-F238E27FC236}">
                <a16:creationId xmlns:a16="http://schemas.microsoft.com/office/drawing/2014/main" id="{8DA987A3-B81B-925D-6972-1D9C87A425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3A05D1-9C30-1BF2-131B-4BA24AE93F34}"/>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241061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DDED6-CD37-C8E7-2661-E9A1BBFD2522}"/>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3" name="Footer Placeholder 2">
            <a:extLst>
              <a:ext uri="{FF2B5EF4-FFF2-40B4-BE49-F238E27FC236}">
                <a16:creationId xmlns:a16="http://schemas.microsoft.com/office/drawing/2014/main" id="{D88C19C1-EE14-31F5-A45E-4B937B0485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F3A2C1-B0CE-DECF-7A88-D12DB5515001}"/>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394335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1056-EB1B-1499-3469-1DF013D06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37FAAB-C43D-F4D5-0E9E-22405A59EB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A77328-E48E-D15D-00DC-3BDE87C24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B3D591-4A00-4CBC-9FB8-511E2D8DFC26}"/>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6" name="Footer Placeholder 5">
            <a:extLst>
              <a:ext uri="{FF2B5EF4-FFF2-40B4-BE49-F238E27FC236}">
                <a16:creationId xmlns:a16="http://schemas.microsoft.com/office/drawing/2014/main" id="{68493A85-1781-8EBC-9FF4-CF2F7450BC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F1FE9B-65D8-135C-0EEC-0C2235551978}"/>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128881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E845-68D3-1A0A-24BB-06907C4BB3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E98BBB-F079-CE74-AA84-DC131F35F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9D9C04E-D94E-2EBD-C272-AFDB82A96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2ADFF-0A17-F9BC-FB65-32157A01ED0C}"/>
              </a:ext>
            </a:extLst>
          </p:cNvPr>
          <p:cNvSpPr>
            <a:spLocks noGrp="1"/>
          </p:cNvSpPr>
          <p:nvPr>
            <p:ph type="dt" sz="half" idx="10"/>
          </p:nvPr>
        </p:nvSpPr>
        <p:spPr/>
        <p:txBody>
          <a:bodyPr/>
          <a:lstStyle/>
          <a:p>
            <a:fld id="{D43E8A74-C97E-4798-B405-FF5DAC2B1BF1}" type="datetimeFigureOut">
              <a:rPr lang="en-GB" smtClean="0"/>
              <a:t>19/06/2023</a:t>
            </a:fld>
            <a:endParaRPr lang="en-GB"/>
          </a:p>
        </p:txBody>
      </p:sp>
      <p:sp>
        <p:nvSpPr>
          <p:cNvPr id="6" name="Footer Placeholder 5">
            <a:extLst>
              <a:ext uri="{FF2B5EF4-FFF2-40B4-BE49-F238E27FC236}">
                <a16:creationId xmlns:a16="http://schemas.microsoft.com/office/drawing/2014/main" id="{D44DC129-141A-562D-358C-DD5B3C6C0E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3FD086-1A00-1622-C50D-A6A14D97F4D9}"/>
              </a:ext>
            </a:extLst>
          </p:cNvPr>
          <p:cNvSpPr>
            <a:spLocks noGrp="1"/>
          </p:cNvSpPr>
          <p:nvPr>
            <p:ph type="sldNum" sz="quarter" idx="12"/>
          </p:nvPr>
        </p:nvSpPr>
        <p:spPr/>
        <p:txBody>
          <a:bodyPr/>
          <a:lstStyle/>
          <a:p>
            <a:fld id="{A237D0C5-954E-437B-A725-C9A7E99190CC}" type="slidenum">
              <a:rPr lang="en-GB" smtClean="0"/>
              <a:t>‹#›</a:t>
            </a:fld>
            <a:endParaRPr lang="en-GB"/>
          </a:p>
        </p:txBody>
      </p:sp>
    </p:spTree>
    <p:extLst>
      <p:ext uri="{BB962C8B-B14F-4D97-AF65-F5344CB8AC3E}">
        <p14:creationId xmlns:p14="http://schemas.microsoft.com/office/powerpoint/2010/main" val="165050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3000"/>
            <a:lum/>
          </a:blip>
          <a:srcRect/>
          <a:stretch>
            <a:fillRect l="-32000" r="-3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C4B3EC-74C8-F103-7E0A-E9F3BD038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140672-F135-1DE1-EED2-342075E9EB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67E301-D7DB-E002-C32D-672BAE2C6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E8A74-C97E-4798-B405-FF5DAC2B1BF1}" type="datetimeFigureOut">
              <a:rPr lang="en-GB" smtClean="0"/>
              <a:t>19/06/2023</a:t>
            </a:fld>
            <a:endParaRPr lang="en-GB"/>
          </a:p>
        </p:txBody>
      </p:sp>
      <p:sp>
        <p:nvSpPr>
          <p:cNvPr id="5" name="Footer Placeholder 4">
            <a:extLst>
              <a:ext uri="{FF2B5EF4-FFF2-40B4-BE49-F238E27FC236}">
                <a16:creationId xmlns:a16="http://schemas.microsoft.com/office/drawing/2014/main" id="{EBB4C2E9-396B-1EC1-9D71-BA29B1687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B0786A-6703-916D-9355-6974F0338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7D0C5-954E-437B-A725-C9A7E99190CC}" type="slidenum">
              <a:rPr lang="en-GB" smtClean="0"/>
              <a:t>‹#›</a:t>
            </a:fld>
            <a:endParaRPr lang="en-GB"/>
          </a:p>
        </p:txBody>
      </p:sp>
    </p:spTree>
    <p:extLst>
      <p:ext uri="{BB962C8B-B14F-4D97-AF65-F5344CB8AC3E}">
        <p14:creationId xmlns:p14="http://schemas.microsoft.com/office/powerpoint/2010/main" val="2089158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sv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3EF5FA1-9A54-C6E7-A7E8-1AD625B0B94A}"/>
              </a:ext>
            </a:extLst>
          </p:cNvPr>
          <p:cNvSpPr>
            <a:spLocks noGrp="1"/>
          </p:cNvSpPr>
          <p:nvPr>
            <p:ph type="subTitle" idx="1"/>
          </p:nvPr>
        </p:nvSpPr>
        <p:spPr>
          <a:xfrm>
            <a:off x="1524000" y="2812774"/>
            <a:ext cx="9144000" cy="2007705"/>
          </a:xfrm>
        </p:spPr>
        <p:txBody>
          <a:bodyPr>
            <a:normAutofit fontScale="55000" lnSpcReduction="20000"/>
          </a:bodyPr>
          <a:lstStyle/>
          <a:p>
            <a:pPr algn="ctr">
              <a:lnSpc>
                <a:spcPct val="115000"/>
              </a:lnSpc>
              <a:spcBef>
                <a:spcPts val="400"/>
              </a:spcBef>
              <a:spcAft>
                <a:spcPts val="1000"/>
              </a:spcAft>
            </a:pPr>
            <a:r>
              <a:rPr lang="en-US" sz="6700" b="1" dirty="0">
                <a:solidFill>
                  <a:srgbClr val="361163"/>
                </a:solidFill>
                <a:effectLst/>
                <a:latin typeface="Arial" panose="020B0604020202020204" pitchFamily="34" charset="0"/>
                <a:ea typeface="Arial" panose="020B0604020202020204" pitchFamily="34" charset="0"/>
                <a:cs typeface="Times New Roman" panose="02020603050405020304" pitchFamily="18" charset="0"/>
              </a:rPr>
              <a:t>Findings from the </a:t>
            </a:r>
            <a:r>
              <a:rPr lang="en-GB" sz="6700" b="1" dirty="0">
                <a:solidFill>
                  <a:srgbClr val="361163"/>
                </a:solidFill>
                <a:effectLst/>
                <a:latin typeface="Arial" panose="020B0604020202020204" pitchFamily="34" charset="0"/>
                <a:ea typeface="Arial" panose="020B0604020202020204" pitchFamily="34" charset="0"/>
                <a:cs typeface="Times New Roman" panose="02020603050405020304" pitchFamily="18" charset="0"/>
              </a:rPr>
              <a:t>100% eCook study</a:t>
            </a:r>
          </a:p>
          <a:p>
            <a:pPr algn="ctr">
              <a:lnSpc>
                <a:spcPct val="115000"/>
              </a:lnSpc>
              <a:spcBef>
                <a:spcPts val="400"/>
              </a:spcBef>
              <a:spcAft>
                <a:spcPts val="1000"/>
              </a:spcAft>
            </a:pPr>
            <a:r>
              <a:rPr lang="en-GB" sz="6200" b="1" dirty="0">
                <a:solidFill>
                  <a:srgbClr val="361163"/>
                </a:solidFill>
                <a:latin typeface="Din OT"/>
                <a:cs typeface="Arial" panose="020B0604020202020204" pitchFamily="34" charset="0"/>
              </a:rPr>
              <a:t>Monday 19</a:t>
            </a:r>
            <a:r>
              <a:rPr lang="en-GB" sz="6200" b="1" baseline="30000" dirty="0">
                <a:solidFill>
                  <a:srgbClr val="361163"/>
                </a:solidFill>
                <a:latin typeface="Din OT"/>
                <a:cs typeface="Arial" panose="020B0604020202020204" pitchFamily="34" charset="0"/>
              </a:rPr>
              <a:t>th</a:t>
            </a:r>
            <a:r>
              <a:rPr lang="en-GB" sz="6200" b="1" dirty="0">
                <a:solidFill>
                  <a:srgbClr val="361163"/>
                </a:solidFill>
                <a:latin typeface="Din OT"/>
                <a:cs typeface="Arial" panose="020B0604020202020204" pitchFamily="34" charset="0"/>
              </a:rPr>
              <a:t> June 2023</a:t>
            </a:r>
            <a:endParaRPr lang="en-GB" sz="6200" dirty="0">
              <a:solidFill>
                <a:srgbClr val="361163"/>
              </a:solidFill>
            </a:endParaRPr>
          </a:p>
          <a:p>
            <a:endParaRPr lang="en-GB" dirty="0"/>
          </a:p>
        </p:txBody>
      </p:sp>
    </p:spTree>
    <p:extLst>
      <p:ext uri="{BB962C8B-B14F-4D97-AF65-F5344CB8AC3E}">
        <p14:creationId xmlns:p14="http://schemas.microsoft.com/office/powerpoint/2010/main" val="201105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DC65-FFA3-7F27-3D7C-57ACBA8D658B}"/>
              </a:ext>
            </a:extLst>
          </p:cNvPr>
          <p:cNvSpPr>
            <a:spLocks noGrp="1"/>
          </p:cNvSpPr>
          <p:nvPr>
            <p:ph type="title"/>
          </p:nvPr>
        </p:nvSpPr>
        <p:spPr>
          <a:xfrm>
            <a:off x="521588" y="321186"/>
            <a:ext cx="10981279" cy="741970"/>
          </a:xfrm>
        </p:spPr>
        <p:txBody>
          <a:bodyPr vert="horz" lIns="91440" tIns="45720" rIns="91440" bIns="45720" rtlCol="0" anchor="ctr">
            <a:normAutofit/>
          </a:bodyPr>
          <a:lstStyle/>
          <a:p>
            <a:r>
              <a:rPr lang="en-GB" sz="3600" b="1" dirty="0">
                <a:latin typeface="Calibri" panose="020F0502020204030204" pitchFamily="34" charset="0"/>
                <a:cs typeface="Calibri" panose="020F0502020204030204" pitchFamily="34" charset="0"/>
              </a:rPr>
              <a:t>Aim and Objectives</a:t>
            </a:r>
          </a:p>
        </p:txBody>
      </p:sp>
      <p:graphicFrame>
        <p:nvGraphicFramePr>
          <p:cNvPr id="12" name="Diagram 11">
            <a:extLst>
              <a:ext uri="{FF2B5EF4-FFF2-40B4-BE49-F238E27FC236}">
                <a16:creationId xmlns:a16="http://schemas.microsoft.com/office/drawing/2014/main" id="{8010B426-5D72-0E6D-A3DF-7CAB2162E39A}"/>
              </a:ext>
            </a:extLst>
          </p:cNvPr>
          <p:cNvGraphicFramePr/>
          <p:nvPr>
            <p:extLst>
              <p:ext uri="{D42A27DB-BD31-4B8C-83A1-F6EECF244321}">
                <p14:modId xmlns:p14="http://schemas.microsoft.com/office/powerpoint/2010/main" val="2143374622"/>
              </p:ext>
            </p:extLst>
          </p:nvPr>
        </p:nvGraphicFramePr>
        <p:xfrm>
          <a:off x="6096000" y="2788038"/>
          <a:ext cx="5545860" cy="346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1D3C6CDF-790D-1D0F-353C-FBCE05D6D4C0}"/>
              </a:ext>
            </a:extLst>
          </p:cNvPr>
          <p:cNvSpPr txBox="1"/>
          <p:nvPr/>
        </p:nvSpPr>
        <p:spPr>
          <a:xfrm>
            <a:off x="1076112" y="4298289"/>
            <a:ext cx="2050782" cy="369332"/>
          </a:xfrm>
          <a:prstGeom prst="rect">
            <a:avLst/>
          </a:prstGeom>
          <a:noFill/>
        </p:spPr>
        <p:txBody>
          <a:bodyPr wrap="square" rtlCol="0">
            <a:spAutoFit/>
          </a:bodyPr>
          <a:lstStyle/>
          <a:p>
            <a:r>
              <a:rPr lang="en-US" b="1" dirty="0">
                <a:solidFill>
                  <a:schemeClr val="bg1"/>
                </a:solidFill>
                <a:latin typeface="Din OT"/>
              </a:rPr>
              <a:t>Application</a:t>
            </a:r>
          </a:p>
        </p:txBody>
      </p:sp>
      <p:sp>
        <p:nvSpPr>
          <p:cNvPr id="5" name="Content Placeholder 4">
            <a:extLst>
              <a:ext uri="{FF2B5EF4-FFF2-40B4-BE49-F238E27FC236}">
                <a16:creationId xmlns:a16="http://schemas.microsoft.com/office/drawing/2014/main" id="{3CCE2695-9776-849D-2430-AE7389B67F9D}"/>
              </a:ext>
            </a:extLst>
          </p:cNvPr>
          <p:cNvSpPr>
            <a:spLocks noGrp="1"/>
          </p:cNvSpPr>
          <p:nvPr>
            <p:ph idx="1"/>
          </p:nvPr>
        </p:nvSpPr>
        <p:spPr>
          <a:xfrm>
            <a:off x="467999" y="1438552"/>
            <a:ext cx="11139824" cy="1390278"/>
          </a:xfrm>
        </p:spPr>
        <p:txBody>
          <a:bodyPr>
            <a:normAutofit/>
          </a:bodyPr>
          <a:lstStyle/>
          <a:p>
            <a:pPr marL="0" indent="0">
              <a:lnSpc>
                <a:spcPct val="170000"/>
              </a:lnSpc>
              <a:buNone/>
            </a:pPr>
            <a:r>
              <a:rPr lang="en-GB" sz="2000" dirty="0"/>
              <a:t>Understand the </a:t>
            </a:r>
            <a:r>
              <a:rPr lang="en-GB" sz="2000" b="1" dirty="0"/>
              <a:t>energy implications</a:t>
            </a:r>
            <a:r>
              <a:rPr lang="en-GB" sz="2000" dirty="0"/>
              <a:t> of </a:t>
            </a:r>
            <a:r>
              <a:rPr lang="en-GB" sz="2000" b="1" dirty="0"/>
              <a:t>cooking entirely with electricity</a:t>
            </a:r>
            <a:r>
              <a:rPr lang="en-GB" sz="2000" dirty="0"/>
              <a:t>:</a:t>
            </a:r>
          </a:p>
          <a:p>
            <a:pPr lvl="1">
              <a:lnSpc>
                <a:spcPct val="100000"/>
              </a:lnSpc>
              <a:spcAft>
                <a:spcPts val="600"/>
              </a:spcAft>
              <a:buFont typeface="Courier New" panose="02070309020205020404" pitchFamily="49" charset="0"/>
              <a:buChar char="o"/>
            </a:pPr>
            <a:r>
              <a:rPr lang="en-GB" sz="2000" dirty="0"/>
              <a:t>Energy requirements, energy savings, cost implications, dish compatibility, user experience, barriers, difficulties</a:t>
            </a:r>
          </a:p>
          <a:p>
            <a:endParaRPr lang="en-US" sz="2000" dirty="0"/>
          </a:p>
        </p:txBody>
      </p:sp>
      <p:pic>
        <p:nvPicPr>
          <p:cNvPr id="3" name="Picture 2" descr="A picture containing graphical user interface&#10;&#10;Description automatically generated">
            <a:extLst>
              <a:ext uri="{FF2B5EF4-FFF2-40B4-BE49-F238E27FC236}">
                <a16:creationId xmlns:a16="http://schemas.microsoft.com/office/drawing/2014/main" id="{FAF4704E-BB6A-1DCF-9058-87CD3BC7B21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593039" y="3418616"/>
            <a:ext cx="2130760" cy="2427313"/>
          </a:xfrm>
          <a:prstGeom prst="rect">
            <a:avLst/>
          </a:prstGeom>
        </p:spPr>
      </p:pic>
      <p:pic>
        <p:nvPicPr>
          <p:cNvPr id="4" name="Picture 3" descr="Icon&#10;&#10;Description automatically generated">
            <a:extLst>
              <a:ext uri="{FF2B5EF4-FFF2-40B4-BE49-F238E27FC236}">
                <a16:creationId xmlns:a16="http://schemas.microsoft.com/office/drawing/2014/main" id="{6EFE19C2-9E24-A0BE-6C71-28B139EACE0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67999" y="4575422"/>
            <a:ext cx="885856" cy="885856"/>
          </a:xfrm>
          <a:prstGeom prst="rect">
            <a:avLst/>
          </a:prstGeom>
        </p:spPr>
      </p:pic>
      <p:sp>
        <p:nvSpPr>
          <p:cNvPr id="6" name="Arrow: Right 5">
            <a:extLst>
              <a:ext uri="{FF2B5EF4-FFF2-40B4-BE49-F238E27FC236}">
                <a16:creationId xmlns:a16="http://schemas.microsoft.com/office/drawing/2014/main" id="{B32DE879-B6A3-03DA-96E2-518D6582DDE9}"/>
              </a:ext>
            </a:extLst>
          </p:cNvPr>
          <p:cNvSpPr/>
          <p:nvPr/>
        </p:nvSpPr>
        <p:spPr>
          <a:xfrm>
            <a:off x="1619944" y="3977418"/>
            <a:ext cx="1600894" cy="1005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solidFill>
                  <a:schemeClr val="bg1"/>
                </a:solidFill>
              </a:rPr>
              <a:t>100% </a:t>
            </a:r>
          </a:p>
          <a:p>
            <a:pPr algn="ctr"/>
            <a:r>
              <a:rPr lang="en-US" sz="1400" b="1" dirty="0">
                <a:solidFill>
                  <a:schemeClr val="bg1"/>
                </a:solidFill>
              </a:rPr>
              <a:t> transition</a:t>
            </a:r>
            <a:endParaRPr lang="en-US" sz="1200" b="1" dirty="0">
              <a:solidFill>
                <a:schemeClr val="bg1"/>
              </a:solidFill>
            </a:endParaRPr>
          </a:p>
        </p:txBody>
      </p:sp>
      <p:pic>
        <p:nvPicPr>
          <p:cNvPr id="8" name="Graphic 7" descr="Fire outline">
            <a:extLst>
              <a:ext uri="{FF2B5EF4-FFF2-40B4-BE49-F238E27FC236}">
                <a16:creationId xmlns:a16="http://schemas.microsoft.com/office/drawing/2014/main" id="{85B005AB-5801-7553-10BC-06A859AEEC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5692" y="3418616"/>
            <a:ext cx="914400" cy="914400"/>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9CB0E99E-2CC4-F65A-CA55-127CE45ACDAA}"/>
              </a:ext>
            </a:extLst>
          </p:cNvPr>
          <p:cNvPicPr>
            <a:picLocks noChangeAspect="1"/>
          </p:cNvPicPr>
          <p:nvPr/>
        </p:nvPicPr>
        <p:blipFill>
          <a:blip r:embed="rId12"/>
          <a:stretch>
            <a:fillRect/>
          </a:stretch>
        </p:blipFill>
        <p:spPr>
          <a:xfrm>
            <a:off x="10259040" y="66818"/>
            <a:ext cx="1709929" cy="688553"/>
          </a:xfrm>
          <a:prstGeom prst="rect">
            <a:avLst/>
          </a:prstGeom>
        </p:spPr>
      </p:pic>
    </p:spTree>
    <p:extLst>
      <p:ext uri="{BB962C8B-B14F-4D97-AF65-F5344CB8AC3E}">
        <p14:creationId xmlns:p14="http://schemas.microsoft.com/office/powerpoint/2010/main" val="21810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C08F-C627-42E4-8307-36D51F2B321C}"/>
              </a:ext>
            </a:extLst>
          </p:cNvPr>
          <p:cNvSpPr>
            <a:spLocks noGrp="1"/>
          </p:cNvSpPr>
          <p:nvPr>
            <p:ph type="title"/>
          </p:nvPr>
        </p:nvSpPr>
        <p:spPr>
          <a:xfrm>
            <a:off x="558350" y="306559"/>
            <a:ext cx="6384062" cy="570192"/>
          </a:xfrm>
        </p:spPr>
        <p:txBody>
          <a:bodyPr vert="horz" lIns="91440" tIns="45720" rIns="91440" bIns="45720" rtlCol="0" anchor="ctr">
            <a:normAutofit fontScale="90000"/>
          </a:bodyPr>
          <a:lstStyle/>
          <a:p>
            <a:r>
              <a:rPr lang="en-GB" sz="4000" b="1" dirty="0">
                <a:latin typeface="Calibri" panose="020F0502020204030204" pitchFamily="34" charset="0"/>
                <a:cs typeface="Calibri" panose="020F0502020204030204" pitchFamily="34" charset="0"/>
              </a:rPr>
              <a:t>Summary of key findings</a:t>
            </a:r>
          </a:p>
        </p:txBody>
      </p:sp>
      <p:sp>
        <p:nvSpPr>
          <p:cNvPr id="3" name="Content Placeholder 2">
            <a:extLst>
              <a:ext uri="{FF2B5EF4-FFF2-40B4-BE49-F238E27FC236}">
                <a16:creationId xmlns:a16="http://schemas.microsoft.com/office/drawing/2014/main" id="{E3D083D0-59F6-1EE8-B169-8CD10E6C3D9E}"/>
              </a:ext>
            </a:extLst>
          </p:cNvPr>
          <p:cNvSpPr>
            <a:spLocks noGrp="1"/>
          </p:cNvSpPr>
          <p:nvPr>
            <p:ph idx="1"/>
          </p:nvPr>
        </p:nvSpPr>
        <p:spPr>
          <a:xfrm>
            <a:off x="558350" y="1544038"/>
            <a:ext cx="4652921" cy="3375919"/>
          </a:xfrm>
        </p:spPr>
        <p:txBody>
          <a:bodyPr>
            <a:normAutofit/>
          </a:bodyPr>
          <a:lstStyle/>
          <a:p>
            <a:pPr>
              <a:buFont typeface="Courier New" panose="02070309020205020404" pitchFamily="49" charset="0"/>
              <a:buChar char="o"/>
            </a:pPr>
            <a:r>
              <a:rPr lang="en-GB" sz="2000" dirty="0"/>
              <a:t>Energy requirements varied –             Nepal average 60 kWh, CREEC 40 kWh,               but cost savings evident (50% for CREEC)</a:t>
            </a:r>
          </a:p>
          <a:p>
            <a:pPr>
              <a:buFont typeface="Courier New" panose="02070309020205020404" pitchFamily="49" charset="0"/>
              <a:buChar char="o"/>
            </a:pPr>
            <a:r>
              <a:rPr lang="en-US" sz="2000" dirty="0"/>
              <a:t>People want to cook concurrently, reluctance to cook consecutively in EPC         </a:t>
            </a:r>
          </a:p>
          <a:p>
            <a:pPr>
              <a:buFont typeface="Courier New" panose="02070309020205020404" pitchFamily="49" charset="0"/>
              <a:buChar char="o"/>
            </a:pPr>
            <a:r>
              <a:rPr lang="en-GB" sz="2000" dirty="0"/>
              <a:t>2+ electric cookers means you don’t have to stack, if electricity reliable…</a:t>
            </a:r>
          </a:p>
          <a:p>
            <a:pPr>
              <a:buFont typeface="Courier New" panose="02070309020205020404" pitchFamily="49" charset="0"/>
              <a:buChar char="o"/>
            </a:pPr>
            <a:r>
              <a:rPr lang="en-GB" sz="2000" dirty="0"/>
              <a:t>Barriers: unstable electricity supply,     EPCs too small for bigger families,  upfront costs</a:t>
            </a:r>
            <a:endParaRPr lang="en-US" sz="2000" dirty="0"/>
          </a:p>
        </p:txBody>
      </p:sp>
      <p:graphicFrame>
        <p:nvGraphicFramePr>
          <p:cNvPr id="5" name="Content Placeholder 6">
            <a:extLst>
              <a:ext uri="{FF2B5EF4-FFF2-40B4-BE49-F238E27FC236}">
                <a16:creationId xmlns:a16="http://schemas.microsoft.com/office/drawing/2014/main" id="{4D0C8CAB-623B-5EAE-5A24-E0F412E6B78E}"/>
              </a:ext>
            </a:extLst>
          </p:cNvPr>
          <p:cNvGraphicFramePr>
            <a:graphicFrameLocks/>
          </p:cNvGraphicFramePr>
          <p:nvPr>
            <p:extLst>
              <p:ext uri="{D42A27DB-BD31-4B8C-83A1-F6EECF244321}">
                <p14:modId xmlns:p14="http://schemas.microsoft.com/office/powerpoint/2010/main" val="3448828970"/>
              </p:ext>
            </p:extLst>
          </p:nvPr>
        </p:nvGraphicFramePr>
        <p:xfrm>
          <a:off x="5267915" y="1293185"/>
          <a:ext cx="5907186" cy="3626772"/>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Logo&#10;&#10;Description automatically generated with medium confidence">
            <a:extLst>
              <a:ext uri="{FF2B5EF4-FFF2-40B4-BE49-F238E27FC236}">
                <a16:creationId xmlns:a16="http://schemas.microsoft.com/office/drawing/2014/main" id="{5718AE65-1529-3F29-6809-4E24691DCB98}"/>
              </a:ext>
            </a:extLst>
          </p:cNvPr>
          <p:cNvPicPr>
            <a:picLocks noChangeAspect="1"/>
          </p:cNvPicPr>
          <p:nvPr/>
        </p:nvPicPr>
        <p:blipFill>
          <a:blip r:embed="rId4"/>
          <a:stretch>
            <a:fillRect/>
          </a:stretch>
        </p:blipFill>
        <p:spPr>
          <a:xfrm>
            <a:off x="10259040" y="66818"/>
            <a:ext cx="1709929" cy="688553"/>
          </a:xfrm>
          <a:prstGeom prst="rect">
            <a:avLst/>
          </a:prstGeom>
        </p:spPr>
      </p:pic>
    </p:spTree>
    <p:extLst>
      <p:ext uri="{BB962C8B-B14F-4D97-AF65-F5344CB8AC3E}">
        <p14:creationId xmlns:p14="http://schemas.microsoft.com/office/powerpoint/2010/main" val="119189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A00D9-4860-9CBA-8639-D219943314A4}"/>
              </a:ext>
            </a:extLst>
          </p:cNvPr>
          <p:cNvSpPr>
            <a:spLocks noGrp="1"/>
          </p:cNvSpPr>
          <p:nvPr>
            <p:ph type="title"/>
          </p:nvPr>
        </p:nvSpPr>
        <p:spPr>
          <a:xfrm>
            <a:off x="594808" y="248355"/>
            <a:ext cx="11607812" cy="507016"/>
          </a:xfrm>
        </p:spPr>
        <p:txBody>
          <a:bodyPr vert="horz" lIns="91440" tIns="45720" rIns="91440" bIns="45720" rtlCol="0" anchor="ctr">
            <a:normAutofit fontScale="90000"/>
          </a:bodyPr>
          <a:lstStyle/>
          <a:p>
            <a:r>
              <a:rPr lang="en-US" sz="4000" b="1" dirty="0">
                <a:latin typeface="Calibri" panose="020F0502020204030204" pitchFamily="34" charset="0"/>
                <a:cs typeface="Calibri" panose="020F0502020204030204" pitchFamily="34" charset="0"/>
              </a:rPr>
              <a:t>Key Findings</a:t>
            </a:r>
          </a:p>
        </p:txBody>
      </p:sp>
      <p:sp>
        <p:nvSpPr>
          <p:cNvPr id="6" name="TextBox 5">
            <a:extLst>
              <a:ext uri="{FF2B5EF4-FFF2-40B4-BE49-F238E27FC236}">
                <a16:creationId xmlns:a16="http://schemas.microsoft.com/office/drawing/2014/main" id="{127A4AA9-71E7-A25F-2F23-AFF7DC905457}"/>
              </a:ext>
            </a:extLst>
          </p:cNvPr>
          <p:cNvSpPr txBox="1"/>
          <p:nvPr/>
        </p:nvSpPr>
        <p:spPr>
          <a:xfrm>
            <a:off x="594808" y="898810"/>
            <a:ext cx="10782204" cy="2777957"/>
          </a:xfrm>
          <a:prstGeom prst="rect">
            <a:avLst/>
          </a:prstGeom>
        </p:spPr>
        <p:txBody>
          <a:bodyPr vert="horz" lIns="91440" tIns="45720" rIns="91440" bIns="45720" rtlCol="0" anchor="ctr">
            <a:noAutofit/>
          </a:bodyPr>
          <a:lstStyle/>
          <a:p>
            <a:pPr marL="400050" indent="-342900">
              <a:lnSpc>
                <a:spcPct val="90000"/>
              </a:lnSpc>
              <a:spcBef>
                <a:spcPts val="600"/>
              </a:spcBef>
              <a:spcAft>
                <a:spcPts val="600"/>
              </a:spcAft>
              <a:buFont typeface="Courier New" panose="02070309020205020404" pitchFamily="49" charset="0"/>
              <a:buChar char="o"/>
            </a:pPr>
            <a:r>
              <a:rPr lang="en-US" sz="2000" dirty="0">
                <a:effectLst/>
                <a:ea typeface="TimesNewRomanPSMT"/>
                <a:cs typeface="TimesNewRomanPSMT"/>
              </a:rPr>
              <a:t>Transitionin</a:t>
            </a:r>
            <a:r>
              <a:rPr lang="en-US" sz="2000" dirty="0">
                <a:ea typeface="TimesNewRomanPSMT"/>
                <a:cs typeface="TimesNewRomanPSMT"/>
              </a:rPr>
              <a:t>g to eCooking did not generally change existing cooking practices in all countries.</a:t>
            </a:r>
            <a:endParaRPr lang="en-US" sz="2000" dirty="0">
              <a:effectLst/>
            </a:endParaRPr>
          </a:p>
          <a:p>
            <a:pPr marL="400050" indent="-342900">
              <a:lnSpc>
                <a:spcPct val="90000"/>
              </a:lnSpc>
              <a:spcBef>
                <a:spcPts val="600"/>
              </a:spcBef>
              <a:spcAft>
                <a:spcPts val="600"/>
              </a:spcAft>
              <a:buFont typeface="Courier New" panose="02070309020205020404" pitchFamily="49" charset="0"/>
              <a:buChar char="o"/>
            </a:pPr>
            <a:r>
              <a:rPr lang="en-US" sz="2000" dirty="0">
                <a:effectLst/>
              </a:rPr>
              <a:t>The cooking diaries showed acceptable power supply reliability to sustain eCooking in most countries</a:t>
            </a:r>
            <a:r>
              <a:rPr lang="en-US" sz="2000" dirty="0"/>
              <a:t>. Also, electricity provides a clean stacking cooking solution.</a:t>
            </a:r>
            <a:endParaRPr lang="en-US" sz="2000" dirty="0">
              <a:effectLst/>
            </a:endParaRPr>
          </a:p>
          <a:p>
            <a:pPr marL="400050" indent="-342900">
              <a:lnSpc>
                <a:spcPct val="90000"/>
              </a:lnSpc>
              <a:spcBef>
                <a:spcPts val="600"/>
              </a:spcBef>
              <a:spcAft>
                <a:spcPts val="600"/>
              </a:spcAft>
              <a:buFont typeface="Courier New" panose="02070309020205020404" pitchFamily="49" charset="0"/>
              <a:buChar char="o"/>
            </a:pPr>
            <a:r>
              <a:rPr lang="en-US" sz="2000" dirty="0"/>
              <a:t>There was widespread perception that electricity is too expensive for cooking.</a:t>
            </a:r>
          </a:p>
          <a:p>
            <a:pPr marL="400050" indent="-342900">
              <a:lnSpc>
                <a:spcPct val="90000"/>
              </a:lnSpc>
              <a:spcBef>
                <a:spcPts val="600"/>
              </a:spcBef>
              <a:spcAft>
                <a:spcPts val="600"/>
              </a:spcAft>
              <a:buFont typeface="Courier New" panose="02070309020205020404" pitchFamily="49" charset="0"/>
              <a:buChar char="o"/>
            </a:pPr>
            <a:r>
              <a:rPr lang="en-US" sz="2000" dirty="0">
                <a:effectLst/>
              </a:rPr>
              <a:t>Different eCooking appliances are better preferred for some cooking processes than others.</a:t>
            </a:r>
          </a:p>
          <a:p>
            <a:pPr marL="400050" indent="-342900">
              <a:lnSpc>
                <a:spcPct val="90000"/>
              </a:lnSpc>
              <a:spcBef>
                <a:spcPts val="600"/>
              </a:spcBef>
              <a:spcAft>
                <a:spcPts val="600"/>
              </a:spcAft>
              <a:buFont typeface="Courier New" panose="02070309020205020404" pitchFamily="49" charset="0"/>
              <a:buChar char="o"/>
            </a:pPr>
            <a:r>
              <a:rPr lang="en-US" sz="2000" dirty="0">
                <a:effectLst/>
                <a:ea typeface="TimesNewRomanPSMT"/>
                <a:cs typeface="TimesNewRomanPSMT"/>
              </a:rPr>
              <a:t>Electric cooking </a:t>
            </a:r>
            <a:r>
              <a:rPr lang="en-GB" sz="2000" dirty="0">
                <a:effectLst/>
                <a:ea typeface="TimesNewRomanPSMT"/>
                <a:cs typeface="TimesNewRomanPSMT"/>
              </a:rPr>
              <a:t>data aggregated across multiple households </a:t>
            </a:r>
            <a:r>
              <a:rPr lang="en-US" sz="2000" dirty="0">
                <a:effectLst/>
                <a:ea typeface="TimesNewRomanPSMT"/>
                <a:cs typeface="TimesNewRomanPSMT"/>
              </a:rPr>
              <a:t>showed daily evening cooking peak coinciding with</a:t>
            </a:r>
            <a:r>
              <a:rPr lang="en-GB" sz="2000" dirty="0">
                <a:effectLst/>
                <a:ea typeface="TimesNewRomanPSMT"/>
                <a:cs typeface="TimesNewRomanPSMT"/>
              </a:rPr>
              <a:t> peak demand for</a:t>
            </a:r>
            <a:r>
              <a:rPr lang="en-US" sz="2000" dirty="0">
                <a:effectLst/>
                <a:ea typeface="TimesNewRomanPSMT"/>
                <a:cs typeface="TimesNewRomanPSMT"/>
              </a:rPr>
              <a:t> power utilities (and</a:t>
            </a:r>
            <a:r>
              <a:rPr lang="en-GB" sz="2000" dirty="0">
                <a:effectLst/>
                <a:ea typeface="TimesNewRomanPSMT"/>
                <a:cs typeface="TimesNewRomanPSMT"/>
              </a:rPr>
              <a:t> minigrids).</a:t>
            </a:r>
            <a:r>
              <a:rPr lang="en-US" sz="2000" dirty="0">
                <a:effectLst/>
              </a:rPr>
              <a:t> </a:t>
            </a:r>
          </a:p>
        </p:txBody>
      </p:sp>
      <p:pic>
        <p:nvPicPr>
          <p:cNvPr id="10" name="Picture 9">
            <a:extLst>
              <a:ext uri="{FF2B5EF4-FFF2-40B4-BE49-F238E27FC236}">
                <a16:creationId xmlns:a16="http://schemas.microsoft.com/office/drawing/2014/main" id="{B970220D-038D-9D7F-C72A-CD7D51F3D4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4809" y="3765524"/>
            <a:ext cx="3607077" cy="219366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5E0FBDE-1574-6563-56DD-D50C01B947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84571" y="3853543"/>
            <a:ext cx="4192441" cy="2883338"/>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86062E70-7312-751E-0873-AD717E91487E}"/>
              </a:ext>
            </a:extLst>
          </p:cNvPr>
          <p:cNvSpPr txBox="1"/>
          <p:nvPr/>
        </p:nvSpPr>
        <p:spPr>
          <a:xfrm>
            <a:off x="594808" y="6120811"/>
            <a:ext cx="6415592" cy="57556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marL="57150" algn="r">
              <a:lnSpc>
                <a:spcPct val="90000"/>
              </a:lnSpc>
              <a:spcAft>
                <a:spcPts val="600"/>
              </a:spcAft>
            </a:pPr>
            <a:r>
              <a:rPr lang="en-US" sz="1600" b="1" i="1" dirty="0">
                <a:solidFill>
                  <a:schemeClr val="tx1"/>
                </a:solidFill>
                <a:effectLst/>
              </a:rPr>
              <a:t>Number of cooked dishes by co</a:t>
            </a:r>
            <a:r>
              <a:rPr lang="en-US" sz="1600" b="1" i="1" dirty="0">
                <a:solidFill>
                  <a:schemeClr val="tx1"/>
                </a:solidFill>
              </a:rPr>
              <a:t>oking solution (%) in </a:t>
            </a:r>
            <a:r>
              <a:rPr lang="en-US" sz="1600" b="1" i="1" u="sng" dirty="0">
                <a:solidFill>
                  <a:schemeClr val="tx1"/>
                </a:solidFill>
              </a:rPr>
              <a:t>Rwanda</a:t>
            </a:r>
            <a:r>
              <a:rPr lang="en-US" sz="1600" b="1" i="1" dirty="0">
                <a:solidFill>
                  <a:schemeClr val="tx1"/>
                </a:solidFill>
              </a:rPr>
              <a:t> (above) and </a:t>
            </a:r>
            <a:r>
              <a:rPr lang="en-US" sz="1600" b="1" i="1" u="sng" dirty="0">
                <a:solidFill>
                  <a:schemeClr val="tx1"/>
                </a:solidFill>
              </a:rPr>
              <a:t>Nepal</a:t>
            </a:r>
            <a:r>
              <a:rPr lang="en-US" sz="1600" b="1" i="1" dirty="0">
                <a:solidFill>
                  <a:schemeClr val="tx1"/>
                </a:solidFill>
              </a:rPr>
              <a:t> (right)</a:t>
            </a:r>
            <a:endParaRPr lang="en-US" sz="1600" b="1" i="1" dirty="0">
              <a:solidFill>
                <a:schemeClr val="tx1"/>
              </a:solidFill>
              <a:effectLst/>
            </a:endParaRPr>
          </a:p>
        </p:txBody>
      </p:sp>
      <p:pic>
        <p:nvPicPr>
          <p:cNvPr id="4" name="Picture 3" descr="Logo&#10;&#10;Description automatically generated with medium confidence">
            <a:extLst>
              <a:ext uri="{FF2B5EF4-FFF2-40B4-BE49-F238E27FC236}">
                <a16:creationId xmlns:a16="http://schemas.microsoft.com/office/drawing/2014/main" id="{919806B8-2647-6AD2-5F1E-3BF34CAE3954}"/>
              </a:ext>
            </a:extLst>
          </p:cNvPr>
          <p:cNvPicPr>
            <a:picLocks noChangeAspect="1"/>
          </p:cNvPicPr>
          <p:nvPr/>
        </p:nvPicPr>
        <p:blipFill>
          <a:blip r:embed="rId5"/>
          <a:stretch>
            <a:fillRect/>
          </a:stretch>
        </p:blipFill>
        <p:spPr>
          <a:xfrm>
            <a:off x="10259040" y="66818"/>
            <a:ext cx="1709929" cy="688553"/>
          </a:xfrm>
          <a:prstGeom prst="rect">
            <a:avLst/>
          </a:prstGeom>
        </p:spPr>
      </p:pic>
    </p:spTree>
    <p:extLst>
      <p:ext uri="{BB962C8B-B14F-4D97-AF65-F5344CB8AC3E}">
        <p14:creationId xmlns:p14="http://schemas.microsoft.com/office/powerpoint/2010/main" val="268473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00D9-4860-9CBA-8639-D219943314A4}"/>
              </a:ext>
            </a:extLst>
          </p:cNvPr>
          <p:cNvSpPr>
            <a:spLocks noGrp="1"/>
          </p:cNvSpPr>
          <p:nvPr>
            <p:ph type="title"/>
          </p:nvPr>
        </p:nvSpPr>
        <p:spPr>
          <a:xfrm>
            <a:off x="519223" y="77957"/>
            <a:ext cx="10515600" cy="829451"/>
          </a:xfrm>
        </p:spPr>
        <p:txBody>
          <a:bodyPr vert="horz" lIns="91440" tIns="45720" rIns="91440" bIns="45720" rtlCol="0" anchor="ctr">
            <a:normAutofit/>
          </a:bodyPr>
          <a:lstStyle/>
          <a:p>
            <a:r>
              <a:rPr lang="en-GB" sz="3600" b="1" dirty="0">
                <a:latin typeface="Calibri" panose="020F0502020204030204" pitchFamily="34" charset="0"/>
                <a:cs typeface="Calibri" panose="020F0502020204030204" pitchFamily="34" charset="0"/>
              </a:rPr>
              <a:t>Key findings</a:t>
            </a:r>
          </a:p>
        </p:txBody>
      </p:sp>
      <p:sp>
        <p:nvSpPr>
          <p:cNvPr id="7" name="TextBox 6">
            <a:extLst>
              <a:ext uri="{FF2B5EF4-FFF2-40B4-BE49-F238E27FC236}">
                <a16:creationId xmlns:a16="http://schemas.microsoft.com/office/drawing/2014/main" id="{2ECF6127-2CCC-1309-C947-2119D1151713}"/>
              </a:ext>
            </a:extLst>
          </p:cNvPr>
          <p:cNvSpPr txBox="1"/>
          <p:nvPr/>
        </p:nvSpPr>
        <p:spPr>
          <a:xfrm>
            <a:off x="519223" y="961983"/>
            <a:ext cx="10995598" cy="2439730"/>
          </a:xfrm>
          <a:prstGeom prst="rect">
            <a:avLst/>
          </a:prstGeom>
        </p:spPr>
        <p:txBody>
          <a:bodyPr vert="horz" lIns="91440" tIns="45720" rIns="91440" bIns="45720" rtlCol="0" anchor="ctr">
            <a:normAutofit/>
          </a:bodyPr>
          <a:lstStyle>
            <a:defPPr>
              <a:defRPr lang="en-US"/>
            </a:defPPr>
            <a:lvl2pPr marL="857250" lvl="1" indent="-342900">
              <a:lnSpc>
                <a:spcPct val="90000"/>
              </a:lnSpc>
              <a:spcAft>
                <a:spcPts val="600"/>
              </a:spcAft>
              <a:buFont typeface="Courier New" panose="02070309020205020404" pitchFamily="49" charset="0"/>
              <a:buChar char="o"/>
              <a:defRPr sz="2000">
                <a:effectLst/>
                <a:ea typeface="TimesNewRomanPSMT"/>
                <a:cs typeface="TimesNewRomanPSMT"/>
              </a:defRPr>
            </a:lvl2pPr>
          </a:lstStyle>
          <a:p>
            <a:pPr marL="285750" indent="-285750">
              <a:spcBef>
                <a:spcPts val="600"/>
              </a:spcBef>
              <a:spcAft>
                <a:spcPts val="600"/>
              </a:spcAft>
              <a:buFont typeface="Courier New" panose="02070309020205020404" pitchFamily="49" charset="0"/>
              <a:buChar char="o"/>
            </a:pPr>
            <a:r>
              <a:rPr lang="en-GB" sz="2000" dirty="0"/>
              <a:t>Cooking with electricity generally required the least amount of energy</a:t>
            </a:r>
            <a:r>
              <a:rPr lang="en-US" sz="2000" dirty="0"/>
              <a:t>. For example, in Rwanda on average cooking with electricity required </a:t>
            </a:r>
            <a:r>
              <a:rPr lang="en-US" sz="2000" u="sng" dirty="0"/>
              <a:t>a third</a:t>
            </a:r>
            <a:r>
              <a:rPr lang="en-US" sz="2000" dirty="0"/>
              <a:t> and </a:t>
            </a:r>
            <a:r>
              <a:rPr lang="en-US" sz="2000" u="sng" dirty="0"/>
              <a:t>less than a tenth </a:t>
            </a:r>
            <a:r>
              <a:rPr lang="en-US" sz="2000" dirty="0"/>
              <a:t>of the energy required to cook the same meal with LPG and Charcoal, respectively.</a:t>
            </a:r>
          </a:p>
          <a:p>
            <a:pPr marL="285750" indent="-285750">
              <a:spcBef>
                <a:spcPts val="600"/>
              </a:spcBef>
              <a:spcAft>
                <a:spcPts val="600"/>
              </a:spcAft>
              <a:buFont typeface="Courier New" panose="02070309020205020404" pitchFamily="49" charset="0"/>
              <a:buChar char="o"/>
            </a:pPr>
            <a:r>
              <a:rPr lang="en-US" sz="2000" dirty="0"/>
              <a:t>Energy consumption depends on the cooking process, the cooking time length and the cooking solution. For instance, in the case of Rwanda, while the average per capita energy consumption decreased by more than </a:t>
            </a:r>
            <a:r>
              <a:rPr lang="en-US" sz="2000" u="sng" dirty="0"/>
              <a:t>10 times </a:t>
            </a:r>
            <a:r>
              <a:rPr lang="en-US" sz="2000" dirty="0"/>
              <a:t>for boiled dishes, it is by around </a:t>
            </a:r>
            <a:r>
              <a:rPr lang="en-US" sz="2000" u="sng" dirty="0"/>
              <a:t>5 times </a:t>
            </a:r>
            <a:r>
              <a:rPr lang="en-US" sz="2000" dirty="0"/>
              <a:t>for fried ones when an </a:t>
            </a:r>
            <a:r>
              <a:rPr lang="en-US" sz="2000" u="sng" dirty="0"/>
              <a:t>energy-efficient eCooking appliance</a:t>
            </a:r>
            <a:r>
              <a:rPr lang="en-US" sz="2000" dirty="0"/>
              <a:t> is used compared to baseline fuels.</a:t>
            </a:r>
          </a:p>
        </p:txBody>
      </p:sp>
      <p:sp>
        <p:nvSpPr>
          <p:cNvPr id="9" name="TextBox 8">
            <a:extLst>
              <a:ext uri="{FF2B5EF4-FFF2-40B4-BE49-F238E27FC236}">
                <a16:creationId xmlns:a16="http://schemas.microsoft.com/office/drawing/2014/main" id="{CA349927-2ADB-EB2F-6D57-E45015E9EB12}"/>
              </a:ext>
            </a:extLst>
          </p:cNvPr>
          <p:cNvSpPr txBox="1"/>
          <p:nvPr/>
        </p:nvSpPr>
        <p:spPr>
          <a:xfrm>
            <a:off x="519223" y="6175549"/>
            <a:ext cx="3892933" cy="34074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defPPr>
              <a:defRPr lang="en-US"/>
            </a:defPPr>
            <a:lvl1pPr marL="57150">
              <a:lnSpc>
                <a:spcPct val="90000"/>
              </a:lnSpc>
              <a:spcAft>
                <a:spcPts val="600"/>
              </a:spcAft>
              <a:defRPr sz="1600" b="1" i="1">
                <a:solidFill>
                  <a:schemeClr val="bg1"/>
                </a:solidFill>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sz="1200" dirty="0">
                <a:solidFill>
                  <a:schemeClr val="tx1"/>
                </a:solidFill>
              </a:rPr>
              <a:t>Mean Energy Consumption per capita </a:t>
            </a:r>
            <a:r>
              <a:rPr lang="en-US" sz="1200" dirty="0">
                <a:solidFill>
                  <a:schemeClr val="tx1"/>
                </a:solidFill>
              </a:rPr>
              <a:t>by cooking fuel</a:t>
            </a:r>
          </a:p>
        </p:txBody>
      </p:sp>
      <p:pic>
        <p:nvPicPr>
          <p:cNvPr id="14" name="Picture 13">
            <a:extLst>
              <a:ext uri="{FF2B5EF4-FFF2-40B4-BE49-F238E27FC236}">
                <a16:creationId xmlns:a16="http://schemas.microsoft.com/office/drawing/2014/main" id="{F4DB83DB-40E7-8BA6-56EA-4CC7D2B95C98}"/>
              </a:ext>
            </a:extLst>
          </p:cNvPr>
          <p:cNvPicPr>
            <a:picLocks noChangeAspect="1"/>
          </p:cNvPicPr>
          <p:nvPr/>
        </p:nvPicPr>
        <p:blipFill>
          <a:blip r:embed="rId3"/>
          <a:stretch>
            <a:fillRect/>
          </a:stretch>
        </p:blipFill>
        <p:spPr>
          <a:xfrm>
            <a:off x="519223" y="3534245"/>
            <a:ext cx="3892933" cy="2351980"/>
          </a:xfrm>
          <a:prstGeom prst="rect">
            <a:avLst/>
          </a:prstGeom>
        </p:spPr>
      </p:pic>
      <p:sp>
        <p:nvSpPr>
          <p:cNvPr id="23" name="TextBox 22">
            <a:extLst>
              <a:ext uri="{FF2B5EF4-FFF2-40B4-BE49-F238E27FC236}">
                <a16:creationId xmlns:a16="http://schemas.microsoft.com/office/drawing/2014/main" id="{1450365E-9B72-AB8C-16C0-5124AC13671E}"/>
              </a:ext>
            </a:extLst>
          </p:cNvPr>
          <p:cNvSpPr txBox="1"/>
          <p:nvPr/>
        </p:nvSpPr>
        <p:spPr>
          <a:xfrm>
            <a:off x="7074856" y="6217135"/>
            <a:ext cx="4439965" cy="32820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defPPr>
              <a:defRPr lang="en-US"/>
            </a:defPPr>
            <a:lvl1pPr marL="57150">
              <a:lnSpc>
                <a:spcPct val="90000"/>
              </a:lnSpc>
              <a:spcAft>
                <a:spcPts val="600"/>
              </a:spcAft>
              <a:defRPr sz="1600" b="1" i="1">
                <a:solidFill>
                  <a:schemeClr val="bg1"/>
                </a:solidFill>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200" dirty="0">
                <a:solidFill>
                  <a:schemeClr val="tx1"/>
                </a:solidFill>
              </a:rPr>
              <a:t>Per capita energy consumption of cooked dishes by cooking fuel</a:t>
            </a:r>
          </a:p>
        </p:txBody>
      </p:sp>
      <p:pic>
        <p:nvPicPr>
          <p:cNvPr id="24" name="Picture 23">
            <a:extLst>
              <a:ext uri="{FF2B5EF4-FFF2-40B4-BE49-F238E27FC236}">
                <a16:creationId xmlns:a16="http://schemas.microsoft.com/office/drawing/2014/main" id="{F8FC9F61-7306-9913-2724-03930C7AB7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51530" y="3456288"/>
            <a:ext cx="4263291" cy="2620459"/>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FE1D7C63-8AEC-D36F-E7BB-93266ADB07ED}"/>
              </a:ext>
            </a:extLst>
          </p:cNvPr>
          <p:cNvPicPr>
            <a:picLocks noChangeAspect="1"/>
          </p:cNvPicPr>
          <p:nvPr/>
        </p:nvPicPr>
        <p:blipFill>
          <a:blip r:embed="rId5"/>
          <a:stretch>
            <a:fillRect/>
          </a:stretch>
        </p:blipFill>
        <p:spPr>
          <a:xfrm>
            <a:off x="10259040" y="66818"/>
            <a:ext cx="1709929" cy="688553"/>
          </a:xfrm>
          <a:prstGeom prst="rect">
            <a:avLst/>
          </a:prstGeom>
        </p:spPr>
      </p:pic>
    </p:spTree>
    <p:extLst>
      <p:ext uri="{BB962C8B-B14F-4D97-AF65-F5344CB8AC3E}">
        <p14:creationId xmlns:p14="http://schemas.microsoft.com/office/powerpoint/2010/main" val="1219450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443</Words>
  <Application>Microsoft Office PowerPoint</Application>
  <PresentationFormat>Widescreen</PresentationFormat>
  <Paragraphs>37</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Courier New</vt:lpstr>
      <vt:lpstr>Din OT</vt:lpstr>
      <vt:lpstr>Times New Roman</vt:lpstr>
      <vt:lpstr>Office Theme</vt:lpstr>
      <vt:lpstr>PowerPoint Presentation</vt:lpstr>
      <vt:lpstr>Aim and Objectives</vt:lpstr>
      <vt:lpstr>Summary of key findings</vt:lpstr>
      <vt:lpstr>Key Findings</vt:lpstr>
      <vt:lpstr>Key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Nsengiyaremye</dc:creator>
  <cp:lastModifiedBy>Jerome Nsengiyaremye</cp:lastModifiedBy>
  <cp:revision>13</cp:revision>
  <dcterms:created xsi:type="dcterms:W3CDTF">2023-06-16T08:14:45Z</dcterms:created>
  <dcterms:modified xsi:type="dcterms:W3CDTF">2023-06-19T10:09:19Z</dcterms:modified>
</cp:coreProperties>
</file>