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56" r:id="rId5"/>
    <p:sldId id="257" r:id="rId6"/>
    <p:sldId id="258" r:id="rId7"/>
    <p:sldId id="2147470838" r:id="rId8"/>
    <p:sldId id="2147470813" r:id="rId9"/>
    <p:sldId id="2147470814" r:id="rId10"/>
    <p:sldId id="2147470815" r:id="rId11"/>
    <p:sldId id="2147470816" r:id="rId12"/>
    <p:sldId id="2147470841" r:id="rId13"/>
    <p:sldId id="2147470847" r:id="rId14"/>
    <p:sldId id="2147470844" r:id="rId15"/>
    <p:sldId id="2147470846" r:id="rId16"/>
    <p:sldId id="2147470845" r:id="rId17"/>
    <p:sldId id="2147470842" r:id="rId18"/>
    <p:sldId id="21474708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1163"/>
    <a:srgbClr val="009BC9"/>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72F99-F2BD-E590-DA72-6FCB89BF2B2B}" v="297" dt="2021-12-07T16:47:57.881"/>
    <p1510:client id="{17000791-D4E4-9025-5E45-E4B7F838F180}" v="1" dt="2021-10-25T10:44:46.958"/>
    <p1510:client id="{29360E4B-2EFF-184B-9527-E6879B618504}" v="33" dt="2019-05-12T16:18:39.888"/>
    <p1510:client id="{4E6F5566-7871-D661-4E40-D73B598A2E51}" v="7" dt="2021-10-25T10:43:41.062"/>
    <p1510:client id="{722AD2F0-520A-35AC-3C42-10DCBE36C541}" v="4" dt="2021-12-07T17:21:18.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2" autoAdjust="0"/>
    <p:restoredTop sz="89728"/>
  </p:normalViewPr>
  <p:slideViewPr>
    <p:cSldViewPr snapToGrid="0">
      <p:cViewPr varScale="1">
        <p:scale>
          <a:sx n="114" d="100"/>
          <a:sy n="114" d="100"/>
        </p:scale>
        <p:origin x="784" y="17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248961-AD07-499A-8CFC-ED0F2C482A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7AF7AD-E450-48DB-A6C2-E8059C0945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9DE0B-CD9B-4098-B761-A3741F5202B3}" type="datetimeFigureOut">
              <a:rPr lang="en-GB" smtClean="0"/>
              <a:t>20/06/2023</a:t>
            </a:fld>
            <a:endParaRPr lang="en-GB"/>
          </a:p>
        </p:txBody>
      </p:sp>
      <p:sp>
        <p:nvSpPr>
          <p:cNvPr id="4" name="Footer Placeholder 3">
            <a:extLst>
              <a:ext uri="{FF2B5EF4-FFF2-40B4-BE49-F238E27FC236}">
                <a16:creationId xmlns:a16="http://schemas.microsoft.com/office/drawing/2014/main" id="{5805FAB5-FDA3-49A8-A67A-E07E3C8A86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34A5495-C4F3-400F-B629-AC2DA24E63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0B00E5-C276-4524-9229-569D036C833D}" type="slidenum">
              <a:rPr lang="en-GB" smtClean="0"/>
              <a:t>‹#›</a:t>
            </a:fld>
            <a:endParaRPr lang="en-GB"/>
          </a:p>
        </p:txBody>
      </p:sp>
    </p:spTree>
    <p:extLst>
      <p:ext uri="{BB962C8B-B14F-4D97-AF65-F5344CB8AC3E}">
        <p14:creationId xmlns:p14="http://schemas.microsoft.com/office/powerpoint/2010/main" val="930122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A9063-1AAC-4F04-A367-4BF99FB98FB8}" type="datetimeFigureOut">
              <a:rPr lang="en-US"/>
              <a:t>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81CF5-E31F-43B5-B719-912CE789EE70}" type="slidenum">
              <a:rPr lang="en-US"/>
              <a:t>‹#›</a:t>
            </a:fld>
            <a:endParaRPr lang="en-US"/>
          </a:p>
        </p:txBody>
      </p:sp>
    </p:spTree>
    <p:extLst>
      <p:ext uri="{BB962C8B-B14F-4D97-AF65-F5344CB8AC3E}">
        <p14:creationId xmlns:p14="http://schemas.microsoft.com/office/powerpoint/2010/main" val="3909050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76F73-E004-FF4D-A340-88667A7522D4}" type="slidenum">
              <a:rPr lang="en-US" smtClean="0"/>
              <a:t>4</a:t>
            </a:fld>
            <a:endParaRPr lang="en-US"/>
          </a:p>
        </p:txBody>
      </p:sp>
    </p:spTree>
    <p:extLst>
      <p:ext uri="{BB962C8B-B14F-4D97-AF65-F5344CB8AC3E}">
        <p14:creationId xmlns:p14="http://schemas.microsoft.com/office/powerpoint/2010/main" val="414054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fuel, issue simply deferred</a:t>
            </a:r>
          </a:p>
        </p:txBody>
      </p:sp>
      <p:sp>
        <p:nvSpPr>
          <p:cNvPr id="4" name="Slide Number Placeholder 3"/>
          <p:cNvSpPr>
            <a:spLocks noGrp="1"/>
          </p:cNvSpPr>
          <p:nvPr>
            <p:ph type="sldNum" sz="quarter" idx="5"/>
          </p:nvPr>
        </p:nvSpPr>
        <p:spPr/>
        <p:txBody>
          <a:bodyPr/>
          <a:lstStyle/>
          <a:p>
            <a:fld id="{633B3A5D-11EB-3C4D-9B1D-611C59C28A45}" type="slidenum">
              <a:rPr lang="en-US" smtClean="0"/>
              <a:t>5</a:t>
            </a:fld>
            <a:endParaRPr lang="en-US"/>
          </a:p>
        </p:txBody>
      </p:sp>
    </p:spTree>
    <p:extLst>
      <p:ext uri="{BB962C8B-B14F-4D97-AF65-F5344CB8AC3E}">
        <p14:creationId xmlns:p14="http://schemas.microsoft.com/office/powerpoint/2010/main" val="53096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Mining in US to mining in China</a:t>
            </a:r>
          </a:p>
        </p:txBody>
      </p:sp>
      <p:sp>
        <p:nvSpPr>
          <p:cNvPr id="4" name="Slide Number Placeholder 3"/>
          <p:cNvSpPr>
            <a:spLocks noGrp="1"/>
          </p:cNvSpPr>
          <p:nvPr>
            <p:ph type="sldNum" sz="quarter" idx="5"/>
          </p:nvPr>
        </p:nvSpPr>
        <p:spPr/>
        <p:txBody>
          <a:bodyPr/>
          <a:lstStyle/>
          <a:p>
            <a:fld id="{1BEE57D4-4258-5348-BB1B-C3F8ED8C03B8}" type="slidenum">
              <a:rPr lang="en-US" smtClean="0"/>
              <a:t>6</a:t>
            </a:fld>
            <a:endParaRPr lang="en-US"/>
          </a:p>
        </p:txBody>
      </p:sp>
    </p:spTree>
    <p:extLst>
      <p:ext uri="{BB962C8B-B14F-4D97-AF65-F5344CB8AC3E}">
        <p14:creationId xmlns:p14="http://schemas.microsoft.com/office/powerpoint/2010/main" val="3528545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efficient but complex leading to more waste – shift from use stage (efficiency) to </a:t>
            </a:r>
            <a:r>
              <a:rPr lang="en-US" dirty="0" err="1"/>
              <a:t>EoL</a:t>
            </a:r>
            <a:r>
              <a:rPr lang="en-US" dirty="0"/>
              <a:t> materials</a:t>
            </a:r>
          </a:p>
        </p:txBody>
      </p:sp>
      <p:sp>
        <p:nvSpPr>
          <p:cNvPr id="4" name="Slide Number Placeholder 3"/>
          <p:cNvSpPr>
            <a:spLocks noGrp="1"/>
          </p:cNvSpPr>
          <p:nvPr>
            <p:ph type="sldNum" sz="quarter" idx="5"/>
          </p:nvPr>
        </p:nvSpPr>
        <p:spPr/>
        <p:txBody>
          <a:bodyPr/>
          <a:lstStyle/>
          <a:p>
            <a:fld id="{1BEE57D4-4258-5348-BB1B-C3F8ED8C03B8}" type="slidenum">
              <a:rPr lang="en-US" smtClean="0"/>
              <a:t>7</a:t>
            </a:fld>
            <a:endParaRPr lang="en-US"/>
          </a:p>
        </p:txBody>
      </p:sp>
    </p:spTree>
    <p:extLst>
      <p:ext uri="{BB962C8B-B14F-4D97-AF65-F5344CB8AC3E}">
        <p14:creationId xmlns:p14="http://schemas.microsoft.com/office/powerpoint/2010/main" val="218712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difficult to capture within </a:t>
            </a:r>
            <a:r>
              <a:rPr lang="en-US" dirty="0" err="1"/>
              <a:t>eLCA</a:t>
            </a:r>
            <a:r>
              <a:rPr lang="en-US" dirty="0"/>
              <a:t> study, but shift between the three pillars of sustainability, highlighted here, a reduction in costs to an increase in social costs (modern slavery). </a:t>
            </a:r>
          </a:p>
          <a:p>
            <a:endParaRPr lang="en-US" dirty="0"/>
          </a:p>
          <a:p>
            <a:r>
              <a:rPr lang="en-US" dirty="0"/>
              <a:t>Other examples include: an increase in pollution from an industrial process (river pollution) yielding a reduction in cost (no or reduced water treatment for example)</a:t>
            </a:r>
          </a:p>
        </p:txBody>
      </p:sp>
      <p:sp>
        <p:nvSpPr>
          <p:cNvPr id="4" name="Slide Number Placeholder 3"/>
          <p:cNvSpPr>
            <a:spLocks noGrp="1"/>
          </p:cNvSpPr>
          <p:nvPr>
            <p:ph type="sldNum" sz="quarter" idx="5"/>
          </p:nvPr>
        </p:nvSpPr>
        <p:spPr/>
        <p:txBody>
          <a:bodyPr/>
          <a:lstStyle/>
          <a:p>
            <a:fld id="{1BEE57D4-4258-5348-BB1B-C3F8ED8C03B8}" type="slidenum">
              <a:rPr lang="en-US" smtClean="0"/>
              <a:t>8</a:t>
            </a:fld>
            <a:endParaRPr lang="en-US"/>
          </a:p>
        </p:txBody>
      </p:sp>
    </p:spTree>
    <p:extLst>
      <p:ext uri="{BB962C8B-B14F-4D97-AF65-F5344CB8AC3E}">
        <p14:creationId xmlns:p14="http://schemas.microsoft.com/office/powerpoint/2010/main" val="284092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The people of </a:t>
            </a:r>
            <a:r>
              <a:rPr lang="en-US" sz="1800" dirty="0" err="1">
                <a:effectLst/>
                <a:latin typeface="Times New Roman" panose="02020603050405020304" pitchFamily="18" charset="0"/>
                <a:ea typeface="Times New Roman" panose="02020603050405020304" pitchFamily="18" charset="0"/>
              </a:rPr>
              <a:t>Aurahi</a:t>
            </a:r>
            <a:r>
              <a:rPr lang="en-US" sz="1800" dirty="0">
                <a:effectLst/>
                <a:latin typeface="Times New Roman" panose="02020603050405020304" pitchFamily="18" charset="0"/>
                <a:ea typeface="Times New Roman" panose="02020603050405020304" pitchFamily="18" charset="0"/>
              </a:rPr>
              <a:t> Rural Municipality have a distinct way of life, influenced by their geographic location. Many villagers rely on dry materials such as leaves, sugarcane remains, and wood for cooking. Although some wealthier families use liquefied petroleum gas (LPG) for cooking, burning dry materials that can ignite remains a common practice in the region. The majority of the population continues to rely on traditional cooking methods using firewood, cow dung cakes, and mud stoves. LPG is used primarily for quick snacks and tea, but not for cooking full meals. Due to economic constraints, many are unable to shift to modern electric cooking methods, and the local government has not established any policies or grants to promote the transition to electricity. Additionally, there is a lack of awareness and education on the use and benefits of e-cooking devices in the area.</a:t>
            </a:r>
            <a:endParaRPr lang="en-GB" sz="1800" dirty="0">
              <a:effectLst/>
              <a:latin typeface="Arial" panose="020B0604020202020204" pitchFamily="34" charset="0"/>
              <a:ea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effectLst/>
              <a:latin typeface="Times New Roman" panose="02020603050405020304" pitchFamily="18"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effectLst/>
              <a:latin typeface="Times New Roman" panose="02020603050405020304" pitchFamily="18"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Times New Roman" panose="02020603050405020304" pitchFamily="18" charset="0"/>
                <a:ea typeface="Times New Roman" panose="02020603050405020304" pitchFamily="18" charset="0"/>
              </a:rPr>
              <a:t>Most households in this area prefer to repair their electronic devices by themselves, but if it's beyond their capacity and cannot fix it, they take it to the local repair shop. It is worth noting that most of the repair works for electronic devices are done at </a:t>
            </a:r>
            <a:r>
              <a:rPr lang="en-US" sz="1600" b="1" dirty="0">
                <a:effectLst/>
                <a:latin typeface="Times New Roman" panose="02020603050405020304" pitchFamily="18" charset="0"/>
                <a:ea typeface="Times New Roman" panose="02020603050405020304" pitchFamily="18" charset="0"/>
              </a:rPr>
              <a:t>repair shops which are usually located in India</a:t>
            </a:r>
            <a:r>
              <a:rPr lang="en-US" sz="1600" dirty="0">
                <a:effectLst/>
                <a:latin typeface="Times New Roman" panose="02020603050405020304" pitchFamily="18" charset="0"/>
                <a:ea typeface="Times New Roman" panose="02020603050405020304" pitchFamily="18" charset="0"/>
              </a:rPr>
              <a:t>. It is because the end consumer thinks it is cheaper to repair in India and is not far and easily accessible.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Times New Roman" panose="02020603050405020304" pitchFamily="18" charset="0"/>
                <a:ea typeface="Times New Roman" panose="02020603050405020304" pitchFamily="18" charset="0"/>
              </a:rPr>
              <a:t>If the device is unrepairable, households tend to keep it at home until there is enough space to store unwanted items or get good scrap value from informal scrap collectors that come to purchase 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Times New Roman" panose="02020603050405020304" pitchFamily="18" charset="0"/>
                <a:ea typeface="Times New Roman" panose="02020603050405020304" pitchFamily="18" charset="0"/>
              </a:rPr>
              <a:t>Small e-waste items are sometimes burned nearby or openly dumped into nearby rivers by the end consumers.</a:t>
            </a:r>
            <a:endParaRPr lang="en-GB" sz="1600" dirty="0">
              <a:effectLst/>
              <a:latin typeface="Arial" panose="020B0604020202020204" pitchFamily="34" charset="0"/>
              <a:ea typeface="Arial" panose="020B0604020202020204" pitchFamily="34" charset="0"/>
            </a:endParaRPr>
          </a:p>
          <a:p>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Times New Roman" panose="02020603050405020304" pitchFamily="18"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Times New Roman" panose="02020603050405020304" pitchFamily="18" charset="0"/>
                <a:ea typeface="Times New Roman" panose="02020603050405020304" pitchFamily="18" charset="0"/>
              </a:rPr>
              <a:t>There was one interesting discovery in </a:t>
            </a:r>
            <a:r>
              <a:rPr lang="en-US" sz="1200" b="1" i="1" dirty="0" err="1">
                <a:effectLst/>
                <a:latin typeface="Times New Roman" panose="02020603050405020304" pitchFamily="18" charset="0"/>
                <a:ea typeface="Times New Roman" panose="02020603050405020304" pitchFamily="18" charset="0"/>
              </a:rPr>
              <a:t>Mahankal</a:t>
            </a:r>
            <a:r>
              <a:rPr lang="en-US" sz="1200" b="1" i="1" dirty="0">
                <a:effectLst/>
                <a:latin typeface="Times New Roman" panose="02020603050405020304" pitchFamily="18" charset="0"/>
                <a:ea typeface="Times New Roman" panose="02020603050405020304" pitchFamily="18" charset="0"/>
              </a:rPr>
              <a:t> for </a:t>
            </a:r>
            <a:r>
              <a:rPr lang="en-US" sz="1200" b="1" i="1" dirty="0" err="1">
                <a:effectLst/>
                <a:latin typeface="Times New Roman" panose="02020603050405020304" pitchFamily="18" charset="0"/>
                <a:ea typeface="Times New Roman" panose="02020603050405020304" pitchFamily="18" charset="0"/>
              </a:rPr>
              <a:t>EoL</a:t>
            </a:r>
            <a:r>
              <a:rPr lang="en-US" sz="1200" b="1" i="1" dirty="0">
                <a:effectLst/>
                <a:latin typeface="Times New Roman" panose="02020603050405020304" pitchFamily="18" charset="0"/>
                <a:ea typeface="Times New Roman" panose="02020603050405020304" pitchFamily="18" charset="0"/>
              </a:rPr>
              <a:t> disposal., another rural area</a:t>
            </a:r>
            <a:r>
              <a:rPr lang="en-US" sz="1200" i="1" dirty="0">
                <a:effectLst/>
                <a:latin typeface="Times New Roman" panose="02020603050405020304" pitchFamily="18" charset="0"/>
                <a:ea typeface="Times New Roman" panose="02020603050405020304" pitchFamily="18" charset="0"/>
              </a:rPr>
              <a:t>:  They collect the e-waste items which were not taken by scrap collectors and wait for the monsoon season. Once the water flow in the nearby river increases and is sufficient to wash out heavy items, they throw un collected e-waste (CRT TV, lamps </a:t>
            </a:r>
            <a:r>
              <a:rPr lang="en-US" sz="1200" i="1" dirty="0" err="1">
                <a:effectLst/>
                <a:latin typeface="Times New Roman" panose="02020603050405020304" pitchFamily="18" charset="0"/>
                <a:ea typeface="Times New Roman" panose="02020603050405020304" pitchFamily="18" charset="0"/>
              </a:rPr>
              <a:t>etc</a:t>
            </a:r>
            <a:r>
              <a:rPr lang="en-US" sz="1200" i="1" dirty="0">
                <a:effectLst/>
                <a:latin typeface="Times New Roman" panose="02020603050405020304" pitchFamily="18" charset="0"/>
                <a:ea typeface="Times New Roman" panose="02020603050405020304" pitchFamily="18" charset="0"/>
              </a:rPr>
              <a:t>) into the river. This leads to conclusion about strong need for awareness among residents about hazards of e-waste dumping in river. </a:t>
            </a: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D81CF5-E31F-43B5-B719-912CE789EE70}" type="slidenum">
              <a:rPr lang="en-US" smtClean="0"/>
              <a:t>12</a:t>
            </a:fld>
            <a:endParaRPr lang="en-US"/>
          </a:p>
        </p:txBody>
      </p:sp>
    </p:spTree>
    <p:extLst>
      <p:ext uri="{BB962C8B-B14F-4D97-AF65-F5344CB8AC3E}">
        <p14:creationId xmlns:p14="http://schemas.microsoft.com/office/powerpoint/2010/main" val="93963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boasts a population of more than 845,000 people, residing in an area of 50.67 square kilometers, </a:t>
            </a:r>
          </a:p>
          <a:p>
            <a:r>
              <a:rPr lang="en-US" sz="1800" dirty="0">
                <a:effectLst/>
                <a:latin typeface="Times New Roman" panose="02020603050405020304" pitchFamily="18" charset="0"/>
                <a:ea typeface="Times New Roman" panose="02020603050405020304" pitchFamily="18" charset="0"/>
              </a:rPr>
              <a:t>While the use of e-cooking devices has gained popularity in urban areas due to the availability of electricity, LPG gas is still prevalent in rural areas where access to electricity is limited. </a:t>
            </a:r>
            <a:endParaRPr lang="en-US" dirty="0"/>
          </a:p>
        </p:txBody>
      </p:sp>
      <p:sp>
        <p:nvSpPr>
          <p:cNvPr id="4" name="Slide Number Placeholder 3"/>
          <p:cNvSpPr>
            <a:spLocks noGrp="1"/>
          </p:cNvSpPr>
          <p:nvPr>
            <p:ph type="sldNum" sz="quarter" idx="5"/>
          </p:nvPr>
        </p:nvSpPr>
        <p:spPr/>
        <p:txBody>
          <a:bodyPr/>
          <a:lstStyle/>
          <a:p>
            <a:fld id="{9FD81CF5-E31F-43B5-B719-912CE789EE70}" type="slidenum">
              <a:rPr lang="en-US" smtClean="0"/>
              <a:t>13</a:t>
            </a:fld>
            <a:endParaRPr lang="en-US"/>
          </a:p>
        </p:txBody>
      </p:sp>
    </p:spTree>
    <p:extLst>
      <p:ext uri="{BB962C8B-B14F-4D97-AF65-F5344CB8AC3E}">
        <p14:creationId xmlns:p14="http://schemas.microsoft.com/office/powerpoint/2010/main" val="304187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things we knew but were confirmed:</a:t>
            </a:r>
          </a:p>
          <a:p>
            <a:r>
              <a:rPr lang="en-US" dirty="0"/>
              <a:t>E-Waste dominated by informal sector</a:t>
            </a:r>
          </a:p>
          <a:p>
            <a:r>
              <a:rPr lang="en-US" dirty="0"/>
              <a:t>Limited regulation in place and generally not enforced</a:t>
            </a:r>
          </a:p>
          <a:p>
            <a:r>
              <a:rPr lang="en-US" dirty="0"/>
              <a:t>Lack of infrastructure and skills necessary </a:t>
            </a:r>
          </a:p>
          <a:p>
            <a:r>
              <a:rPr lang="en-US" dirty="0"/>
              <a:t>Lack of awareness of issues at </a:t>
            </a:r>
            <a:r>
              <a:rPr lang="en-US" dirty="0" err="1"/>
              <a:t>EoL</a:t>
            </a:r>
            <a:r>
              <a:rPr lang="en-US" dirty="0"/>
              <a:t> in all actors (consumers through to waste operators)</a:t>
            </a:r>
          </a:p>
          <a:p>
            <a:r>
              <a:rPr lang="en-US" dirty="0"/>
              <a:t>Little to no measurement of </a:t>
            </a:r>
            <a:r>
              <a:rPr lang="en-US" dirty="0" err="1"/>
              <a:t>EoL</a:t>
            </a:r>
            <a:r>
              <a:rPr lang="en-US" dirty="0"/>
              <a:t> waste flows</a:t>
            </a:r>
          </a:p>
          <a:p>
            <a:endParaRPr lang="en-US" dirty="0"/>
          </a:p>
        </p:txBody>
      </p:sp>
      <p:sp>
        <p:nvSpPr>
          <p:cNvPr id="4" name="Slide Number Placeholder 3"/>
          <p:cNvSpPr>
            <a:spLocks noGrp="1"/>
          </p:cNvSpPr>
          <p:nvPr>
            <p:ph type="sldNum" sz="quarter" idx="5"/>
          </p:nvPr>
        </p:nvSpPr>
        <p:spPr/>
        <p:txBody>
          <a:bodyPr/>
          <a:lstStyle/>
          <a:p>
            <a:fld id="{9FD81CF5-E31F-43B5-B719-912CE789EE70}" type="slidenum">
              <a:rPr lang="en-US" smtClean="0"/>
              <a:t>14</a:t>
            </a:fld>
            <a:endParaRPr lang="en-US"/>
          </a:p>
        </p:txBody>
      </p:sp>
    </p:spTree>
    <p:extLst>
      <p:ext uri="{BB962C8B-B14F-4D97-AF65-F5344CB8AC3E}">
        <p14:creationId xmlns:p14="http://schemas.microsoft.com/office/powerpoint/2010/main" val="320097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81CF5-E31F-43B5-B719-912CE789EE70}" type="slidenum">
              <a:rPr lang="en-US" smtClean="0"/>
              <a:t>15</a:t>
            </a:fld>
            <a:endParaRPr lang="en-US"/>
          </a:p>
        </p:txBody>
      </p:sp>
    </p:spTree>
    <p:extLst>
      <p:ext uri="{BB962C8B-B14F-4D97-AF65-F5344CB8AC3E}">
        <p14:creationId xmlns:p14="http://schemas.microsoft.com/office/powerpoint/2010/main" val="387433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FB8D73-8F07-4B11-81C1-911B7862B83A}"/>
              </a:ext>
            </a:extLst>
          </p:cNvPr>
          <p:cNvSpPr>
            <a:spLocks noGrp="1"/>
          </p:cNvSpPr>
          <p:nvPr>
            <p:ph type="subTitle" idx="1" hasCustomPrompt="1"/>
          </p:nvPr>
        </p:nvSpPr>
        <p:spPr>
          <a:xfrm>
            <a:off x="1524000" y="3602038"/>
            <a:ext cx="9144000" cy="1655762"/>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If you view this template in ‘slide master’ format there are multiple layout styles that can be used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Disclaimer to be include</a:t>
            </a:r>
            <a:r>
              <a:rPr lang="en-GB" sz="2000" dirty="0">
                <a:effectLst/>
                <a:latin typeface="Calibri" panose="020F0502020204030204" pitchFamily="34" charset="0"/>
                <a:ea typeface="Calibri" panose="020F0502020204030204" pitchFamily="34" charset="0"/>
              </a:rPr>
              <a:t> This material has been funded by UK aid from the UK government; however the views expressed do not necessarily reflect the UK government’s official policies. </a:t>
            </a:r>
            <a:r>
              <a:rPr lang="en-US" dirty="0"/>
              <a:t>d; </a:t>
            </a:r>
            <a:endParaRPr lang="en-GB" sz="1200" dirty="0">
              <a:effectLst/>
              <a:latin typeface="Times New Roman" panose="02020603050405020304" pitchFamily="18" charset="0"/>
              <a:ea typeface="Calibri" panose="020F0502020204030204" pitchFamily="34" charset="0"/>
            </a:endParaRPr>
          </a:p>
        </p:txBody>
      </p:sp>
      <p:sp>
        <p:nvSpPr>
          <p:cNvPr id="6" name="Slide Number Placeholder 5">
            <a:extLst>
              <a:ext uri="{FF2B5EF4-FFF2-40B4-BE49-F238E27FC236}">
                <a16:creationId xmlns:a16="http://schemas.microsoft.com/office/drawing/2014/main" id="{FF0B5382-41CD-449D-A2B4-516C129E61CE}"/>
              </a:ext>
            </a:extLst>
          </p:cNvPr>
          <p:cNvSpPr>
            <a:spLocks noGrp="1"/>
          </p:cNvSpPr>
          <p:nvPr>
            <p:ph type="sldNum" sz="quarter" idx="12"/>
          </p:nvPr>
        </p:nvSpPr>
        <p:spPr>
          <a:xfrm>
            <a:off x="311215" y="6360139"/>
            <a:ext cx="418322" cy="365125"/>
          </a:xfrm>
        </p:spPr>
        <p:txBody>
          <a:bodyPr/>
          <a:lstStyle/>
          <a:p>
            <a:fld id="{D1B64F66-06F4-42EF-8F53-0E6147F47BA9}" type="slidenum">
              <a:rPr lang="en-GB" smtClean="0"/>
              <a:t>‹#›</a:t>
            </a:fld>
            <a:endParaRPr lang="en-GB"/>
          </a:p>
        </p:txBody>
      </p:sp>
      <p:pic>
        <p:nvPicPr>
          <p:cNvPr id="1026" name="Picture 2" descr="Related image">
            <a:extLst>
              <a:ext uri="{FF2B5EF4-FFF2-40B4-BE49-F238E27FC236}">
                <a16:creationId xmlns:a16="http://schemas.microsoft.com/office/drawing/2014/main" id="{679680B2-B0F9-4C68-8DAF-78157366D46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2728" b="27252"/>
          <a:stretch/>
        </p:blipFill>
        <p:spPr bwMode="auto">
          <a:xfrm>
            <a:off x="3925860" y="5674640"/>
            <a:ext cx="1778581" cy="5339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5246ACD-E9FB-42DD-AE4A-9CAD5D1815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7381" y="936418"/>
            <a:ext cx="3468407" cy="1394140"/>
          </a:xfrm>
          <a:prstGeom prst="rect">
            <a:avLst/>
          </a:prstGeom>
        </p:spPr>
      </p:pic>
      <p:pic>
        <p:nvPicPr>
          <p:cNvPr id="1028" name="Picture 4" descr="Image result for UK Aid logo">
            <a:extLst>
              <a:ext uri="{FF2B5EF4-FFF2-40B4-BE49-F238E27FC236}">
                <a16:creationId xmlns:a16="http://schemas.microsoft.com/office/drawing/2014/main" id="{F74FD886-20FB-42E9-A76C-516106DAF551}"/>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4826" t="7879" r="24352" b="6689"/>
          <a:stretch/>
        </p:blipFill>
        <p:spPr bwMode="auto">
          <a:xfrm>
            <a:off x="7360106" y="5549476"/>
            <a:ext cx="699796" cy="78425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C784EC0-5E54-4972-A046-0409FFD8066C}"/>
              </a:ext>
            </a:extLst>
          </p:cNvPr>
          <p:cNvSpPr/>
          <p:nvPr userDrawn="1"/>
        </p:nvSpPr>
        <p:spPr>
          <a:xfrm>
            <a:off x="0" y="0"/>
            <a:ext cx="12192000" cy="457200"/>
          </a:xfrm>
          <a:prstGeom prst="rect">
            <a:avLst/>
          </a:prstGeom>
          <a:solidFill>
            <a:srgbClr val="009B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895A69E-9BB3-4369-BE14-A5C087CF8E4D}"/>
              </a:ext>
            </a:extLst>
          </p:cNvPr>
          <p:cNvSpPr/>
          <p:nvPr userDrawn="1"/>
        </p:nvSpPr>
        <p:spPr>
          <a:xfrm>
            <a:off x="0" y="6406620"/>
            <a:ext cx="12192000" cy="457200"/>
          </a:xfrm>
          <a:prstGeom prst="rect">
            <a:avLst/>
          </a:prstGeom>
          <a:solidFill>
            <a:srgbClr val="3611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5949A5E-598D-443A-BAF0-C6ECCBAA8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42763" y="5749837"/>
            <a:ext cx="1379020" cy="362701"/>
          </a:xfrm>
          <a:prstGeom prst="rect">
            <a:avLst/>
          </a:prstGeom>
        </p:spPr>
      </p:pic>
    </p:spTree>
    <p:extLst>
      <p:ext uri="{BB962C8B-B14F-4D97-AF65-F5344CB8AC3E}">
        <p14:creationId xmlns:p14="http://schemas.microsoft.com/office/powerpoint/2010/main" val="227083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7179D-9E39-4A95-9A8A-B95BCE8AC516}"/>
              </a:ext>
            </a:extLst>
          </p:cNvPr>
          <p:cNvSpPr/>
          <p:nvPr userDrawn="1"/>
        </p:nvSpPr>
        <p:spPr>
          <a:xfrm>
            <a:off x="0" y="-1"/>
            <a:ext cx="12192000" cy="6858001"/>
          </a:xfrm>
          <a:prstGeom prst="rect">
            <a:avLst/>
          </a:prstGeom>
          <a:solidFill>
            <a:srgbClr val="3611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6AECF6-D458-4EF5-8AE3-C48E74019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7034" y="704394"/>
            <a:ext cx="3588291" cy="1442328"/>
          </a:xfrm>
          <a:prstGeom prst="rect">
            <a:avLst/>
          </a:prstGeom>
        </p:spPr>
      </p:pic>
      <p:sp>
        <p:nvSpPr>
          <p:cNvPr id="11" name="Title 1">
            <a:extLst>
              <a:ext uri="{FF2B5EF4-FFF2-40B4-BE49-F238E27FC236}">
                <a16:creationId xmlns:a16="http://schemas.microsoft.com/office/drawing/2014/main" id="{E081B21D-F4F7-4C76-9A5D-2F2D725C157C}"/>
              </a:ext>
            </a:extLst>
          </p:cNvPr>
          <p:cNvSpPr>
            <a:spLocks noGrp="1"/>
          </p:cNvSpPr>
          <p:nvPr>
            <p:ph type="title" hasCustomPrompt="1"/>
          </p:nvPr>
        </p:nvSpPr>
        <p:spPr>
          <a:xfrm>
            <a:off x="3158740" y="2851117"/>
            <a:ext cx="6511211" cy="1325563"/>
          </a:xfrm>
        </p:spPr>
        <p:txBody>
          <a:bodyPr>
            <a:normAutofit/>
          </a:bodyPr>
          <a:lstStyle>
            <a:lvl1pPr>
              <a:defRPr sz="3600" b="1">
                <a:solidFill>
                  <a:schemeClr val="bg1"/>
                </a:solidFill>
                <a:latin typeface="Din OT"/>
              </a:defRPr>
            </a:lvl1pPr>
          </a:lstStyle>
          <a:p>
            <a:r>
              <a:rPr lang="en-US" dirty="0"/>
              <a:t>Use as a break point</a:t>
            </a:r>
            <a:endParaRPr lang="en-GB" dirty="0"/>
          </a:p>
        </p:txBody>
      </p:sp>
      <p:pic>
        <p:nvPicPr>
          <p:cNvPr id="3074" name="Picture 2" descr="Image result for UK Aid logo white">
            <a:extLst>
              <a:ext uri="{FF2B5EF4-FFF2-40B4-BE49-F238E27FC236}">
                <a16:creationId xmlns:a16="http://schemas.microsoft.com/office/drawing/2014/main" id="{C2311163-7DB4-4D63-8116-40CD6451969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1637" y="5885124"/>
            <a:ext cx="784190" cy="8312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5EFAA5-547E-4BF0-AAC8-FF474FB334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7398" y="6139657"/>
            <a:ext cx="2144436" cy="572962"/>
          </a:xfrm>
          <a:prstGeom prst="rect">
            <a:avLst/>
          </a:prstGeom>
        </p:spPr>
      </p:pic>
      <p:pic>
        <p:nvPicPr>
          <p:cNvPr id="6" name="Picture 5">
            <a:extLst>
              <a:ext uri="{FF2B5EF4-FFF2-40B4-BE49-F238E27FC236}">
                <a16:creationId xmlns:a16="http://schemas.microsoft.com/office/drawing/2014/main" id="{4EC09406-A6C6-403A-A50B-5B5544CF5A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45572" y="6202208"/>
            <a:ext cx="1529892" cy="390671"/>
          </a:xfrm>
          <a:prstGeom prst="rect">
            <a:avLst/>
          </a:prstGeom>
        </p:spPr>
      </p:pic>
    </p:spTree>
    <p:extLst>
      <p:ext uri="{BB962C8B-B14F-4D97-AF65-F5344CB8AC3E}">
        <p14:creationId xmlns:p14="http://schemas.microsoft.com/office/powerpoint/2010/main" val="19330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7179D-9E39-4A95-9A8A-B95BCE8AC516}"/>
              </a:ext>
            </a:extLst>
          </p:cNvPr>
          <p:cNvSpPr/>
          <p:nvPr userDrawn="1"/>
        </p:nvSpPr>
        <p:spPr>
          <a:xfrm>
            <a:off x="0" y="-1"/>
            <a:ext cx="12192000" cy="6858001"/>
          </a:xfrm>
          <a:prstGeom prst="rect">
            <a:avLst/>
          </a:prstGeom>
          <a:solidFill>
            <a:srgbClr val="009B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6AECF6-D458-4EF5-8AE3-C48E74019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9" y="580569"/>
            <a:ext cx="3588291" cy="1442328"/>
          </a:xfrm>
          <a:prstGeom prst="rect">
            <a:avLst/>
          </a:prstGeom>
        </p:spPr>
      </p:pic>
      <p:sp>
        <p:nvSpPr>
          <p:cNvPr id="12" name="Title 1">
            <a:extLst>
              <a:ext uri="{FF2B5EF4-FFF2-40B4-BE49-F238E27FC236}">
                <a16:creationId xmlns:a16="http://schemas.microsoft.com/office/drawing/2014/main" id="{BEC3F285-91F6-44C5-B983-396043F5E727}"/>
              </a:ext>
            </a:extLst>
          </p:cNvPr>
          <p:cNvSpPr>
            <a:spLocks noGrp="1"/>
          </p:cNvSpPr>
          <p:nvPr>
            <p:ph type="title" hasCustomPrompt="1"/>
          </p:nvPr>
        </p:nvSpPr>
        <p:spPr>
          <a:xfrm>
            <a:off x="3158740" y="2851117"/>
            <a:ext cx="6511211" cy="1325563"/>
          </a:xfrm>
        </p:spPr>
        <p:txBody>
          <a:bodyPr>
            <a:normAutofit/>
          </a:bodyPr>
          <a:lstStyle>
            <a:lvl1pPr>
              <a:defRPr sz="3600" b="1">
                <a:solidFill>
                  <a:schemeClr val="bg1"/>
                </a:solidFill>
                <a:latin typeface="Din OT"/>
              </a:defRPr>
            </a:lvl1pPr>
          </a:lstStyle>
          <a:p>
            <a:r>
              <a:rPr lang="en-US" dirty="0"/>
              <a:t>Use as a break point</a:t>
            </a:r>
            <a:endParaRPr lang="en-GB" dirty="0"/>
          </a:p>
        </p:txBody>
      </p:sp>
      <p:pic>
        <p:nvPicPr>
          <p:cNvPr id="13" name="Picture 2" descr="Image result for UK Aid logo white">
            <a:extLst>
              <a:ext uri="{FF2B5EF4-FFF2-40B4-BE49-F238E27FC236}">
                <a16:creationId xmlns:a16="http://schemas.microsoft.com/office/drawing/2014/main" id="{C7CDC6D9-6FFA-4268-9C47-754091A381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1637" y="5885124"/>
            <a:ext cx="784190" cy="831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8334FA4-5909-4381-9059-CF5F69945A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01776" y="6139657"/>
            <a:ext cx="2144436" cy="572962"/>
          </a:xfrm>
          <a:prstGeom prst="rect">
            <a:avLst/>
          </a:prstGeom>
        </p:spPr>
      </p:pic>
      <p:pic>
        <p:nvPicPr>
          <p:cNvPr id="11" name="Picture 10">
            <a:extLst>
              <a:ext uri="{FF2B5EF4-FFF2-40B4-BE49-F238E27FC236}">
                <a16:creationId xmlns:a16="http://schemas.microsoft.com/office/drawing/2014/main" id="{D647BB8E-B2E4-4232-ACF2-CF20B33B448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25782" y="6202208"/>
            <a:ext cx="1529892" cy="390671"/>
          </a:xfrm>
          <a:prstGeom prst="rect">
            <a:avLst/>
          </a:prstGeom>
        </p:spPr>
      </p:pic>
    </p:spTree>
    <p:extLst>
      <p:ext uri="{BB962C8B-B14F-4D97-AF65-F5344CB8AC3E}">
        <p14:creationId xmlns:p14="http://schemas.microsoft.com/office/powerpoint/2010/main" val="2779331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D91D-7B9C-41FE-86BF-F7B30D3A06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0DB1D1-E201-4D09-A727-603F5C688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AA902F-7857-4854-BA43-AAC9C50431F2}"/>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5" name="Footer Placeholder 4">
            <a:extLst>
              <a:ext uri="{FF2B5EF4-FFF2-40B4-BE49-F238E27FC236}">
                <a16:creationId xmlns:a16="http://schemas.microsoft.com/office/drawing/2014/main" id="{85C0B3FB-C5CF-42EA-8E26-E1F71F3B24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FAEB4C-62A3-4404-8CDA-CE4F6C2BA07B}"/>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2895766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AAAD-05B8-4815-AE24-731FDADD7F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BA8064-DE01-4AFB-AD85-917D834D9B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3BA10B-8F78-4583-A2B8-6BC87E61B8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8648CE-85C1-434F-B2F4-F3F58E917B6F}"/>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6" name="Footer Placeholder 5">
            <a:extLst>
              <a:ext uri="{FF2B5EF4-FFF2-40B4-BE49-F238E27FC236}">
                <a16:creationId xmlns:a16="http://schemas.microsoft.com/office/drawing/2014/main" id="{2A3834B0-C4E0-4CB3-8295-5320976E02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6353CD-949E-4CB9-A442-006438253B8F}"/>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1684547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6B44-BB4D-43BD-ACFB-480FF006CE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92A262-E548-4D0F-9214-789D262EF8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C8A0C-F216-49A0-B07C-FD1D830046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1E9AFE-A4B5-4C69-BD97-582A027B9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C9606A-0F83-4132-98F3-2236220B34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8E21A1-3020-4D59-8028-7FC7A287C8A1}"/>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8" name="Footer Placeholder 7">
            <a:extLst>
              <a:ext uri="{FF2B5EF4-FFF2-40B4-BE49-F238E27FC236}">
                <a16:creationId xmlns:a16="http://schemas.microsoft.com/office/drawing/2014/main" id="{5920E442-2F2A-4D19-9590-C8783E30B4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1763F7-273F-45D2-84EE-1899C15F2446}"/>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4096736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A4C9-BAEE-4D17-B6EA-06CFCCCBC9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63021D-CBC4-4A48-BB5E-2086B20E91B4}"/>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4" name="Footer Placeholder 3">
            <a:extLst>
              <a:ext uri="{FF2B5EF4-FFF2-40B4-BE49-F238E27FC236}">
                <a16:creationId xmlns:a16="http://schemas.microsoft.com/office/drawing/2014/main" id="{46A4DA90-EFE2-4EF3-BB65-BD28937FED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985E26-DCE8-4B69-8767-92D987638568}"/>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282413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7A23-4CC3-4367-B7E7-7AA989B3C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6FEF18-CD1F-4A47-807B-E5F877506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AA05B6-0489-43B6-B9FF-7169C1BA5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3C5341-07C8-4C64-A13F-50E211AF8895}"/>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6" name="Footer Placeholder 5">
            <a:extLst>
              <a:ext uri="{FF2B5EF4-FFF2-40B4-BE49-F238E27FC236}">
                <a16:creationId xmlns:a16="http://schemas.microsoft.com/office/drawing/2014/main" id="{2B049753-0B4A-44DE-8BE5-68EBCD1303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7C304A-98BF-4168-A726-B6271DFAC9BD}"/>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3131401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0E53D-6208-437B-AAA0-3E1D6AB45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1E4539-79FF-4715-BB72-7C9D828E6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CF4C86-4CAC-4349-9C97-3F01035D6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3CF62-32C1-43AC-821D-15B40C9D59DB}"/>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6" name="Footer Placeholder 5">
            <a:extLst>
              <a:ext uri="{FF2B5EF4-FFF2-40B4-BE49-F238E27FC236}">
                <a16:creationId xmlns:a16="http://schemas.microsoft.com/office/drawing/2014/main" id="{A08BE14B-D313-46A1-A02A-A7BEE79D07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8C24E2-2A90-4D9A-BA1F-2140CB9850EF}"/>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4260499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75F7-6D81-468E-B944-7B36A014252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5A2749-FEFA-4F96-9DB7-0DB5EFF884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1DD27-6F02-45E4-AB0F-E76E3D1938B1}"/>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5" name="Footer Placeholder 4">
            <a:extLst>
              <a:ext uri="{FF2B5EF4-FFF2-40B4-BE49-F238E27FC236}">
                <a16:creationId xmlns:a16="http://schemas.microsoft.com/office/drawing/2014/main" id="{6C0944F6-3ADE-485B-B2F0-A02F923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AD3C4A-C97C-470E-8D77-D7C4648239D3}"/>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414597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B55B49-19BE-45A3-B9F2-A3D72DE5E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44A5CE-EB71-4FF7-AAEC-6BA65F3E5E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1115C0-7B67-4E88-8E84-31B6C6ED7E8E}"/>
              </a:ext>
            </a:extLst>
          </p:cNvPr>
          <p:cNvSpPr>
            <a:spLocks noGrp="1"/>
          </p:cNvSpPr>
          <p:nvPr>
            <p:ph type="dt" sz="half" idx="10"/>
          </p:nvPr>
        </p:nvSpPr>
        <p:spPr/>
        <p:txBody>
          <a:bodyPr/>
          <a:lstStyle/>
          <a:p>
            <a:fld id="{B57A179A-09FB-4C6B-8109-ABC26261A5AC}" type="datetimeFigureOut">
              <a:rPr lang="en-GB" smtClean="0"/>
              <a:t>20/06/2023</a:t>
            </a:fld>
            <a:endParaRPr lang="en-GB"/>
          </a:p>
        </p:txBody>
      </p:sp>
      <p:sp>
        <p:nvSpPr>
          <p:cNvPr id="5" name="Footer Placeholder 4">
            <a:extLst>
              <a:ext uri="{FF2B5EF4-FFF2-40B4-BE49-F238E27FC236}">
                <a16:creationId xmlns:a16="http://schemas.microsoft.com/office/drawing/2014/main" id="{6843EA16-D239-48CB-BA3E-A53162448D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4BBD74-02AB-42D0-B4CE-AB259CAF8289}"/>
              </a:ext>
            </a:extLst>
          </p:cNvPr>
          <p:cNvSpPr>
            <a:spLocks noGrp="1"/>
          </p:cNvSpPr>
          <p:nvPr>
            <p:ph type="sldNum" sz="quarter" idx="12"/>
          </p:nvPr>
        </p:nvSpPr>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9904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25C4-C251-4024-8128-17EDF0FFA441}"/>
              </a:ext>
            </a:extLst>
          </p:cNvPr>
          <p:cNvSpPr>
            <a:spLocks noGrp="1"/>
          </p:cNvSpPr>
          <p:nvPr>
            <p:ph type="title"/>
          </p:nvPr>
        </p:nvSpPr>
        <p:spPr>
          <a:xfrm>
            <a:off x="1240970" y="365125"/>
            <a:ext cx="10112829"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FD08B23-CC91-4A29-8D96-D31AFC9307B5}"/>
              </a:ext>
            </a:extLst>
          </p:cNvPr>
          <p:cNvSpPr>
            <a:spLocks noGrp="1"/>
          </p:cNvSpPr>
          <p:nvPr>
            <p:ph idx="1"/>
          </p:nvPr>
        </p:nvSpPr>
        <p:spPr>
          <a:xfrm>
            <a:off x="838200" y="1825625"/>
            <a:ext cx="10515600" cy="4205319"/>
          </a:xfrm>
        </p:spPr>
        <p:txBody>
          <a:bodyPr/>
          <a:lstStyle>
            <a:lvl1pPr>
              <a:defRPr>
                <a:solidFill>
                  <a:srgbClr val="4D4D4D"/>
                </a:solidFill>
                <a:latin typeface="Din OT"/>
              </a:defRPr>
            </a:lvl1pPr>
            <a:lvl2pPr>
              <a:defRPr>
                <a:solidFill>
                  <a:srgbClr val="4D4D4D"/>
                </a:solidFill>
                <a:latin typeface="Din OT"/>
              </a:defRPr>
            </a:lvl2pPr>
            <a:lvl3pPr>
              <a:defRPr>
                <a:solidFill>
                  <a:srgbClr val="4D4D4D"/>
                </a:solidFill>
                <a:latin typeface="Din OT"/>
              </a:defRPr>
            </a:lvl3pPr>
            <a:lvl4pPr>
              <a:defRPr>
                <a:solidFill>
                  <a:srgbClr val="4D4D4D"/>
                </a:solidFill>
                <a:latin typeface="Din OT"/>
              </a:defRPr>
            </a:lvl4pPr>
            <a:lvl5pPr>
              <a:defRPr>
                <a:solidFill>
                  <a:srgbClr val="4D4D4D"/>
                </a:solidFill>
                <a:latin typeface="Din O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descr="Related image">
            <a:extLst>
              <a:ext uri="{FF2B5EF4-FFF2-40B4-BE49-F238E27FC236}">
                <a16:creationId xmlns:a16="http://schemas.microsoft.com/office/drawing/2014/main" id="{4C7FC217-6D12-4A87-9E02-A29C1428BBD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2728" b="27252"/>
          <a:stretch/>
        </p:blipFill>
        <p:spPr bwMode="auto">
          <a:xfrm>
            <a:off x="7891370" y="6101294"/>
            <a:ext cx="1778581" cy="5339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UK Aid logo">
            <a:extLst>
              <a:ext uri="{FF2B5EF4-FFF2-40B4-BE49-F238E27FC236}">
                <a16:creationId xmlns:a16="http://schemas.microsoft.com/office/drawing/2014/main" id="{1517BBCB-3C4A-43F9-AFD5-7A0C92BBD24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4826" t="7879" r="24352" b="6689"/>
          <a:stretch/>
        </p:blipFill>
        <p:spPr bwMode="auto">
          <a:xfrm>
            <a:off x="11278961" y="5976130"/>
            <a:ext cx="699796" cy="78425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a:extLst>
              <a:ext uri="{FF2B5EF4-FFF2-40B4-BE49-F238E27FC236}">
                <a16:creationId xmlns:a16="http://schemas.microsoft.com/office/drawing/2014/main" id="{1D7D74DE-218E-4F6C-9C54-DF7C1ADBC00D}"/>
              </a:ext>
            </a:extLst>
          </p:cNvPr>
          <p:cNvSpPr>
            <a:spLocks noGrp="1"/>
          </p:cNvSpPr>
          <p:nvPr>
            <p:ph type="sldNum" sz="quarter" idx="12"/>
          </p:nvPr>
        </p:nvSpPr>
        <p:spPr>
          <a:xfrm>
            <a:off x="311215" y="6360139"/>
            <a:ext cx="418322" cy="365125"/>
          </a:xfrm>
        </p:spPr>
        <p:txBody>
          <a:bodyPr/>
          <a:lstStyle/>
          <a:p>
            <a:fld id="{D1B64F66-06F4-42EF-8F53-0E6147F47BA9}" type="slidenum">
              <a:rPr lang="en-GB" smtClean="0"/>
              <a:t>‹#›</a:t>
            </a:fld>
            <a:endParaRPr lang="en-GB"/>
          </a:p>
        </p:txBody>
      </p:sp>
      <p:pic>
        <p:nvPicPr>
          <p:cNvPr id="13" name="Picture 12">
            <a:extLst>
              <a:ext uri="{FF2B5EF4-FFF2-40B4-BE49-F238E27FC236}">
                <a16:creationId xmlns:a16="http://schemas.microsoft.com/office/drawing/2014/main" id="{06E3ED0A-85A1-4689-8AD5-5F6EC7E45C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316" y="402399"/>
            <a:ext cx="835152" cy="1179576"/>
          </a:xfrm>
          <a:prstGeom prst="rect">
            <a:avLst/>
          </a:prstGeom>
        </p:spPr>
      </p:pic>
      <p:pic>
        <p:nvPicPr>
          <p:cNvPr id="11" name="Picture 10">
            <a:extLst>
              <a:ext uri="{FF2B5EF4-FFF2-40B4-BE49-F238E27FC236}">
                <a16:creationId xmlns:a16="http://schemas.microsoft.com/office/drawing/2014/main" id="{5CA34ADA-0678-4254-BE39-907F78C02A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4946" y="6206724"/>
            <a:ext cx="1379020" cy="362701"/>
          </a:xfrm>
          <a:prstGeom prst="rect">
            <a:avLst/>
          </a:prstGeom>
        </p:spPr>
      </p:pic>
    </p:spTree>
    <p:extLst>
      <p:ext uri="{BB962C8B-B14F-4D97-AF65-F5344CB8AC3E}">
        <p14:creationId xmlns:p14="http://schemas.microsoft.com/office/powerpoint/2010/main" val="952933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25C4-C251-4024-8128-17EDF0FFA441}"/>
              </a:ext>
            </a:extLst>
          </p:cNvPr>
          <p:cNvSpPr>
            <a:spLocks noGrp="1"/>
          </p:cNvSpPr>
          <p:nvPr>
            <p:ph type="title"/>
          </p:nvPr>
        </p:nvSpPr>
        <p:spPr>
          <a:xfrm>
            <a:off x="1240970" y="365125"/>
            <a:ext cx="10112829"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FD08B23-CC91-4A29-8D96-D31AFC9307B5}"/>
              </a:ext>
            </a:extLst>
          </p:cNvPr>
          <p:cNvSpPr>
            <a:spLocks noGrp="1"/>
          </p:cNvSpPr>
          <p:nvPr>
            <p:ph idx="1"/>
          </p:nvPr>
        </p:nvSpPr>
        <p:spPr>
          <a:xfrm>
            <a:off x="838200" y="1825625"/>
            <a:ext cx="10515600" cy="4205319"/>
          </a:xfrm>
        </p:spPr>
        <p:txBody>
          <a:bodyPr/>
          <a:lstStyle>
            <a:lvl1pPr>
              <a:defRPr>
                <a:solidFill>
                  <a:srgbClr val="4D4D4D"/>
                </a:solidFill>
                <a:latin typeface="Din OT"/>
              </a:defRPr>
            </a:lvl1pPr>
            <a:lvl2pPr>
              <a:defRPr>
                <a:solidFill>
                  <a:srgbClr val="4D4D4D"/>
                </a:solidFill>
                <a:latin typeface="Din OT"/>
              </a:defRPr>
            </a:lvl2pPr>
            <a:lvl3pPr>
              <a:defRPr>
                <a:solidFill>
                  <a:srgbClr val="4D4D4D"/>
                </a:solidFill>
                <a:latin typeface="Din OT"/>
              </a:defRPr>
            </a:lvl3pPr>
            <a:lvl4pPr>
              <a:defRPr>
                <a:solidFill>
                  <a:srgbClr val="4D4D4D"/>
                </a:solidFill>
                <a:latin typeface="Din OT"/>
              </a:defRPr>
            </a:lvl4pPr>
            <a:lvl5pPr>
              <a:defRPr>
                <a:solidFill>
                  <a:srgbClr val="4D4D4D"/>
                </a:solidFill>
                <a:latin typeface="Din O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Slide Number Placeholder 5">
            <a:extLst>
              <a:ext uri="{FF2B5EF4-FFF2-40B4-BE49-F238E27FC236}">
                <a16:creationId xmlns:a16="http://schemas.microsoft.com/office/drawing/2014/main" id="{1D7D74DE-218E-4F6C-9C54-DF7C1ADBC00D}"/>
              </a:ext>
            </a:extLst>
          </p:cNvPr>
          <p:cNvSpPr>
            <a:spLocks noGrp="1"/>
          </p:cNvSpPr>
          <p:nvPr>
            <p:ph type="sldNum" sz="quarter" idx="12"/>
          </p:nvPr>
        </p:nvSpPr>
        <p:spPr>
          <a:xfrm>
            <a:off x="311215" y="6360139"/>
            <a:ext cx="418322" cy="365125"/>
          </a:xfrm>
        </p:spPr>
        <p:txBody>
          <a:bodyPr/>
          <a:lstStyle/>
          <a:p>
            <a:fld id="{D1B64F66-06F4-42EF-8F53-0E6147F47BA9}" type="slidenum">
              <a:rPr lang="en-GB" smtClean="0"/>
              <a:t>‹#›</a:t>
            </a:fld>
            <a:endParaRPr lang="en-GB"/>
          </a:p>
        </p:txBody>
      </p:sp>
      <p:pic>
        <p:nvPicPr>
          <p:cNvPr id="13" name="Picture 12">
            <a:extLst>
              <a:ext uri="{FF2B5EF4-FFF2-40B4-BE49-F238E27FC236}">
                <a16:creationId xmlns:a16="http://schemas.microsoft.com/office/drawing/2014/main" id="{06E3ED0A-85A1-4689-8AD5-5F6EC7E45C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316" y="402399"/>
            <a:ext cx="835152" cy="1179576"/>
          </a:xfrm>
          <a:prstGeom prst="rect">
            <a:avLst/>
          </a:prstGeom>
        </p:spPr>
      </p:pic>
    </p:spTree>
    <p:extLst>
      <p:ext uri="{BB962C8B-B14F-4D97-AF65-F5344CB8AC3E}">
        <p14:creationId xmlns:p14="http://schemas.microsoft.com/office/powerpoint/2010/main" val="325825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6FBAC6-A105-411B-845C-6AF5FF45D16E}"/>
              </a:ext>
            </a:extLst>
          </p:cNvPr>
          <p:cNvPicPr>
            <a:picLocks noChangeAspect="1"/>
          </p:cNvPicPr>
          <p:nvPr userDrawn="1"/>
        </p:nvPicPr>
        <p:blipFill rotWithShape="1">
          <a:blip r:embed="rId2">
            <a:lum bright="70000" contrast="-70000"/>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7154" r="-219"/>
          <a:stretch/>
        </p:blipFill>
        <p:spPr>
          <a:xfrm>
            <a:off x="0" y="0"/>
            <a:ext cx="4114800" cy="6858000"/>
          </a:xfrm>
          <a:prstGeom prst="rect">
            <a:avLst/>
          </a:prstGeom>
        </p:spPr>
      </p:pic>
      <p:sp>
        <p:nvSpPr>
          <p:cNvPr id="2" name="Title 1">
            <a:extLst>
              <a:ext uri="{FF2B5EF4-FFF2-40B4-BE49-F238E27FC236}">
                <a16:creationId xmlns:a16="http://schemas.microsoft.com/office/drawing/2014/main" id="{6CF825C4-C251-4024-8128-17EDF0FFA441}"/>
              </a:ext>
            </a:extLst>
          </p:cNvPr>
          <p:cNvSpPr>
            <a:spLocks noGrp="1"/>
          </p:cNvSpPr>
          <p:nvPr>
            <p:ph type="title"/>
          </p:nvPr>
        </p:nvSpPr>
        <p:spPr>
          <a:xfrm>
            <a:off x="838200" y="365125"/>
            <a:ext cx="10515599"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FD08B23-CC91-4A29-8D96-D31AFC9307B5}"/>
              </a:ext>
            </a:extLst>
          </p:cNvPr>
          <p:cNvSpPr>
            <a:spLocks noGrp="1"/>
          </p:cNvSpPr>
          <p:nvPr>
            <p:ph idx="1"/>
          </p:nvPr>
        </p:nvSpPr>
        <p:spPr>
          <a:xfrm>
            <a:off x="838200" y="1825625"/>
            <a:ext cx="10515600" cy="4205319"/>
          </a:xfrm>
        </p:spPr>
        <p:txBody>
          <a:bodyPr/>
          <a:lstStyle>
            <a:lvl1pPr>
              <a:defRPr>
                <a:solidFill>
                  <a:srgbClr val="4D4D4D"/>
                </a:solidFill>
                <a:latin typeface="Din OT"/>
              </a:defRPr>
            </a:lvl1pPr>
            <a:lvl2pPr>
              <a:defRPr>
                <a:solidFill>
                  <a:srgbClr val="4D4D4D"/>
                </a:solidFill>
                <a:latin typeface="Din OT"/>
              </a:defRPr>
            </a:lvl2pPr>
            <a:lvl3pPr>
              <a:defRPr>
                <a:solidFill>
                  <a:srgbClr val="4D4D4D"/>
                </a:solidFill>
                <a:latin typeface="Din OT"/>
              </a:defRPr>
            </a:lvl3pPr>
            <a:lvl4pPr>
              <a:defRPr>
                <a:solidFill>
                  <a:srgbClr val="4D4D4D"/>
                </a:solidFill>
                <a:latin typeface="Din OT"/>
              </a:defRPr>
            </a:lvl4pPr>
            <a:lvl5pPr>
              <a:defRPr>
                <a:solidFill>
                  <a:srgbClr val="4D4D4D"/>
                </a:solidFill>
                <a:latin typeface="Din O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descr="Related image">
            <a:extLst>
              <a:ext uri="{FF2B5EF4-FFF2-40B4-BE49-F238E27FC236}">
                <a16:creationId xmlns:a16="http://schemas.microsoft.com/office/drawing/2014/main" id="{4C7FC217-6D12-4A87-9E02-A29C1428BBD0}"/>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42728" b="27252"/>
          <a:stretch/>
        </p:blipFill>
        <p:spPr bwMode="auto">
          <a:xfrm>
            <a:off x="7891370" y="6101294"/>
            <a:ext cx="1778581" cy="5339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UK Aid logo">
            <a:extLst>
              <a:ext uri="{FF2B5EF4-FFF2-40B4-BE49-F238E27FC236}">
                <a16:creationId xmlns:a16="http://schemas.microsoft.com/office/drawing/2014/main" id="{1517BBCB-3C4A-43F9-AFD5-7A0C92BBD24E}"/>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4826" t="7879" r="24352" b="6689"/>
          <a:stretch/>
        </p:blipFill>
        <p:spPr bwMode="auto">
          <a:xfrm>
            <a:off x="11278961" y="5976130"/>
            <a:ext cx="699796" cy="78425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a:extLst>
              <a:ext uri="{FF2B5EF4-FFF2-40B4-BE49-F238E27FC236}">
                <a16:creationId xmlns:a16="http://schemas.microsoft.com/office/drawing/2014/main" id="{1D7D74DE-218E-4F6C-9C54-DF7C1ADBC00D}"/>
              </a:ext>
            </a:extLst>
          </p:cNvPr>
          <p:cNvSpPr>
            <a:spLocks noGrp="1"/>
          </p:cNvSpPr>
          <p:nvPr>
            <p:ph type="sldNum" sz="quarter" idx="12"/>
          </p:nvPr>
        </p:nvSpPr>
        <p:spPr>
          <a:xfrm>
            <a:off x="311215" y="6360139"/>
            <a:ext cx="418322" cy="365125"/>
          </a:xfrm>
        </p:spPr>
        <p:txBody>
          <a:bodyPr/>
          <a:lstStyle/>
          <a:p>
            <a:fld id="{D1B64F66-06F4-42EF-8F53-0E6147F47BA9}" type="slidenum">
              <a:rPr lang="en-GB" smtClean="0"/>
              <a:t>‹#›</a:t>
            </a:fld>
            <a:endParaRPr lang="en-GB"/>
          </a:p>
        </p:txBody>
      </p:sp>
      <p:pic>
        <p:nvPicPr>
          <p:cNvPr id="12" name="Picture 11">
            <a:extLst>
              <a:ext uri="{FF2B5EF4-FFF2-40B4-BE49-F238E27FC236}">
                <a16:creationId xmlns:a16="http://schemas.microsoft.com/office/drawing/2014/main" id="{91FF50EE-F940-45A7-9481-066DB2720D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84946" y="6215036"/>
            <a:ext cx="1379020" cy="362701"/>
          </a:xfrm>
          <a:prstGeom prst="rect">
            <a:avLst/>
          </a:prstGeom>
        </p:spPr>
      </p:pic>
    </p:spTree>
    <p:extLst>
      <p:ext uri="{BB962C8B-B14F-4D97-AF65-F5344CB8AC3E}">
        <p14:creationId xmlns:p14="http://schemas.microsoft.com/office/powerpoint/2010/main" val="25967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6FBAC6-A105-411B-845C-6AF5FF45D16E}"/>
              </a:ext>
            </a:extLst>
          </p:cNvPr>
          <p:cNvPicPr>
            <a:picLocks noChangeAspect="1"/>
          </p:cNvPicPr>
          <p:nvPr userDrawn="1"/>
        </p:nvPicPr>
        <p:blipFill rotWithShape="1">
          <a:blip r:embed="rId2">
            <a:lum bright="70000" contrast="-70000"/>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7154" r="-219"/>
          <a:stretch/>
        </p:blipFill>
        <p:spPr>
          <a:xfrm>
            <a:off x="0" y="0"/>
            <a:ext cx="4114800" cy="6858000"/>
          </a:xfrm>
          <a:prstGeom prst="rect">
            <a:avLst/>
          </a:prstGeom>
        </p:spPr>
      </p:pic>
      <p:sp>
        <p:nvSpPr>
          <p:cNvPr id="2" name="Title 1">
            <a:extLst>
              <a:ext uri="{FF2B5EF4-FFF2-40B4-BE49-F238E27FC236}">
                <a16:creationId xmlns:a16="http://schemas.microsoft.com/office/drawing/2014/main" id="{6CF825C4-C251-4024-8128-17EDF0FFA441}"/>
              </a:ext>
            </a:extLst>
          </p:cNvPr>
          <p:cNvSpPr>
            <a:spLocks noGrp="1"/>
          </p:cNvSpPr>
          <p:nvPr>
            <p:ph type="title"/>
          </p:nvPr>
        </p:nvSpPr>
        <p:spPr>
          <a:xfrm>
            <a:off x="838200" y="365125"/>
            <a:ext cx="10515599"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FD08B23-CC91-4A29-8D96-D31AFC9307B5}"/>
              </a:ext>
            </a:extLst>
          </p:cNvPr>
          <p:cNvSpPr>
            <a:spLocks noGrp="1"/>
          </p:cNvSpPr>
          <p:nvPr>
            <p:ph idx="1"/>
          </p:nvPr>
        </p:nvSpPr>
        <p:spPr>
          <a:xfrm>
            <a:off x="838200" y="1825625"/>
            <a:ext cx="10515600" cy="4205319"/>
          </a:xfrm>
        </p:spPr>
        <p:txBody>
          <a:bodyPr/>
          <a:lstStyle>
            <a:lvl1pPr>
              <a:defRPr>
                <a:solidFill>
                  <a:srgbClr val="4D4D4D"/>
                </a:solidFill>
                <a:latin typeface="Din OT"/>
              </a:defRPr>
            </a:lvl1pPr>
            <a:lvl2pPr>
              <a:defRPr>
                <a:solidFill>
                  <a:srgbClr val="4D4D4D"/>
                </a:solidFill>
                <a:latin typeface="Din OT"/>
              </a:defRPr>
            </a:lvl2pPr>
            <a:lvl3pPr>
              <a:defRPr>
                <a:solidFill>
                  <a:srgbClr val="4D4D4D"/>
                </a:solidFill>
                <a:latin typeface="Din OT"/>
              </a:defRPr>
            </a:lvl3pPr>
            <a:lvl4pPr>
              <a:defRPr>
                <a:solidFill>
                  <a:srgbClr val="4D4D4D"/>
                </a:solidFill>
                <a:latin typeface="Din OT"/>
              </a:defRPr>
            </a:lvl4pPr>
            <a:lvl5pPr>
              <a:defRPr>
                <a:solidFill>
                  <a:srgbClr val="4D4D4D"/>
                </a:solidFill>
                <a:latin typeface="Din O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Slide Number Placeholder 5">
            <a:extLst>
              <a:ext uri="{FF2B5EF4-FFF2-40B4-BE49-F238E27FC236}">
                <a16:creationId xmlns:a16="http://schemas.microsoft.com/office/drawing/2014/main" id="{1D7D74DE-218E-4F6C-9C54-DF7C1ADBC00D}"/>
              </a:ext>
            </a:extLst>
          </p:cNvPr>
          <p:cNvSpPr>
            <a:spLocks noGrp="1"/>
          </p:cNvSpPr>
          <p:nvPr>
            <p:ph type="sldNum" sz="quarter" idx="12"/>
          </p:nvPr>
        </p:nvSpPr>
        <p:spPr>
          <a:xfrm>
            <a:off x="311215" y="6360139"/>
            <a:ext cx="418322" cy="365125"/>
          </a:xfrm>
        </p:spPr>
        <p:txBody>
          <a:bodyPr/>
          <a:lstStyle/>
          <a:p>
            <a:fld id="{D1B64F66-06F4-42EF-8F53-0E6147F47BA9}" type="slidenum">
              <a:rPr lang="en-GB" smtClean="0"/>
              <a:t>‹#›</a:t>
            </a:fld>
            <a:endParaRPr lang="en-GB"/>
          </a:p>
        </p:txBody>
      </p:sp>
    </p:spTree>
    <p:extLst>
      <p:ext uri="{BB962C8B-B14F-4D97-AF65-F5344CB8AC3E}">
        <p14:creationId xmlns:p14="http://schemas.microsoft.com/office/powerpoint/2010/main" val="190560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7179D-9E39-4A95-9A8A-B95BCE8AC516}"/>
              </a:ext>
            </a:extLst>
          </p:cNvPr>
          <p:cNvSpPr/>
          <p:nvPr userDrawn="1"/>
        </p:nvSpPr>
        <p:spPr>
          <a:xfrm>
            <a:off x="0" y="-1"/>
            <a:ext cx="4217437" cy="6858001"/>
          </a:xfrm>
          <a:prstGeom prst="rect">
            <a:avLst/>
          </a:prstGeom>
          <a:solidFill>
            <a:srgbClr val="009B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6AECF6-D458-4EF5-8AE3-C48E74019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070" y="451787"/>
            <a:ext cx="3588291" cy="1442328"/>
          </a:xfrm>
          <a:prstGeom prst="rect">
            <a:avLst/>
          </a:prstGeom>
        </p:spPr>
      </p:pic>
      <p:pic>
        <p:nvPicPr>
          <p:cNvPr id="9" name="Picture 2" descr="Related image">
            <a:extLst>
              <a:ext uri="{FF2B5EF4-FFF2-40B4-BE49-F238E27FC236}">
                <a16:creationId xmlns:a16="http://schemas.microsoft.com/office/drawing/2014/main" id="{F922ECDF-C585-4444-8442-9D55E4CE432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2728" b="27252"/>
          <a:stretch/>
        </p:blipFill>
        <p:spPr bwMode="auto">
          <a:xfrm>
            <a:off x="7891370" y="6101294"/>
            <a:ext cx="1778581" cy="533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UK Aid logo">
            <a:extLst>
              <a:ext uri="{FF2B5EF4-FFF2-40B4-BE49-F238E27FC236}">
                <a16:creationId xmlns:a16="http://schemas.microsoft.com/office/drawing/2014/main" id="{47ECEB3F-687E-4DF6-9315-8F8F5907E3B4}"/>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4826" t="7879" r="24352" b="6689"/>
          <a:stretch/>
        </p:blipFill>
        <p:spPr bwMode="auto">
          <a:xfrm>
            <a:off x="11278961" y="5976130"/>
            <a:ext cx="699796" cy="78425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E081B21D-F4F7-4C76-9A5D-2F2D725C157C}"/>
              </a:ext>
            </a:extLst>
          </p:cNvPr>
          <p:cNvSpPr>
            <a:spLocks noGrp="1"/>
          </p:cNvSpPr>
          <p:nvPr>
            <p:ph type="title"/>
          </p:nvPr>
        </p:nvSpPr>
        <p:spPr>
          <a:xfrm>
            <a:off x="5117648" y="2557819"/>
            <a:ext cx="6511211"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pic>
        <p:nvPicPr>
          <p:cNvPr id="12" name="Picture 11">
            <a:extLst>
              <a:ext uri="{FF2B5EF4-FFF2-40B4-BE49-F238E27FC236}">
                <a16:creationId xmlns:a16="http://schemas.microsoft.com/office/drawing/2014/main" id="{1151EF87-71C3-47A7-998E-4D7958770F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4946" y="6186906"/>
            <a:ext cx="1379020" cy="362701"/>
          </a:xfrm>
          <a:prstGeom prst="rect">
            <a:avLst/>
          </a:prstGeom>
        </p:spPr>
      </p:pic>
    </p:spTree>
    <p:extLst>
      <p:ext uri="{BB962C8B-B14F-4D97-AF65-F5344CB8AC3E}">
        <p14:creationId xmlns:p14="http://schemas.microsoft.com/office/powerpoint/2010/main" val="277577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7179D-9E39-4A95-9A8A-B95BCE8AC516}"/>
              </a:ext>
            </a:extLst>
          </p:cNvPr>
          <p:cNvSpPr/>
          <p:nvPr userDrawn="1"/>
        </p:nvSpPr>
        <p:spPr>
          <a:xfrm>
            <a:off x="0" y="-1"/>
            <a:ext cx="4217437" cy="6858001"/>
          </a:xfrm>
          <a:prstGeom prst="rect">
            <a:avLst/>
          </a:prstGeom>
          <a:solidFill>
            <a:srgbClr val="009B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6AECF6-D458-4EF5-8AE3-C48E74019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070" y="451787"/>
            <a:ext cx="3588291" cy="1442328"/>
          </a:xfrm>
          <a:prstGeom prst="rect">
            <a:avLst/>
          </a:prstGeom>
        </p:spPr>
      </p:pic>
      <p:sp>
        <p:nvSpPr>
          <p:cNvPr id="11" name="Title 1">
            <a:extLst>
              <a:ext uri="{FF2B5EF4-FFF2-40B4-BE49-F238E27FC236}">
                <a16:creationId xmlns:a16="http://schemas.microsoft.com/office/drawing/2014/main" id="{E081B21D-F4F7-4C76-9A5D-2F2D725C157C}"/>
              </a:ext>
            </a:extLst>
          </p:cNvPr>
          <p:cNvSpPr>
            <a:spLocks noGrp="1"/>
          </p:cNvSpPr>
          <p:nvPr>
            <p:ph type="title"/>
          </p:nvPr>
        </p:nvSpPr>
        <p:spPr>
          <a:xfrm>
            <a:off x="5117648" y="2557819"/>
            <a:ext cx="6511211"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F8FB4626-F95F-4499-8182-433077C3ED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073" y="6235492"/>
            <a:ext cx="1711175" cy="457201"/>
          </a:xfrm>
          <a:prstGeom prst="rect">
            <a:avLst/>
          </a:prstGeom>
        </p:spPr>
      </p:pic>
      <p:pic>
        <p:nvPicPr>
          <p:cNvPr id="9" name="Picture 2" descr="Image result for UK Aid logo white">
            <a:extLst>
              <a:ext uri="{FF2B5EF4-FFF2-40B4-BE49-F238E27FC236}">
                <a16:creationId xmlns:a16="http://schemas.microsoft.com/office/drawing/2014/main" id="{77F2BF0C-1DA9-4652-9B5D-24D3A58477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10266" y="5990569"/>
            <a:ext cx="784190" cy="831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848B00D-290B-49DB-BDD2-76ED0C23A2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8290" y="6235492"/>
            <a:ext cx="1529892" cy="390671"/>
          </a:xfrm>
          <a:prstGeom prst="rect">
            <a:avLst/>
          </a:prstGeom>
        </p:spPr>
      </p:pic>
    </p:spTree>
    <p:extLst>
      <p:ext uri="{BB962C8B-B14F-4D97-AF65-F5344CB8AC3E}">
        <p14:creationId xmlns:p14="http://schemas.microsoft.com/office/powerpoint/2010/main" val="418504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7179D-9E39-4A95-9A8A-B95BCE8AC516}"/>
              </a:ext>
            </a:extLst>
          </p:cNvPr>
          <p:cNvSpPr/>
          <p:nvPr userDrawn="1"/>
        </p:nvSpPr>
        <p:spPr>
          <a:xfrm>
            <a:off x="0" y="-1"/>
            <a:ext cx="4217437" cy="6858001"/>
          </a:xfrm>
          <a:prstGeom prst="rect">
            <a:avLst/>
          </a:prstGeom>
          <a:solidFill>
            <a:srgbClr val="3611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6AECF6-D458-4EF5-8AE3-C48E74019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070" y="451787"/>
            <a:ext cx="3588291" cy="1442328"/>
          </a:xfrm>
          <a:prstGeom prst="rect">
            <a:avLst/>
          </a:prstGeom>
        </p:spPr>
      </p:pic>
      <p:pic>
        <p:nvPicPr>
          <p:cNvPr id="9" name="Picture 2" descr="Related image">
            <a:extLst>
              <a:ext uri="{FF2B5EF4-FFF2-40B4-BE49-F238E27FC236}">
                <a16:creationId xmlns:a16="http://schemas.microsoft.com/office/drawing/2014/main" id="{F922ECDF-C585-4444-8442-9D55E4CE432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2728" b="27252"/>
          <a:stretch/>
        </p:blipFill>
        <p:spPr bwMode="auto">
          <a:xfrm>
            <a:off x="7891370" y="6101294"/>
            <a:ext cx="1778581" cy="533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UK Aid logo">
            <a:extLst>
              <a:ext uri="{FF2B5EF4-FFF2-40B4-BE49-F238E27FC236}">
                <a16:creationId xmlns:a16="http://schemas.microsoft.com/office/drawing/2014/main" id="{47ECEB3F-687E-4DF6-9315-8F8F5907E3B4}"/>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4826" t="7879" r="24352" b="6689"/>
          <a:stretch/>
        </p:blipFill>
        <p:spPr bwMode="auto">
          <a:xfrm>
            <a:off x="11278961" y="5976130"/>
            <a:ext cx="699796" cy="78425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E081B21D-F4F7-4C76-9A5D-2F2D725C157C}"/>
              </a:ext>
            </a:extLst>
          </p:cNvPr>
          <p:cNvSpPr>
            <a:spLocks noGrp="1"/>
          </p:cNvSpPr>
          <p:nvPr>
            <p:ph type="title"/>
          </p:nvPr>
        </p:nvSpPr>
        <p:spPr>
          <a:xfrm>
            <a:off x="5117648" y="2557819"/>
            <a:ext cx="6511211"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pic>
        <p:nvPicPr>
          <p:cNvPr id="12" name="Picture 11">
            <a:extLst>
              <a:ext uri="{FF2B5EF4-FFF2-40B4-BE49-F238E27FC236}">
                <a16:creationId xmlns:a16="http://schemas.microsoft.com/office/drawing/2014/main" id="{85727585-00C7-4A26-BF0B-65C8C034E6F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4946" y="6186906"/>
            <a:ext cx="1379020" cy="362701"/>
          </a:xfrm>
          <a:prstGeom prst="rect">
            <a:avLst/>
          </a:prstGeom>
        </p:spPr>
      </p:pic>
    </p:spTree>
    <p:extLst>
      <p:ext uri="{BB962C8B-B14F-4D97-AF65-F5344CB8AC3E}">
        <p14:creationId xmlns:p14="http://schemas.microsoft.com/office/powerpoint/2010/main" val="254152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7179D-9E39-4A95-9A8A-B95BCE8AC516}"/>
              </a:ext>
            </a:extLst>
          </p:cNvPr>
          <p:cNvSpPr/>
          <p:nvPr userDrawn="1"/>
        </p:nvSpPr>
        <p:spPr>
          <a:xfrm>
            <a:off x="0" y="-1"/>
            <a:ext cx="4217437" cy="6858001"/>
          </a:xfrm>
          <a:prstGeom prst="rect">
            <a:avLst/>
          </a:prstGeom>
          <a:solidFill>
            <a:srgbClr val="3611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6AECF6-D458-4EF5-8AE3-C48E74019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070" y="451787"/>
            <a:ext cx="3588291" cy="1442328"/>
          </a:xfrm>
          <a:prstGeom prst="rect">
            <a:avLst/>
          </a:prstGeom>
        </p:spPr>
      </p:pic>
      <p:sp>
        <p:nvSpPr>
          <p:cNvPr id="11" name="Title 1">
            <a:extLst>
              <a:ext uri="{FF2B5EF4-FFF2-40B4-BE49-F238E27FC236}">
                <a16:creationId xmlns:a16="http://schemas.microsoft.com/office/drawing/2014/main" id="{E081B21D-F4F7-4C76-9A5D-2F2D725C157C}"/>
              </a:ext>
            </a:extLst>
          </p:cNvPr>
          <p:cNvSpPr>
            <a:spLocks noGrp="1"/>
          </p:cNvSpPr>
          <p:nvPr>
            <p:ph type="title"/>
          </p:nvPr>
        </p:nvSpPr>
        <p:spPr>
          <a:xfrm>
            <a:off x="5117648" y="2557819"/>
            <a:ext cx="6511211" cy="1325563"/>
          </a:xfrm>
        </p:spPr>
        <p:txBody>
          <a:bodyPr>
            <a:normAutofit/>
          </a:bodyPr>
          <a:lstStyle>
            <a:lvl1pPr>
              <a:defRPr sz="3600" b="1">
                <a:solidFill>
                  <a:srgbClr val="361163"/>
                </a:solidFill>
                <a:latin typeface="Din OT"/>
              </a:defRPr>
            </a:lvl1pPr>
          </a:lstStyle>
          <a:p>
            <a:r>
              <a:rPr lang="en-US" dirty="0"/>
              <a:t>Click to edit Master title style</a:t>
            </a:r>
            <a:endParaRPr lang="en-GB" dirty="0"/>
          </a:p>
        </p:txBody>
      </p:sp>
      <p:pic>
        <p:nvPicPr>
          <p:cNvPr id="12" name="Picture 11">
            <a:extLst>
              <a:ext uri="{FF2B5EF4-FFF2-40B4-BE49-F238E27FC236}">
                <a16:creationId xmlns:a16="http://schemas.microsoft.com/office/drawing/2014/main" id="{7FC891B6-502E-406B-8206-FC4F67B2A6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073" y="6235492"/>
            <a:ext cx="1711175" cy="457201"/>
          </a:xfrm>
          <a:prstGeom prst="rect">
            <a:avLst/>
          </a:prstGeom>
        </p:spPr>
      </p:pic>
      <p:pic>
        <p:nvPicPr>
          <p:cNvPr id="13" name="Picture 2" descr="Image result for UK Aid logo white">
            <a:extLst>
              <a:ext uri="{FF2B5EF4-FFF2-40B4-BE49-F238E27FC236}">
                <a16:creationId xmlns:a16="http://schemas.microsoft.com/office/drawing/2014/main" id="{240B044F-9317-4E0B-B165-652A6097220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26308" y="5990569"/>
            <a:ext cx="784190" cy="8312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4A266E5-82B3-4E7E-8A16-B9CF083060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8290" y="6253094"/>
            <a:ext cx="1529892" cy="390671"/>
          </a:xfrm>
          <a:prstGeom prst="rect">
            <a:avLst/>
          </a:prstGeom>
        </p:spPr>
      </p:pic>
    </p:spTree>
    <p:extLst>
      <p:ext uri="{BB962C8B-B14F-4D97-AF65-F5344CB8AC3E}">
        <p14:creationId xmlns:p14="http://schemas.microsoft.com/office/powerpoint/2010/main" val="401757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9F382-5B57-4E8C-8979-8C4F85FA2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79FDA4-A464-4792-B00B-82A4C0449F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72FA13-0C48-4A61-A5E6-ED85E3666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A179A-09FB-4C6B-8109-ABC26261A5AC}" type="datetimeFigureOut">
              <a:rPr lang="en-GB" smtClean="0"/>
              <a:t>20/06/2023</a:t>
            </a:fld>
            <a:endParaRPr lang="en-GB"/>
          </a:p>
        </p:txBody>
      </p:sp>
      <p:sp>
        <p:nvSpPr>
          <p:cNvPr id="5" name="Footer Placeholder 4">
            <a:extLst>
              <a:ext uri="{FF2B5EF4-FFF2-40B4-BE49-F238E27FC236}">
                <a16:creationId xmlns:a16="http://schemas.microsoft.com/office/drawing/2014/main" id="{9F8482AD-4144-4761-9B20-A2E87D19E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B752AE-545E-4BC7-AC8C-B05F6290B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64F66-06F4-42EF-8F53-0E6147F47BA9}" type="slidenum">
              <a:rPr lang="en-GB" smtClean="0"/>
              <a:t>‹#›</a:t>
            </a:fld>
            <a:endParaRPr lang="en-GB"/>
          </a:p>
        </p:txBody>
      </p:sp>
    </p:spTree>
    <p:extLst>
      <p:ext uri="{BB962C8B-B14F-4D97-AF65-F5344CB8AC3E}">
        <p14:creationId xmlns:p14="http://schemas.microsoft.com/office/powerpoint/2010/main" val="307758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5" r:id="rId5"/>
    <p:sldLayoutId id="2147483655" r:id="rId6"/>
    <p:sldLayoutId id="2147483666" r:id="rId7"/>
    <p:sldLayoutId id="2147483660" r:id="rId8"/>
    <p:sldLayoutId id="2147483667" r:id="rId9"/>
    <p:sldLayoutId id="2147483661" r:id="rId10"/>
    <p:sldLayoutId id="2147483662" r:id="rId11"/>
    <p:sldLayoutId id="2147483651" r:id="rId12"/>
    <p:sldLayoutId id="2147483652" r:id="rId13"/>
    <p:sldLayoutId id="2147483653" r:id="rId14"/>
    <p:sldLayoutId id="2147483654"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creativecommons.org/licenses/by-nc-sa/3.0/" TargetMode="External"/><Relationship Id="rId5" Type="http://schemas.openxmlformats.org/officeDocument/2006/relationships/hyperlink" Target="https://upintheairwenowhere.blogspot.com/2011/02/chronicles-of-future-delhi.html" TargetMode="Externa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15.jpg"/><Relationship Id="rId7" Type="http://schemas.openxmlformats.org/officeDocument/2006/relationships/hyperlink" Target="http://pngimg.com/download/46491"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hyperlink" Target="https://creativecommons.org/licenses/by-sa/3.0/" TargetMode="External"/><Relationship Id="rId10" Type="http://schemas.openxmlformats.org/officeDocument/2006/relationships/hyperlink" Target="https://en.wikipedia.org/wiki/Flag_of_China" TargetMode="External"/><Relationship Id="rId4" Type="http://schemas.openxmlformats.org/officeDocument/2006/relationships/hyperlink" Target="http://asbaquez.blogspot.com/2011_06_02_archive.html" TargetMode="Externa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8.jpg"/><Relationship Id="rId7" Type="http://schemas.openxmlformats.org/officeDocument/2006/relationships/hyperlink" Target="https://www.publicdomainpictures.net/en/view-image.php?image=207173&amp;picture=televisio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hyperlink" Target="https://creativecommons.org/licenses/by-sa/3.0/" TargetMode="External"/><Relationship Id="rId10" Type="http://schemas.openxmlformats.org/officeDocument/2006/relationships/hyperlink" Target="https://creativecommons.org/licenses/by-nd/3.0/" TargetMode="External"/><Relationship Id="rId4" Type="http://schemas.openxmlformats.org/officeDocument/2006/relationships/hyperlink" Target="https://cronkitenewsonline.com/2015/02/no-state-law-on-e-waste-but-agency-encouraging-recycling-proper-disposal/index.html" TargetMode="External"/><Relationship Id="rId9" Type="http://schemas.openxmlformats.org/officeDocument/2006/relationships/hyperlink" Target="https://theconversation.com/why-wrong-pricing-has-caused-the-electricity-death-spiral-19508"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21.png"/><Relationship Id="rId7" Type="http://schemas.openxmlformats.org/officeDocument/2006/relationships/hyperlink" Target="https://www.pressenza.com/2019/07/modern-slavery-act-is-having-unintended-consequences-for-womens-freedom-in-sri-lank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hyperlink" Target="https://creativecommons.org/licenses/by-nc/3.0/" TargetMode="External"/><Relationship Id="rId4" Type="http://schemas.openxmlformats.org/officeDocument/2006/relationships/hyperlink" Target="https://www.freepngimg.com/png/15749-money-png-clipar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240578-C794-4E7F-81CF-AE9EDAFFEE79}"/>
              </a:ext>
            </a:extLst>
          </p:cNvPr>
          <p:cNvSpPr>
            <a:spLocks noGrp="1"/>
          </p:cNvSpPr>
          <p:nvPr>
            <p:ph type="subTitle" idx="1"/>
          </p:nvPr>
        </p:nvSpPr>
        <p:spPr/>
        <p:txBody>
          <a:bodyPr vert="horz" lIns="91440" tIns="45720" rIns="91440" bIns="45720" rtlCol="0" anchor="t">
            <a:normAutofit/>
          </a:bodyPr>
          <a:lstStyle/>
          <a:p>
            <a:r>
              <a:rPr lang="en-GB" dirty="0">
                <a:cs typeface="Calibri"/>
              </a:rPr>
              <a:t>E-Cook: the system perspective</a:t>
            </a:r>
          </a:p>
          <a:p>
            <a:endParaRPr lang="en-GB" dirty="0">
              <a:cs typeface="Calibri"/>
            </a:endParaRPr>
          </a:p>
          <a:p>
            <a:r>
              <a:rPr lang="en-GB" dirty="0">
                <a:cs typeface="Calibri"/>
              </a:rPr>
              <a:t>A focus on End of Life implications</a:t>
            </a:r>
          </a:p>
        </p:txBody>
      </p:sp>
    </p:spTree>
    <p:extLst>
      <p:ext uri="{BB962C8B-B14F-4D97-AF65-F5344CB8AC3E}">
        <p14:creationId xmlns:p14="http://schemas.microsoft.com/office/powerpoint/2010/main" val="61947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B3F5-517C-F397-4438-1A7E8CEF362A}"/>
              </a:ext>
            </a:extLst>
          </p:cNvPr>
          <p:cNvSpPr>
            <a:spLocks noGrp="1"/>
          </p:cNvSpPr>
          <p:nvPr>
            <p:ph type="title"/>
          </p:nvPr>
        </p:nvSpPr>
        <p:spPr/>
        <p:txBody>
          <a:bodyPr/>
          <a:lstStyle/>
          <a:p>
            <a:r>
              <a:rPr lang="en-US" dirty="0"/>
              <a:t>Countries Investigated</a:t>
            </a:r>
          </a:p>
        </p:txBody>
      </p:sp>
      <p:sp>
        <p:nvSpPr>
          <p:cNvPr id="3" name="Content Placeholder 2">
            <a:extLst>
              <a:ext uri="{FF2B5EF4-FFF2-40B4-BE49-F238E27FC236}">
                <a16:creationId xmlns:a16="http://schemas.microsoft.com/office/drawing/2014/main" id="{85F5754C-8BFC-385E-DF6E-BAF1AA459044}"/>
              </a:ext>
            </a:extLst>
          </p:cNvPr>
          <p:cNvSpPr>
            <a:spLocks noGrp="1"/>
          </p:cNvSpPr>
          <p:nvPr>
            <p:ph idx="1"/>
          </p:nvPr>
        </p:nvSpPr>
        <p:spPr/>
        <p:txBody>
          <a:bodyPr/>
          <a:lstStyle/>
          <a:p>
            <a:r>
              <a:rPr lang="en-US" dirty="0"/>
              <a:t>Kenya</a:t>
            </a:r>
          </a:p>
          <a:p>
            <a:r>
              <a:rPr lang="en-US" dirty="0"/>
              <a:t>Rwanda</a:t>
            </a:r>
          </a:p>
          <a:p>
            <a:r>
              <a:rPr lang="en-US" dirty="0"/>
              <a:t>Ghana</a:t>
            </a:r>
          </a:p>
          <a:p>
            <a:r>
              <a:rPr lang="en-US" dirty="0"/>
              <a:t>Nepal</a:t>
            </a:r>
          </a:p>
          <a:p>
            <a:r>
              <a:rPr lang="en-US" dirty="0"/>
              <a:t>Bangladesh</a:t>
            </a:r>
          </a:p>
        </p:txBody>
      </p:sp>
    </p:spTree>
    <p:extLst>
      <p:ext uri="{BB962C8B-B14F-4D97-AF65-F5344CB8AC3E}">
        <p14:creationId xmlns:p14="http://schemas.microsoft.com/office/powerpoint/2010/main" val="261830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0BB7-BA13-6A12-6186-177E50DB86E7}"/>
              </a:ext>
            </a:extLst>
          </p:cNvPr>
          <p:cNvSpPr>
            <a:spLocks noGrp="1"/>
          </p:cNvSpPr>
          <p:nvPr>
            <p:ph type="title"/>
          </p:nvPr>
        </p:nvSpPr>
        <p:spPr>
          <a:xfrm>
            <a:off x="505097" y="183954"/>
            <a:ext cx="10515599" cy="1325563"/>
          </a:xfrm>
        </p:spPr>
        <p:txBody>
          <a:bodyPr>
            <a:normAutofit fontScale="90000"/>
          </a:bodyPr>
          <a:lstStyle/>
          <a:p>
            <a:r>
              <a:rPr lang="en-GB" dirty="0">
                <a:effectLst/>
                <a:latin typeface="DIN Alternate" panose="020B0500000000000000" pitchFamily="34" charset="77"/>
              </a:rPr>
              <a:t>Net-Map Illustrating Stakeholders Supporting Proper Appliance </a:t>
            </a:r>
            <a:r>
              <a:rPr lang="en-GB" dirty="0" err="1">
                <a:effectLst/>
                <a:latin typeface="DIN Alternate" panose="020B0500000000000000" pitchFamily="34" charset="77"/>
              </a:rPr>
              <a:t>EoL</a:t>
            </a:r>
            <a:r>
              <a:rPr lang="en-GB" dirty="0">
                <a:effectLst/>
                <a:latin typeface="DIN Alternate" panose="020B0500000000000000" pitchFamily="34" charset="77"/>
              </a:rPr>
              <a:t> &amp; e-waste Disposal Practices in Kenya </a:t>
            </a:r>
            <a:br>
              <a:rPr lang="en-GB" dirty="0">
                <a:effectLst/>
                <a:latin typeface="DIN Alternate" panose="020B0500000000000000" pitchFamily="34" charset="77"/>
              </a:rPr>
            </a:br>
            <a:endParaRPr lang="en-US" dirty="0">
              <a:latin typeface="DIN Alternate" panose="020B0500000000000000" pitchFamily="34" charset="77"/>
            </a:endParaRPr>
          </a:p>
        </p:txBody>
      </p:sp>
      <p:pic>
        <p:nvPicPr>
          <p:cNvPr id="12" name="Picture 11" descr="A picture containing screenshot, line&#10;&#10;Description automatically generated">
            <a:extLst>
              <a:ext uri="{FF2B5EF4-FFF2-40B4-BE49-F238E27FC236}">
                <a16:creationId xmlns:a16="http://schemas.microsoft.com/office/drawing/2014/main" id="{65138340-C21F-DD65-876F-1DD9F4BFA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7" y="1482633"/>
            <a:ext cx="11181806" cy="4528631"/>
          </a:xfrm>
          <a:prstGeom prst="rect">
            <a:avLst/>
          </a:prstGeom>
        </p:spPr>
      </p:pic>
    </p:spTree>
    <p:extLst>
      <p:ext uri="{BB962C8B-B14F-4D97-AF65-F5344CB8AC3E}">
        <p14:creationId xmlns:p14="http://schemas.microsoft.com/office/powerpoint/2010/main" val="4146450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png">
            <a:extLst>
              <a:ext uri="{FF2B5EF4-FFF2-40B4-BE49-F238E27FC236}">
                <a16:creationId xmlns:a16="http://schemas.microsoft.com/office/drawing/2014/main" id="{47DD6918-E462-6555-40BC-33805BB86374}"/>
              </a:ext>
            </a:extLst>
          </p:cNvPr>
          <p:cNvPicPr/>
          <p:nvPr/>
        </p:nvPicPr>
        <p:blipFill>
          <a:blip r:embed="rId3"/>
          <a:srcRect b="2754"/>
          <a:stretch>
            <a:fillRect/>
          </a:stretch>
        </p:blipFill>
        <p:spPr>
          <a:xfrm>
            <a:off x="4099288" y="1384662"/>
            <a:ext cx="8699862" cy="4666161"/>
          </a:xfrm>
          <a:prstGeom prst="rect">
            <a:avLst/>
          </a:prstGeom>
          <a:ln/>
        </p:spPr>
      </p:pic>
      <p:sp>
        <p:nvSpPr>
          <p:cNvPr id="4" name="Title 3">
            <a:extLst>
              <a:ext uri="{FF2B5EF4-FFF2-40B4-BE49-F238E27FC236}">
                <a16:creationId xmlns:a16="http://schemas.microsoft.com/office/drawing/2014/main" id="{B13A6EB8-E1EA-AD4B-C6C0-1A51B7E2316D}"/>
              </a:ext>
            </a:extLst>
          </p:cNvPr>
          <p:cNvSpPr>
            <a:spLocks noGrp="1"/>
          </p:cNvSpPr>
          <p:nvPr>
            <p:ph type="title"/>
          </p:nvPr>
        </p:nvSpPr>
        <p:spPr>
          <a:xfrm>
            <a:off x="838200" y="110075"/>
            <a:ext cx="10515599" cy="1325563"/>
          </a:xfrm>
        </p:spPr>
        <p:txBody>
          <a:bodyPr/>
          <a:lstStyle/>
          <a:p>
            <a:r>
              <a:rPr lang="en-US" dirty="0"/>
              <a:t>End of life system in </a:t>
            </a:r>
            <a:r>
              <a:rPr lang="en-US" dirty="0" err="1"/>
              <a:t>Aaurahi</a:t>
            </a:r>
            <a:r>
              <a:rPr lang="en-US" dirty="0"/>
              <a:t> Rural Municipality</a:t>
            </a:r>
          </a:p>
        </p:txBody>
      </p:sp>
      <p:sp>
        <p:nvSpPr>
          <p:cNvPr id="7" name="Oval 6">
            <a:extLst>
              <a:ext uri="{FF2B5EF4-FFF2-40B4-BE49-F238E27FC236}">
                <a16:creationId xmlns:a16="http://schemas.microsoft.com/office/drawing/2014/main" id="{6EB0480D-1176-2C1E-F2BD-4E9BB0D8900B}"/>
              </a:ext>
            </a:extLst>
          </p:cNvPr>
          <p:cNvSpPr/>
          <p:nvPr/>
        </p:nvSpPr>
        <p:spPr>
          <a:xfrm>
            <a:off x="7069594" y="2436310"/>
            <a:ext cx="1907177" cy="992777"/>
          </a:xfrm>
          <a:prstGeom prst="ellipse">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BDC6A04-F247-71C7-7CDE-2F5F3CC809C5}"/>
              </a:ext>
            </a:extLst>
          </p:cNvPr>
          <p:cNvGrpSpPr/>
          <p:nvPr/>
        </p:nvGrpSpPr>
        <p:grpSpPr>
          <a:xfrm>
            <a:off x="414141" y="2045151"/>
            <a:ext cx="3394365" cy="3174274"/>
            <a:chOff x="414141" y="2045151"/>
            <a:chExt cx="3394365" cy="3174274"/>
          </a:xfrm>
        </p:grpSpPr>
        <p:grpSp>
          <p:nvGrpSpPr>
            <p:cNvPr id="28" name="Group 27">
              <a:extLst>
                <a:ext uri="{FF2B5EF4-FFF2-40B4-BE49-F238E27FC236}">
                  <a16:creationId xmlns:a16="http://schemas.microsoft.com/office/drawing/2014/main" id="{D5D0D909-D9D2-2D60-788F-5A781EC4A451}"/>
                </a:ext>
              </a:extLst>
            </p:cNvPr>
            <p:cNvGrpSpPr/>
            <p:nvPr/>
          </p:nvGrpSpPr>
          <p:grpSpPr>
            <a:xfrm>
              <a:off x="414141" y="2045151"/>
              <a:ext cx="3394365" cy="3174274"/>
              <a:chOff x="414141" y="2045151"/>
              <a:chExt cx="3394365" cy="3174274"/>
            </a:xfrm>
          </p:grpSpPr>
          <p:pic>
            <p:nvPicPr>
              <p:cNvPr id="10" name="Picture 9" descr="A white outline of a map&#10;&#10;Description automatically generated with low confidence">
                <a:extLst>
                  <a:ext uri="{FF2B5EF4-FFF2-40B4-BE49-F238E27FC236}">
                    <a16:creationId xmlns:a16="http://schemas.microsoft.com/office/drawing/2014/main" id="{66681ACE-E5BE-B180-0615-6505AECB3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41" y="2045151"/>
                <a:ext cx="3174274" cy="3174274"/>
              </a:xfrm>
              <a:prstGeom prst="rect">
                <a:avLst/>
              </a:prstGeom>
            </p:spPr>
          </p:pic>
          <p:sp>
            <p:nvSpPr>
              <p:cNvPr id="11" name="TextBox 10">
                <a:extLst>
                  <a:ext uri="{FF2B5EF4-FFF2-40B4-BE49-F238E27FC236}">
                    <a16:creationId xmlns:a16="http://schemas.microsoft.com/office/drawing/2014/main" id="{9A112B8C-E15E-C41C-3E8B-DF9221AFB13E}"/>
                  </a:ext>
                </a:extLst>
              </p:cNvPr>
              <p:cNvSpPr txBox="1"/>
              <p:nvPr/>
            </p:nvSpPr>
            <p:spPr>
              <a:xfrm>
                <a:off x="1624482" y="2886019"/>
                <a:ext cx="1286934" cy="369332"/>
              </a:xfrm>
              <a:prstGeom prst="rect">
                <a:avLst/>
              </a:prstGeom>
              <a:noFill/>
            </p:spPr>
            <p:txBody>
              <a:bodyPr wrap="square" rtlCol="0">
                <a:spAutoFit/>
              </a:bodyPr>
              <a:lstStyle/>
              <a:p>
                <a:r>
                  <a:rPr lang="en-US" dirty="0"/>
                  <a:t>Tibet</a:t>
                </a:r>
              </a:p>
            </p:txBody>
          </p:sp>
          <p:sp>
            <p:nvSpPr>
              <p:cNvPr id="12" name="TextBox 11">
                <a:extLst>
                  <a:ext uri="{FF2B5EF4-FFF2-40B4-BE49-F238E27FC236}">
                    <a16:creationId xmlns:a16="http://schemas.microsoft.com/office/drawing/2014/main" id="{EF93E047-A73D-E9C2-1AE6-1FC8803ECA9B}"/>
                  </a:ext>
                </a:extLst>
              </p:cNvPr>
              <p:cNvSpPr txBox="1"/>
              <p:nvPr/>
            </p:nvSpPr>
            <p:spPr>
              <a:xfrm>
                <a:off x="2237051" y="2260700"/>
                <a:ext cx="1271452" cy="372534"/>
              </a:xfrm>
              <a:prstGeom prst="rect">
                <a:avLst/>
              </a:prstGeom>
              <a:noFill/>
            </p:spPr>
            <p:txBody>
              <a:bodyPr wrap="square" rtlCol="0">
                <a:spAutoFit/>
              </a:bodyPr>
              <a:lstStyle/>
              <a:p>
                <a:r>
                  <a:rPr lang="en-US" dirty="0"/>
                  <a:t>CHINA</a:t>
                </a:r>
              </a:p>
            </p:txBody>
          </p:sp>
          <p:sp>
            <p:nvSpPr>
              <p:cNvPr id="13" name="TextBox 12">
                <a:extLst>
                  <a:ext uri="{FF2B5EF4-FFF2-40B4-BE49-F238E27FC236}">
                    <a16:creationId xmlns:a16="http://schemas.microsoft.com/office/drawing/2014/main" id="{644387CB-3CB0-B782-82F3-5B5CB855A49B}"/>
                  </a:ext>
                </a:extLst>
              </p:cNvPr>
              <p:cNvSpPr txBox="1"/>
              <p:nvPr/>
            </p:nvSpPr>
            <p:spPr>
              <a:xfrm>
                <a:off x="905933" y="4301067"/>
                <a:ext cx="1016000" cy="369332"/>
              </a:xfrm>
              <a:prstGeom prst="rect">
                <a:avLst/>
              </a:prstGeom>
              <a:noFill/>
            </p:spPr>
            <p:txBody>
              <a:bodyPr wrap="square" rtlCol="0">
                <a:spAutoFit/>
              </a:bodyPr>
              <a:lstStyle/>
              <a:p>
                <a:r>
                  <a:rPr lang="en-US" dirty="0"/>
                  <a:t>INDIA</a:t>
                </a:r>
              </a:p>
            </p:txBody>
          </p:sp>
          <p:sp>
            <p:nvSpPr>
              <p:cNvPr id="20" name="TextBox 19">
                <a:extLst>
                  <a:ext uri="{FF2B5EF4-FFF2-40B4-BE49-F238E27FC236}">
                    <a16:creationId xmlns:a16="http://schemas.microsoft.com/office/drawing/2014/main" id="{4E7F4BB5-5E3C-EAA4-999B-61FF0019F95A}"/>
                  </a:ext>
                </a:extLst>
              </p:cNvPr>
              <p:cNvSpPr txBox="1"/>
              <p:nvPr/>
            </p:nvSpPr>
            <p:spPr>
              <a:xfrm>
                <a:off x="2323011" y="4488612"/>
                <a:ext cx="1263534" cy="523220"/>
              </a:xfrm>
              <a:prstGeom prst="rect">
                <a:avLst/>
              </a:prstGeom>
              <a:noFill/>
            </p:spPr>
            <p:txBody>
              <a:bodyPr wrap="square" rtlCol="0">
                <a:spAutoFit/>
              </a:bodyPr>
              <a:lstStyle/>
              <a:p>
                <a:r>
                  <a:rPr lang="en-US" sz="1400" dirty="0" err="1"/>
                  <a:t>Aaurahi</a:t>
                </a:r>
                <a:r>
                  <a:rPr lang="en-US" sz="1400" dirty="0"/>
                  <a:t> rural municipality</a:t>
                </a:r>
              </a:p>
            </p:txBody>
          </p:sp>
          <p:sp>
            <p:nvSpPr>
              <p:cNvPr id="25" name="TextBox 24">
                <a:extLst>
                  <a:ext uri="{FF2B5EF4-FFF2-40B4-BE49-F238E27FC236}">
                    <a16:creationId xmlns:a16="http://schemas.microsoft.com/office/drawing/2014/main" id="{BE862874-1781-34C3-4AE5-916884F268DF}"/>
                  </a:ext>
                </a:extLst>
              </p:cNvPr>
              <p:cNvSpPr txBox="1"/>
              <p:nvPr/>
            </p:nvSpPr>
            <p:spPr>
              <a:xfrm>
                <a:off x="2191815" y="3088840"/>
                <a:ext cx="1616691" cy="523220"/>
              </a:xfrm>
              <a:prstGeom prst="rect">
                <a:avLst/>
              </a:prstGeom>
              <a:noFill/>
            </p:spPr>
            <p:txBody>
              <a:bodyPr wrap="square" rtlCol="0">
                <a:spAutoFit/>
              </a:bodyPr>
              <a:lstStyle/>
              <a:p>
                <a:r>
                  <a:rPr lang="en-US" sz="1400" dirty="0"/>
                  <a:t>Katmandu Metropolitan city</a:t>
                </a:r>
              </a:p>
            </p:txBody>
          </p:sp>
        </p:grpSp>
        <p:sp>
          <p:nvSpPr>
            <p:cNvPr id="14" name="Oval 13">
              <a:extLst>
                <a:ext uri="{FF2B5EF4-FFF2-40B4-BE49-F238E27FC236}">
                  <a16:creationId xmlns:a16="http://schemas.microsoft.com/office/drawing/2014/main" id="{654E21A9-55D7-68D0-F811-9E8AC2DE7310}"/>
                </a:ext>
              </a:extLst>
            </p:cNvPr>
            <p:cNvSpPr/>
            <p:nvPr/>
          </p:nvSpPr>
          <p:spPr>
            <a:xfrm>
              <a:off x="2590492" y="4085090"/>
              <a:ext cx="76200" cy="84667"/>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25A7202-10D1-229F-034E-A65A639B2D09}"/>
                </a:ext>
              </a:extLst>
            </p:cNvPr>
            <p:cNvCxnSpPr>
              <a:cxnSpLocks/>
            </p:cNvCxnSpPr>
            <p:nvPr/>
          </p:nvCxnSpPr>
          <p:spPr>
            <a:xfrm flipH="1" flipV="1">
              <a:off x="2666692" y="4178401"/>
              <a:ext cx="244724" cy="355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8FDBD60-C981-2867-229F-F4808B54B80D}"/>
                </a:ext>
              </a:extLst>
            </p:cNvPr>
            <p:cNvSpPr/>
            <p:nvPr/>
          </p:nvSpPr>
          <p:spPr>
            <a:xfrm>
              <a:off x="2432722" y="3779992"/>
              <a:ext cx="72044" cy="83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EE20730-275F-5F3D-A9F5-440C5619EB52}"/>
                </a:ext>
              </a:extLst>
            </p:cNvPr>
            <p:cNvCxnSpPr>
              <a:cxnSpLocks/>
            </p:cNvCxnSpPr>
            <p:nvPr/>
          </p:nvCxnSpPr>
          <p:spPr>
            <a:xfrm flipH="1">
              <a:off x="2506230" y="3487373"/>
              <a:ext cx="244724" cy="289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1253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5CB01C-2CDD-294B-C8B6-C1C9CE0FACA1}"/>
              </a:ext>
            </a:extLst>
          </p:cNvPr>
          <p:cNvSpPr>
            <a:spLocks noGrp="1"/>
          </p:cNvSpPr>
          <p:nvPr>
            <p:ph type="title"/>
          </p:nvPr>
        </p:nvSpPr>
        <p:spPr>
          <a:xfrm>
            <a:off x="611237" y="163079"/>
            <a:ext cx="10515599" cy="1325563"/>
          </a:xfrm>
        </p:spPr>
        <p:txBody>
          <a:bodyPr/>
          <a:lstStyle/>
          <a:p>
            <a:r>
              <a:rPr lang="en-US" dirty="0"/>
              <a:t>End of life system in Katmandu Metropolitan City </a:t>
            </a:r>
          </a:p>
        </p:txBody>
      </p:sp>
      <p:pic>
        <p:nvPicPr>
          <p:cNvPr id="4" name="image41.png">
            <a:extLst>
              <a:ext uri="{FF2B5EF4-FFF2-40B4-BE49-F238E27FC236}">
                <a16:creationId xmlns:a16="http://schemas.microsoft.com/office/drawing/2014/main" id="{A970D96D-177A-5CC8-C5C9-1A8F97E0C36E}"/>
              </a:ext>
            </a:extLst>
          </p:cNvPr>
          <p:cNvPicPr/>
          <p:nvPr/>
        </p:nvPicPr>
        <p:blipFill>
          <a:blip r:embed="rId3"/>
          <a:srcRect b="4022"/>
          <a:stretch>
            <a:fillRect/>
          </a:stretch>
        </p:blipFill>
        <p:spPr>
          <a:xfrm>
            <a:off x="3177272" y="1417003"/>
            <a:ext cx="9120596" cy="4710112"/>
          </a:xfrm>
          <a:prstGeom prst="rect">
            <a:avLst/>
          </a:prstGeom>
          <a:ln/>
        </p:spPr>
      </p:pic>
      <p:sp>
        <p:nvSpPr>
          <p:cNvPr id="7" name="Oval 6">
            <a:extLst>
              <a:ext uri="{FF2B5EF4-FFF2-40B4-BE49-F238E27FC236}">
                <a16:creationId xmlns:a16="http://schemas.microsoft.com/office/drawing/2014/main" id="{DCB35EFC-4358-C693-6EB6-5685CAF9C674}"/>
              </a:ext>
            </a:extLst>
          </p:cNvPr>
          <p:cNvSpPr/>
          <p:nvPr/>
        </p:nvSpPr>
        <p:spPr>
          <a:xfrm>
            <a:off x="3308205" y="1944248"/>
            <a:ext cx="2103120" cy="574766"/>
          </a:xfrm>
          <a:prstGeom prst="ellipse">
            <a:avLst/>
          </a:prstGeom>
          <a:solidFill>
            <a:schemeClr val="accent1">
              <a:alpha val="2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6DE1782-D84E-EE6E-105C-54F37D4872BD}"/>
              </a:ext>
            </a:extLst>
          </p:cNvPr>
          <p:cNvSpPr/>
          <p:nvPr/>
        </p:nvSpPr>
        <p:spPr>
          <a:xfrm>
            <a:off x="3850349" y="2596018"/>
            <a:ext cx="1802458" cy="1111990"/>
          </a:xfrm>
          <a:prstGeom prst="ellipse">
            <a:avLst/>
          </a:prstGeom>
          <a:solidFill>
            <a:srgbClr val="C00000">
              <a:alpha val="238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4009454-901F-0F91-90FF-A900D59D173F}"/>
              </a:ext>
            </a:extLst>
          </p:cNvPr>
          <p:cNvGrpSpPr/>
          <p:nvPr/>
        </p:nvGrpSpPr>
        <p:grpSpPr>
          <a:xfrm>
            <a:off x="119445" y="2519014"/>
            <a:ext cx="3394365" cy="3174274"/>
            <a:chOff x="414141" y="2045151"/>
            <a:chExt cx="3394365" cy="3174274"/>
          </a:xfrm>
        </p:grpSpPr>
        <p:grpSp>
          <p:nvGrpSpPr>
            <p:cNvPr id="12" name="Group 11">
              <a:extLst>
                <a:ext uri="{FF2B5EF4-FFF2-40B4-BE49-F238E27FC236}">
                  <a16:creationId xmlns:a16="http://schemas.microsoft.com/office/drawing/2014/main" id="{77A40922-E708-D213-95E6-7586C2B1C1A0}"/>
                </a:ext>
              </a:extLst>
            </p:cNvPr>
            <p:cNvGrpSpPr/>
            <p:nvPr/>
          </p:nvGrpSpPr>
          <p:grpSpPr>
            <a:xfrm>
              <a:off x="414141" y="2045151"/>
              <a:ext cx="3394365" cy="3174274"/>
              <a:chOff x="414141" y="2045151"/>
              <a:chExt cx="3394365" cy="3174274"/>
            </a:xfrm>
          </p:grpSpPr>
          <p:pic>
            <p:nvPicPr>
              <p:cNvPr id="17" name="Picture 16" descr="A white outline of a map&#10;&#10;Description automatically generated with low confidence">
                <a:extLst>
                  <a:ext uri="{FF2B5EF4-FFF2-40B4-BE49-F238E27FC236}">
                    <a16:creationId xmlns:a16="http://schemas.microsoft.com/office/drawing/2014/main" id="{75F349CE-6004-F44E-8CA5-C21D5E581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41" y="2045151"/>
                <a:ext cx="3174274" cy="3174274"/>
              </a:xfrm>
              <a:prstGeom prst="rect">
                <a:avLst/>
              </a:prstGeom>
            </p:spPr>
          </p:pic>
          <p:sp>
            <p:nvSpPr>
              <p:cNvPr id="18" name="TextBox 17">
                <a:extLst>
                  <a:ext uri="{FF2B5EF4-FFF2-40B4-BE49-F238E27FC236}">
                    <a16:creationId xmlns:a16="http://schemas.microsoft.com/office/drawing/2014/main" id="{04DEC89B-0B06-4265-1633-7B92D2FA63FA}"/>
                  </a:ext>
                </a:extLst>
              </p:cNvPr>
              <p:cNvSpPr txBox="1"/>
              <p:nvPr/>
            </p:nvSpPr>
            <p:spPr>
              <a:xfrm>
                <a:off x="1624482" y="2886019"/>
                <a:ext cx="1286934" cy="369332"/>
              </a:xfrm>
              <a:prstGeom prst="rect">
                <a:avLst/>
              </a:prstGeom>
              <a:noFill/>
            </p:spPr>
            <p:txBody>
              <a:bodyPr wrap="square" rtlCol="0">
                <a:spAutoFit/>
              </a:bodyPr>
              <a:lstStyle/>
              <a:p>
                <a:r>
                  <a:rPr lang="en-US" dirty="0"/>
                  <a:t>Tibet</a:t>
                </a:r>
              </a:p>
            </p:txBody>
          </p:sp>
          <p:sp>
            <p:nvSpPr>
              <p:cNvPr id="19" name="TextBox 18">
                <a:extLst>
                  <a:ext uri="{FF2B5EF4-FFF2-40B4-BE49-F238E27FC236}">
                    <a16:creationId xmlns:a16="http://schemas.microsoft.com/office/drawing/2014/main" id="{2987A60B-0E9E-7C6A-09F7-E7AB2F4A2406}"/>
                  </a:ext>
                </a:extLst>
              </p:cNvPr>
              <p:cNvSpPr txBox="1"/>
              <p:nvPr/>
            </p:nvSpPr>
            <p:spPr>
              <a:xfrm>
                <a:off x="2237051" y="2260700"/>
                <a:ext cx="1271452" cy="372534"/>
              </a:xfrm>
              <a:prstGeom prst="rect">
                <a:avLst/>
              </a:prstGeom>
              <a:noFill/>
            </p:spPr>
            <p:txBody>
              <a:bodyPr wrap="square" rtlCol="0">
                <a:spAutoFit/>
              </a:bodyPr>
              <a:lstStyle/>
              <a:p>
                <a:r>
                  <a:rPr lang="en-US" dirty="0"/>
                  <a:t>CHINA</a:t>
                </a:r>
              </a:p>
            </p:txBody>
          </p:sp>
          <p:sp>
            <p:nvSpPr>
              <p:cNvPr id="20" name="TextBox 19">
                <a:extLst>
                  <a:ext uri="{FF2B5EF4-FFF2-40B4-BE49-F238E27FC236}">
                    <a16:creationId xmlns:a16="http://schemas.microsoft.com/office/drawing/2014/main" id="{E4BF6144-16E3-C58D-1B65-0C1D12DE4DBC}"/>
                  </a:ext>
                </a:extLst>
              </p:cNvPr>
              <p:cNvSpPr txBox="1"/>
              <p:nvPr/>
            </p:nvSpPr>
            <p:spPr>
              <a:xfrm>
                <a:off x="905933" y="4301067"/>
                <a:ext cx="1016000" cy="369332"/>
              </a:xfrm>
              <a:prstGeom prst="rect">
                <a:avLst/>
              </a:prstGeom>
              <a:noFill/>
            </p:spPr>
            <p:txBody>
              <a:bodyPr wrap="square" rtlCol="0">
                <a:spAutoFit/>
              </a:bodyPr>
              <a:lstStyle/>
              <a:p>
                <a:r>
                  <a:rPr lang="en-US" dirty="0"/>
                  <a:t>INDIA</a:t>
                </a:r>
              </a:p>
            </p:txBody>
          </p:sp>
          <p:sp>
            <p:nvSpPr>
              <p:cNvPr id="21" name="TextBox 20">
                <a:extLst>
                  <a:ext uri="{FF2B5EF4-FFF2-40B4-BE49-F238E27FC236}">
                    <a16:creationId xmlns:a16="http://schemas.microsoft.com/office/drawing/2014/main" id="{F931B1FE-C397-A3F9-3D53-00C88BD58594}"/>
                  </a:ext>
                </a:extLst>
              </p:cNvPr>
              <p:cNvSpPr txBox="1"/>
              <p:nvPr/>
            </p:nvSpPr>
            <p:spPr>
              <a:xfrm>
                <a:off x="2323011" y="4488612"/>
                <a:ext cx="1263534" cy="523220"/>
              </a:xfrm>
              <a:prstGeom prst="rect">
                <a:avLst/>
              </a:prstGeom>
              <a:noFill/>
            </p:spPr>
            <p:txBody>
              <a:bodyPr wrap="square" rtlCol="0">
                <a:spAutoFit/>
              </a:bodyPr>
              <a:lstStyle/>
              <a:p>
                <a:r>
                  <a:rPr lang="en-US" sz="1400" dirty="0" err="1"/>
                  <a:t>Aaurahi</a:t>
                </a:r>
                <a:r>
                  <a:rPr lang="en-US" sz="1400" dirty="0"/>
                  <a:t> rural municipality</a:t>
                </a:r>
              </a:p>
            </p:txBody>
          </p:sp>
          <p:sp>
            <p:nvSpPr>
              <p:cNvPr id="22" name="TextBox 21">
                <a:extLst>
                  <a:ext uri="{FF2B5EF4-FFF2-40B4-BE49-F238E27FC236}">
                    <a16:creationId xmlns:a16="http://schemas.microsoft.com/office/drawing/2014/main" id="{E7A78389-4BCD-EE3D-3F5D-F8B72BBB17E6}"/>
                  </a:ext>
                </a:extLst>
              </p:cNvPr>
              <p:cNvSpPr txBox="1"/>
              <p:nvPr/>
            </p:nvSpPr>
            <p:spPr>
              <a:xfrm>
                <a:off x="2191815" y="3088840"/>
                <a:ext cx="1616691" cy="523220"/>
              </a:xfrm>
              <a:prstGeom prst="rect">
                <a:avLst/>
              </a:prstGeom>
              <a:noFill/>
            </p:spPr>
            <p:txBody>
              <a:bodyPr wrap="square" rtlCol="0">
                <a:spAutoFit/>
              </a:bodyPr>
              <a:lstStyle/>
              <a:p>
                <a:r>
                  <a:rPr lang="en-US" sz="1400" dirty="0"/>
                  <a:t>Katmandu Metropolitan city</a:t>
                </a:r>
              </a:p>
            </p:txBody>
          </p:sp>
        </p:grpSp>
        <p:sp>
          <p:nvSpPr>
            <p:cNvPr id="13" name="Oval 12">
              <a:extLst>
                <a:ext uri="{FF2B5EF4-FFF2-40B4-BE49-F238E27FC236}">
                  <a16:creationId xmlns:a16="http://schemas.microsoft.com/office/drawing/2014/main" id="{F366F951-BFE5-DB2F-7FA7-C3B3A7410880}"/>
                </a:ext>
              </a:extLst>
            </p:cNvPr>
            <p:cNvSpPr/>
            <p:nvPr/>
          </p:nvSpPr>
          <p:spPr>
            <a:xfrm>
              <a:off x="2590492" y="4085090"/>
              <a:ext cx="76200" cy="84667"/>
            </a:xfrm>
            <a:prstGeom prst="ellipse">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AE1E04A-D95C-8576-9856-117CB271BDEF}"/>
                </a:ext>
              </a:extLst>
            </p:cNvPr>
            <p:cNvCxnSpPr>
              <a:cxnSpLocks/>
            </p:cNvCxnSpPr>
            <p:nvPr/>
          </p:nvCxnSpPr>
          <p:spPr>
            <a:xfrm flipH="1" flipV="1">
              <a:off x="2666692" y="4178401"/>
              <a:ext cx="244724" cy="355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95B0031-9666-6CF4-2C83-2D5149F302FB}"/>
                </a:ext>
              </a:extLst>
            </p:cNvPr>
            <p:cNvSpPr/>
            <p:nvPr/>
          </p:nvSpPr>
          <p:spPr>
            <a:xfrm>
              <a:off x="2432722" y="3779992"/>
              <a:ext cx="72044" cy="83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6B2F5E54-8B45-C7A4-A105-BCAFF8B851DA}"/>
                </a:ext>
              </a:extLst>
            </p:cNvPr>
            <p:cNvCxnSpPr>
              <a:cxnSpLocks/>
            </p:cNvCxnSpPr>
            <p:nvPr/>
          </p:nvCxnSpPr>
          <p:spPr>
            <a:xfrm flipH="1">
              <a:off x="2506230" y="3487373"/>
              <a:ext cx="244724" cy="289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604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3C23-A159-7195-3FA7-81D49337B0FE}"/>
              </a:ext>
            </a:extLst>
          </p:cNvPr>
          <p:cNvSpPr>
            <a:spLocks noGrp="1"/>
          </p:cNvSpPr>
          <p:nvPr>
            <p:ph type="title"/>
          </p:nvPr>
        </p:nvSpPr>
        <p:spPr/>
        <p:txBody>
          <a:bodyPr/>
          <a:lstStyle/>
          <a:p>
            <a:r>
              <a:rPr lang="en-US" dirty="0"/>
              <a:t>Initial Findings</a:t>
            </a:r>
          </a:p>
        </p:txBody>
      </p:sp>
      <p:sp>
        <p:nvSpPr>
          <p:cNvPr id="3" name="Content Placeholder 2">
            <a:extLst>
              <a:ext uri="{FF2B5EF4-FFF2-40B4-BE49-F238E27FC236}">
                <a16:creationId xmlns:a16="http://schemas.microsoft.com/office/drawing/2014/main" id="{873BED81-97B2-4052-4B39-D48CEE7ED2ED}"/>
              </a:ext>
            </a:extLst>
          </p:cNvPr>
          <p:cNvSpPr>
            <a:spLocks noGrp="1"/>
          </p:cNvSpPr>
          <p:nvPr>
            <p:ph idx="1"/>
          </p:nvPr>
        </p:nvSpPr>
        <p:spPr/>
        <p:txBody>
          <a:bodyPr>
            <a:normAutofit/>
          </a:bodyPr>
          <a:lstStyle/>
          <a:p>
            <a:r>
              <a:rPr lang="en-US" dirty="0"/>
              <a:t>Consumers prefer to buy new appliances</a:t>
            </a:r>
          </a:p>
          <a:p>
            <a:r>
              <a:rPr lang="en-US" dirty="0"/>
              <a:t>Evidence that some consumers prefer single payment systems </a:t>
            </a:r>
          </a:p>
          <a:p>
            <a:r>
              <a:rPr lang="en-US" dirty="0"/>
              <a:t>Retail markets dominated by cheap Chinese imports that are quick to break and hard to repair</a:t>
            </a:r>
          </a:p>
          <a:p>
            <a:r>
              <a:rPr lang="en-US" dirty="0"/>
              <a:t>Local repair is primary choice for faulty devices (ease of access, cost)</a:t>
            </a:r>
          </a:p>
          <a:p>
            <a:r>
              <a:rPr lang="en-US" dirty="0"/>
              <a:t>Informal sector is very efficient at recovering base metals (Al, Steel, Copper). Not so good at collecting rarer materials</a:t>
            </a:r>
          </a:p>
          <a:p>
            <a:r>
              <a:rPr lang="en-US" dirty="0"/>
              <a:t>Warranties are viewed differently by </a:t>
            </a:r>
            <a:r>
              <a:rPr lang="en-US"/>
              <a:t>different stakeholders</a:t>
            </a:r>
            <a:endParaRPr lang="en-US" dirty="0"/>
          </a:p>
          <a:p>
            <a:endParaRPr lang="en-US" dirty="0"/>
          </a:p>
        </p:txBody>
      </p:sp>
    </p:spTree>
    <p:extLst>
      <p:ext uri="{BB962C8B-B14F-4D97-AF65-F5344CB8AC3E}">
        <p14:creationId xmlns:p14="http://schemas.microsoft.com/office/powerpoint/2010/main" val="2571463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9BE0-2EDC-4B13-53CF-3CF896DCE858}"/>
              </a:ext>
            </a:extLst>
          </p:cNvPr>
          <p:cNvSpPr>
            <a:spLocks noGrp="1"/>
          </p:cNvSpPr>
          <p:nvPr>
            <p:ph type="title"/>
          </p:nvPr>
        </p:nvSpPr>
        <p:spPr>
          <a:xfrm>
            <a:off x="395521" y="365125"/>
            <a:ext cx="11361039" cy="1325563"/>
          </a:xfrm>
        </p:spPr>
        <p:txBody>
          <a:bodyPr>
            <a:normAutofit fontScale="90000"/>
          </a:bodyPr>
          <a:lstStyle/>
          <a:p>
            <a:r>
              <a:rPr lang="en-US" dirty="0"/>
              <a:t>Activity: </a:t>
            </a:r>
            <a:r>
              <a:rPr lang="en-US" dirty="0" err="1"/>
              <a:t>Maximising</a:t>
            </a:r>
            <a:r>
              <a:rPr lang="en-US" dirty="0"/>
              <a:t> value retention from e-cook - </a:t>
            </a:r>
            <a:r>
              <a:rPr lang="en-GB" b="0" i="0" u="none" strike="noStrike" dirty="0">
                <a:effectLst/>
                <a:latin typeface="Calibri" panose="020F0502020204030204" pitchFamily="34" charset="0"/>
              </a:rPr>
              <a:t>opportunities for integrating into ongoing MECS policy initiatives?</a:t>
            </a:r>
            <a:endParaRPr lang="en-US" dirty="0"/>
          </a:p>
        </p:txBody>
      </p:sp>
      <p:cxnSp>
        <p:nvCxnSpPr>
          <p:cNvPr id="5" name="Straight Connector 4">
            <a:extLst>
              <a:ext uri="{FF2B5EF4-FFF2-40B4-BE49-F238E27FC236}">
                <a16:creationId xmlns:a16="http://schemas.microsoft.com/office/drawing/2014/main" id="{36FB44AB-A3AA-64A2-8AB4-D7815E097582}"/>
              </a:ext>
            </a:extLst>
          </p:cNvPr>
          <p:cNvCxnSpPr>
            <a:cxnSpLocks/>
          </p:cNvCxnSpPr>
          <p:nvPr/>
        </p:nvCxnSpPr>
        <p:spPr>
          <a:xfrm>
            <a:off x="4491248" y="1714744"/>
            <a:ext cx="0" cy="4114516"/>
          </a:xfrm>
          <a:prstGeom prst="line">
            <a:avLst/>
          </a:prstGeom>
          <a:ln w="444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0AFB5B4-8042-8CF2-B72D-937A847B00D5}"/>
              </a:ext>
            </a:extLst>
          </p:cNvPr>
          <p:cNvCxnSpPr/>
          <p:nvPr/>
        </p:nvCxnSpPr>
        <p:spPr>
          <a:xfrm>
            <a:off x="1608900" y="3747580"/>
            <a:ext cx="5764696" cy="0"/>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7B0881F-7EC4-606A-3335-9243E37C9D5B}"/>
              </a:ext>
            </a:extLst>
          </p:cNvPr>
          <p:cNvSpPr txBox="1"/>
          <p:nvPr/>
        </p:nvSpPr>
        <p:spPr>
          <a:xfrm>
            <a:off x="395521" y="2416717"/>
            <a:ext cx="1293223" cy="369332"/>
          </a:xfrm>
          <a:prstGeom prst="rect">
            <a:avLst/>
          </a:prstGeom>
          <a:noFill/>
        </p:spPr>
        <p:txBody>
          <a:bodyPr wrap="square" rtlCol="0">
            <a:spAutoFit/>
          </a:bodyPr>
          <a:lstStyle/>
          <a:p>
            <a:r>
              <a:rPr lang="en-US" dirty="0"/>
              <a:t>FORMAL</a:t>
            </a:r>
          </a:p>
        </p:txBody>
      </p:sp>
      <p:sp>
        <p:nvSpPr>
          <p:cNvPr id="9" name="TextBox 8">
            <a:extLst>
              <a:ext uri="{FF2B5EF4-FFF2-40B4-BE49-F238E27FC236}">
                <a16:creationId xmlns:a16="http://schemas.microsoft.com/office/drawing/2014/main" id="{2B03A051-FCBF-07BE-D5B7-85D076895A4B}"/>
              </a:ext>
            </a:extLst>
          </p:cNvPr>
          <p:cNvSpPr txBox="1"/>
          <p:nvPr/>
        </p:nvSpPr>
        <p:spPr>
          <a:xfrm>
            <a:off x="268538" y="4896502"/>
            <a:ext cx="1547191" cy="369332"/>
          </a:xfrm>
          <a:prstGeom prst="rect">
            <a:avLst/>
          </a:prstGeom>
          <a:noFill/>
        </p:spPr>
        <p:txBody>
          <a:bodyPr wrap="square" rtlCol="0">
            <a:spAutoFit/>
          </a:bodyPr>
          <a:lstStyle/>
          <a:p>
            <a:r>
              <a:rPr lang="en-US" dirty="0"/>
              <a:t>INFORMAL</a:t>
            </a:r>
          </a:p>
        </p:txBody>
      </p:sp>
      <p:sp>
        <p:nvSpPr>
          <p:cNvPr id="10" name="TextBox 9">
            <a:extLst>
              <a:ext uri="{FF2B5EF4-FFF2-40B4-BE49-F238E27FC236}">
                <a16:creationId xmlns:a16="http://schemas.microsoft.com/office/drawing/2014/main" id="{C155F230-AD6D-01EE-CEBE-4CA298F19CBA}"/>
              </a:ext>
            </a:extLst>
          </p:cNvPr>
          <p:cNvSpPr txBox="1"/>
          <p:nvPr/>
        </p:nvSpPr>
        <p:spPr>
          <a:xfrm>
            <a:off x="5598189" y="5993215"/>
            <a:ext cx="1384658" cy="369332"/>
          </a:xfrm>
          <a:prstGeom prst="rect">
            <a:avLst/>
          </a:prstGeom>
          <a:noFill/>
        </p:spPr>
        <p:txBody>
          <a:bodyPr wrap="square" rtlCol="0">
            <a:spAutoFit/>
          </a:bodyPr>
          <a:lstStyle/>
          <a:p>
            <a:r>
              <a:rPr lang="en-US" dirty="0"/>
              <a:t>TOP DOWN</a:t>
            </a:r>
          </a:p>
        </p:txBody>
      </p:sp>
      <p:sp>
        <p:nvSpPr>
          <p:cNvPr id="11" name="TextBox 10">
            <a:extLst>
              <a:ext uri="{FF2B5EF4-FFF2-40B4-BE49-F238E27FC236}">
                <a16:creationId xmlns:a16="http://schemas.microsoft.com/office/drawing/2014/main" id="{E0EBDF5F-7697-EB0E-0B28-3CB756F8BFDD}"/>
              </a:ext>
            </a:extLst>
          </p:cNvPr>
          <p:cNvSpPr txBox="1"/>
          <p:nvPr/>
        </p:nvSpPr>
        <p:spPr>
          <a:xfrm>
            <a:off x="2353768" y="5993215"/>
            <a:ext cx="1611558" cy="369332"/>
          </a:xfrm>
          <a:prstGeom prst="rect">
            <a:avLst/>
          </a:prstGeom>
          <a:noFill/>
        </p:spPr>
        <p:txBody>
          <a:bodyPr wrap="square" rtlCol="0">
            <a:spAutoFit/>
          </a:bodyPr>
          <a:lstStyle/>
          <a:p>
            <a:r>
              <a:rPr lang="en-US" dirty="0"/>
              <a:t>BOTTOM UP</a:t>
            </a:r>
          </a:p>
        </p:txBody>
      </p:sp>
      <p:cxnSp>
        <p:nvCxnSpPr>
          <p:cNvPr id="13" name="Straight Connector 12">
            <a:extLst>
              <a:ext uri="{FF2B5EF4-FFF2-40B4-BE49-F238E27FC236}">
                <a16:creationId xmlns:a16="http://schemas.microsoft.com/office/drawing/2014/main" id="{8C5A52B5-DE83-E039-C5AE-578547E2AA7F}"/>
              </a:ext>
            </a:extLst>
          </p:cNvPr>
          <p:cNvCxnSpPr>
            <a:cxnSpLocks/>
          </p:cNvCxnSpPr>
          <p:nvPr/>
        </p:nvCxnSpPr>
        <p:spPr>
          <a:xfrm>
            <a:off x="1594890" y="1743667"/>
            <a:ext cx="0" cy="4114516"/>
          </a:xfrm>
          <a:prstGeom prst="line">
            <a:avLst/>
          </a:prstGeom>
          <a:ln w="4445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A6EA5D6-8160-B78B-AFDD-E50CD6383654}"/>
              </a:ext>
            </a:extLst>
          </p:cNvPr>
          <p:cNvCxnSpPr/>
          <p:nvPr/>
        </p:nvCxnSpPr>
        <p:spPr>
          <a:xfrm>
            <a:off x="1594890" y="5858183"/>
            <a:ext cx="576469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981460D-0544-5440-CA5D-162645785E6D}"/>
              </a:ext>
            </a:extLst>
          </p:cNvPr>
          <p:cNvSpPr txBox="1"/>
          <p:nvPr/>
        </p:nvSpPr>
        <p:spPr>
          <a:xfrm>
            <a:off x="2032032" y="4545058"/>
            <a:ext cx="2238378" cy="923330"/>
          </a:xfrm>
          <a:prstGeom prst="rect">
            <a:avLst/>
          </a:prstGeom>
          <a:noFill/>
        </p:spPr>
        <p:txBody>
          <a:bodyPr wrap="square" rtlCol="0">
            <a:spAutoFit/>
          </a:bodyPr>
          <a:lstStyle/>
          <a:p>
            <a:pPr marL="285750" indent="-285750">
              <a:buFont typeface="Arial" panose="020B0604020202020204" pitchFamily="34" charset="0"/>
              <a:buChar char="•"/>
            </a:pPr>
            <a:r>
              <a:rPr lang="en-US" dirty="0"/>
              <a:t>1-2 man businesses, opportunistic</a:t>
            </a:r>
          </a:p>
        </p:txBody>
      </p:sp>
      <p:sp>
        <p:nvSpPr>
          <p:cNvPr id="17" name="TextBox 16">
            <a:extLst>
              <a:ext uri="{FF2B5EF4-FFF2-40B4-BE49-F238E27FC236}">
                <a16:creationId xmlns:a16="http://schemas.microsoft.com/office/drawing/2014/main" id="{876F04B6-F6AE-1977-08BE-8F6A2D112853}"/>
              </a:ext>
            </a:extLst>
          </p:cNvPr>
          <p:cNvSpPr txBox="1"/>
          <p:nvPr/>
        </p:nvSpPr>
        <p:spPr>
          <a:xfrm>
            <a:off x="4983117" y="2361830"/>
            <a:ext cx="2270332" cy="369332"/>
          </a:xfrm>
          <a:prstGeom prst="rect">
            <a:avLst/>
          </a:prstGeom>
          <a:noFill/>
        </p:spPr>
        <p:txBody>
          <a:bodyPr wrap="square" rtlCol="0">
            <a:spAutoFit/>
          </a:bodyPr>
          <a:lstStyle/>
          <a:p>
            <a:pPr marL="285750" indent="-285750">
              <a:buFont typeface="Arial" panose="020B0604020202020204" pitchFamily="34" charset="0"/>
              <a:buChar char="•"/>
            </a:pPr>
            <a:r>
              <a:rPr lang="en-US" dirty="0"/>
              <a:t>Regulated industry</a:t>
            </a:r>
          </a:p>
        </p:txBody>
      </p:sp>
      <p:sp>
        <p:nvSpPr>
          <p:cNvPr id="21" name="TextBox 20">
            <a:extLst>
              <a:ext uri="{FF2B5EF4-FFF2-40B4-BE49-F238E27FC236}">
                <a16:creationId xmlns:a16="http://schemas.microsoft.com/office/drawing/2014/main" id="{96531D1E-A60C-60DC-A949-8D2126DBBD49}"/>
              </a:ext>
            </a:extLst>
          </p:cNvPr>
          <p:cNvSpPr txBox="1"/>
          <p:nvPr/>
        </p:nvSpPr>
        <p:spPr>
          <a:xfrm>
            <a:off x="7589899" y="2034180"/>
            <a:ext cx="4597550" cy="3416320"/>
          </a:xfrm>
          <a:prstGeom prst="rect">
            <a:avLst/>
          </a:prstGeom>
          <a:noFill/>
        </p:spPr>
        <p:txBody>
          <a:bodyPr wrap="square" rtlCol="0">
            <a:spAutoFit/>
          </a:bodyPr>
          <a:lstStyle/>
          <a:p>
            <a:r>
              <a:rPr lang="en-US" sz="2400" dirty="0"/>
              <a:t>What activities/contacts/ideas do we have within the e-cook community to help shift from unsafe informal practice to safe </a:t>
            </a:r>
            <a:r>
              <a:rPr lang="en-US" sz="2400" dirty="0" err="1"/>
              <a:t>EoL</a:t>
            </a:r>
            <a:r>
              <a:rPr lang="en-US" sz="2400" dirty="0"/>
              <a:t> practice? </a:t>
            </a:r>
          </a:p>
          <a:p>
            <a:pPr marL="342900" indent="-342900">
              <a:buFont typeface="Arial" panose="020B0604020202020204" pitchFamily="34" charset="0"/>
              <a:buChar char="•"/>
            </a:pPr>
            <a:endParaRPr lang="en-US" sz="2400" dirty="0"/>
          </a:p>
          <a:p>
            <a:r>
              <a:rPr lang="en-US" sz="2400" dirty="0"/>
              <a:t>Include business model options, device design initiatives </a:t>
            </a:r>
            <a:r>
              <a:rPr lang="en-US" sz="2400" dirty="0" err="1"/>
              <a:t>etc</a:t>
            </a:r>
            <a:r>
              <a:rPr lang="en-US" sz="2400" dirty="0"/>
              <a:t> to facilitate value retention.</a:t>
            </a:r>
          </a:p>
        </p:txBody>
      </p:sp>
      <p:sp>
        <p:nvSpPr>
          <p:cNvPr id="3" name="TextBox 2">
            <a:extLst>
              <a:ext uri="{FF2B5EF4-FFF2-40B4-BE49-F238E27FC236}">
                <a16:creationId xmlns:a16="http://schemas.microsoft.com/office/drawing/2014/main" id="{36FCA06F-3CA8-48A8-99A4-4F6FFAFD595E}"/>
              </a:ext>
            </a:extLst>
          </p:cNvPr>
          <p:cNvSpPr txBox="1"/>
          <p:nvPr/>
        </p:nvSpPr>
        <p:spPr>
          <a:xfrm>
            <a:off x="2038823" y="2274342"/>
            <a:ext cx="1560444" cy="923330"/>
          </a:xfrm>
          <a:prstGeom prst="rect">
            <a:avLst/>
          </a:prstGeom>
          <a:noFill/>
        </p:spPr>
        <p:txBody>
          <a:bodyPr wrap="square" rtlCol="0">
            <a:spAutoFit/>
          </a:bodyPr>
          <a:lstStyle/>
          <a:p>
            <a:pPr marL="285750" indent="-285750">
              <a:buFont typeface="Arial" panose="020B0604020202020204" pitchFamily="34" charset="0"/>
              <a:buChar char="•"/>
            </a:pPr>
            <a:r>
              <a:rPr lang="en-US" dirty="0"/>
              <a:t>Small registered businesses</a:t>
            </a:r>
          </a:p>
        </p:txBody>
      </p:sp>
      <p:sp>
        <p:nvSpPr>
          <p:cNvPr id="4" name="TextBox 3">
            <a:extLst>
              <a:ext uri="{FF2B5EF4-FFF2-40B4-BE49-F238E27FC236}">
                <a16:creationId xmlns:a16="http://schemas.microsoft.com/office/drawing/2014/main" id="{69686B67-692F-26C5-3FFE-61AD1DA878F7}"/>
              </a:ext>
            </a:extLst>
          </p:cNvPr>
          <p:cNvSpPr txBox="1"/>
          <p:nvPr/>
        </p:nvSpPr>
        <p:spPr>
          <a:xfrm>
            <a:off x="4968013" y="4524446"/>
            <a:ext cx="1707995" cy="646331"/>
          </a:xfrm>
          <a:prstGeom prst="rect">
            <a:avLst/>
          </a:prstGeom>
          <a:noFill/>
        </p:spPr>
        <p:txBody>
          <a:bodyPr wrap="square" rtlCol="0">
            <a:spAutoFit/>
          </a:bodyPr>
          <a:lstStyle/>
          <a:p>
            <a:pPr marL="285750" indent="-285750">
              <a:buFont typeface="Arial" panose="020B0604020202020204" pitchFamily="34" charset="0"/>
              <a:buChar char="•"/>
            </a:pPr>
            <a:r>
              <a:rPr lang="en-US" dirty="0"/>
              <a:t>Foreign aid </a:t>
            </a:r>
            <a:r>
              <a:rPr lang="en-US" dirty="0" err="1"/>
              <a:t>programmes</a:t>
            </a:r>
            <a:endParaRPr lang="en-US" dirty="0"/>
          </a:p>
        </p:txBody>
      </p:sp>
    </p:spTree>
    <p:extLst>
      <p:ext uri="{BB962C8B-B14F-4D97-AF65-F5344CB8AC3E}">
        <p14:creationId xmlns:p14="http://schemas.microsoft.com/office/powerpoint/2010/main" val="63540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P spid="17" grpId="1"/>
      <p:bldP spid="3" grpId="0"/>
      <p:bldP spid="3" grpId="1"/>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9B66-A4FF-E6F2-9278-87CDFBC9595E}"/>
              </a:ext>
            </a:extLst>
          </p:cNvPr>
          <p:cNvSpPr>
            <a:spLocks noGrp="1"/>
          </p:cNvSpPr>
          <p:nvPr>
            <p:ph type="title"/>
          </p:nvPr>
        </p:nvSpPr>
        <p:spPr/>
        <p:txBody>
          <a:bodyPr/>
          <a:lstStyle/>
          <a:p>
            <a:r>
              <a:rPr lang="en-US" dirty="0"/>
              <a:t>Session Outline</a:t>
            </a:r>
          </a:p>
        </p:txBody>
      </p:sp>
      <p:sp>
        <p:nvSpPr>
          <p:cNvPr id="3" name="Content Placeholder 2">
            <a:extLst>
              <a:ext uri="{FF2B5EF4-FFF2-40B4-BE49-F238E27FC236}">
                <a16:creationId xmlns:a16="http://schemas.microsoft.com/office/drawing/2014/main" id="{39535589-59DC-540F-2A98-A457E392F690}"/>
              </a:ext>
            </a:extLst>
          </p:cNvPr>
          <p:cNvSpPr>
            <a:spLocks noGrp="1"/>
          </p:cNvSpPr>
          <p:nvPr>
            <p:ph idx="1"/>
          </p:nvPr>
        </p:nvSpPr>
        <p:spPr/>
        <p:txBody>
          <a:bodyPr/>
          <a:lstStyle/>
          <a:p>
            <a:r>
              <a:rPr lang="en-US" dirty="0"/>
              <a:t>Introduction to Life Cycle Thinking and Burden Transfer</a:t>
            </a:r>
          </a:p>
          <a:p>
            <a:r>
              <a:rPr lang="en-US" dirty="0"/>
              <a:t>Summary of initial findings from End-of-Life country reports</a:t>
            </a:r>
          </a:p>
          <a:p>
            <a:r>
              <a:rPr lang="en-US" dirty="0"/>
              <a:t>Activity: </a:t>
            </a:r>
            <a:r>
              <a:rPr lang="en-US" dirty="0" err="1"/>
              <a:t>Maximising</a:t>
            </a:r>
            <a:r>
              <a:rPr lang="en-US" dirty="0"/>
              <a:t> value retention for e-cook</a:t>
            </a:r>
          </a:p>
        </p:txBody>
      </p:sp>
    </p:spTree>
    <p:extLst>
      <p:ext uri="{BB962C8B-B14F-4D97-AF65-F5344CB8AC3E}">
        <p14:creationId xmlns:p14="http://schemas.microsoft.com/office/powerpoint/2010/main" val="209889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3C1E5A9-35E2-F57C-4956-01D09DAD0B6D}"/>
              </a:ext>
            </a:extLst>
          </p:cNvPr>
          <p:cNvGrpSpPr/>
          <p:nvPr/>
        </p:nvGrpSpPr>
        <p:grpSpPr>
          <a:xfrm>
            <a:off x="1848610" y="135924"/>
            <a:ext cx="8257030" cy="6586151"/>
            <a:chOff x="946566" y="135924"/>
            <a:chExt cx="8257030" cy="6586151"/>
          </a:xfrm>
        </p:grpSpPr>
        <p:grpSp>
          <p:nvGrpSpPr>
            <p:cNvPr id="3" name="Group 2">
              <a:extLst>
                <a:ext uri="{FF2B5EF4-FFF2-40B4-BE49-F238E27FC236}">
                  <a16:creationId xmlns:a16="http://schemas.microsoft.com/office/drawing/2014/main" id="{4B1308D0-9611-682F-C200-7B95BCCF7A1C}"/>
                </a:ext>
              </a:extLst>
            </p:cNvPr>
            <p:cNvGrpSpPr/>
            <p:nvPr/>
          </p:nvGrpSpPr>
          <p:grpSpPr>
            <a:xfrm>
              <a:off x="4436075" y="417164"/>
              <a:ext cx="2261936" cy="6229259"/>
              <a:chOff x="4387515" y="256673"/>
              <a:chExt cx="2261936" cy="6229259"/>
            </a:xfrm>
          </p:grpSpPr>
          <p:sp>
            <p:nvSpPr>
              <p:cNvPr id="4" name="TextBox 3">
                <a:extLst>
                  <a:ext uri="{FF2B5EF4-FFF2-40B4-BE49-F238E27FC236}">
                    <a16:creationId xmlns:a16="http://schemas.microsoft.com/office/drawing/2014/main" id="{C2F9B2C1-4187-EB6F-86C4-20CABB09B4D6}"/>
                  </a:ext>
                </a:extLst>
              </p:cNvPr>
              <p:cNvSpPr txBox="1"/>
              <p:nvPr/>
            </p:nvSpPr>
            <p:spPr>
              <a:xfrm>
                <a:off x="4555957" y="256673"/>
                <a:ext cx="1925053" cy="646331"/>
              </a:xfrm>
              <a:prstGeom prst="rect">
                <a:avLst/>
              </a:prstGeom>
              <a:noFill/>
            </p:spPr>
            <p:txBody>
              <a:bodyPr wrap="square" rtlCol="0">
                <a:spAutoFit/>
              </a:bodyPr>
              <a:lstStyle/>
              <a:p>
                <a:pPr algn="ctr"/>
                <a:r>
                  <a:rPr lang="en-US" dirty="0"/>
                  <a:t>Raw materials extraction</a:t>
                </a:r>
              </a:p>
            </p:txBody>
          </p:sp>
          <p:sp>
            <p:nvSpPr>
              <p:cNvPr id="5" name="TextBox 4">
                <a:extLst>
                  <a:ext uri="{FF2B5EF4-FFF2-40B4-BE49-F238E27FC236}">
                    <a16:creationId xmlns:a16="http://schemas.microsoft.com/office/drawing/2014/main" id="{0720E707-F3E6-0654-155B-01D0F89C476C}"/>
                  </a:ext>
                </a:extLst>
              </p:cNvPr>
              <p:cNvSpPr txBox="1"/>
              <p:nvPr/>
            </p:nvSpPr>
            <p:spPr>
              <a:xfrm>
                <a:off x="4676273" y="1262459"/>
                <a:ext cx="1684421" cy="646331"/>
              </a:xfrm>
              <a:prstGeom prst="rect">
                <a:avLst/>
              </a:prstGeom>
              <a:noFill/>
            </p:spPr>
            <p:txBody>
              <a:bodyPr wrap="square" rtlCol="0">
                <a:spAutoFit/>
              </a:bodyPr>
              <a:lstStyle/>
              <a:p>
                <a:pPr algn="ctr"/>
                <a:r>
                  <a:rPr lang="en-US" dirty="0"/>
                  <a:t>Supply chain manufacture</a:t>
                </a:r>
              </a:p>
            </p:txBody>
          </p:sp>
          <p:sp>
            <p:nvSpPr>
              <p:cNvPr id="6" name="TextBox 5">
                <a:extLst>
                  <a:ext uri="{FF2B5EF4-FFF2-40B4-BE49-F238E27FC236}">
                    <a16:creationId xmlns:a16="http://schemas.microsoft.com/office/drawing/2014/main" id="{DA7E6ABD-CE25-576A-31E6-44BFBCD2BAEA}"/>
                  </a:ext>
                </a:extLst>
              </p:cNvPr>
              <p:cNvSpPr txBox="1"/>
              <p:nvPr/>
            </p:nvSpPr>
            <p:spPr>
              <a:xfrm>
                <a:off x="4700336" y="2268245"/>
                <a:ext cx="1636295" cy="923330"/>
              </a:xfrm>
              <a:prstGeom prst="rect">
                <a:avLst/>
              </a:prstGeom>
              <a:noFill/>
            </p:spPr>
            <p:txBody>
              <a:bodyPr wrap="square" rtlCol="0">
                <a:spAutoFit/>
              </a:bodyPr>
              <a:lstStyle/>
              <a:p>
                <a:pPr algn="ctr"/>
                <a:r>
                  <a:rPr lang="en-US" dirty="0"/>
                  <a:t>In house manufacture and assembly</a:t>
                </a:r>
              </a:p>
            </p:txBody>
          </p:sp>
          <p:sp>
            <p:nvSpPr>
              <p:cNvPr id="7" name="TextBox 6">
                <a:extLst>
                  <a:ext uri="{FF2B5EF4-FFF2-40B4-BE49-F238E27FC236}">
                    <a16:creationId xmlns:a16="http://schemas.microsoft.com/office/drawing/2014/main" id="{D25B18B0-C572-EB5C-3D34-D62B8C18C12B}"/>
                  </a:ext>
                </a:extLst>
              </p:cNvPr>
              <p:cNvSpPr txBox="1"/>
              <p:nvPr/>
            </p:nvSpPr>
            <p:spPr>
              <a:xfrm>
                <a:off x="4555957" y="3551030"/>
                <a:ext cx="1925053" cy="646331"/>
              </a:xfrm>
              <a:prstGeom prst="rect">
                <a:avLst/>
              </a:prstGeom>
              <a:noFill/>
            </p:spPr>
            <p:txBody>
              <a:bodyPr wrap="square" rtlCol="0">
                <a:spAutoFit/>
              </a:bodyPr>
              <a:lstStyle/>
              <a:p>
                <a:pPr algn="ctr"/>
                <a:r>
                  <a:rPr lang="en-US" dirty="0"/>
                  <a:t>Use and maintenance</a:t>
                </a:r>
              </a:p>
            </p:txBody>
          </p:sp>
          <p:sp>
            <p:nvSpPr>
              <p:cNvPr id="8" name="TextBox 7">
                <a:extLst>
                  <a:ext uri="{FF2B5EF4-FFF2-40B4-BE49-F238E27FC236}">
                    <a16:creationId xmlns:a16="http://schemas.microsoft.com/office/drawing/2014/main" id="{D3977804-2034-C20D-B465-D542267B9BC1}"/>
                  </a:ext>
                </a:extLst>
              </p:cNvPr>
              <p:cNvSpPr txBox="1"/>
              <p:nvPr/>
            </p:nvSpPr>
            <p:spPr>
              <a:xfrm>
                <a:off x="4499810" y="4556816"/>
                <a:ext cx="2037347" cy="646331"/>
              </a:xfrm>
              <a:prstGeom prst="rect">
                <a:avLst/>
              </a:prstGeom>
              <a:noFill/>
            </p:spPr>
            <p:txBody>
              <a:bodyPr wrap="square" rtlCol="0">
                <a:spAutoFit/>
              </a:bodyPr>
              <a:lstStyle/>
              <a:p>
                <a:pPr algn="ctr"/>
                <a:r>
                  <a:rPr lang="en-US" dirty="0"/>
                  <a:t>Refurbishment and reuse</a:t>
                </a:r>
              </a:p>
            </p:txBody>
          </p:sp>
          <p:sp>
            <p:nvSpPr>
              <p:cNvPr id="9" name="TextBox 8">
                <a:extLst>
                  <a:ext uri="{FF2B5EF4-FFF2-40B4-BE49-F238E27FC236}">
                    <a16:creationId xmlns:a16="http://schemas.microsoft.com/office/drawing/2014/main" id="{D194D335-089C-6373-C7D7-CF90F54A3A8A}"/>
                  </a:ext>
                </a:extLst>
              </p:cNvPr>
              <p:cNvSpPr txBox="1"/>
              <p:nvPr/>
            </p:nvSpPr>
            <p:spPr>
              <a:xfrm>
                <a:off x="4387515" y="5562602"/>
                <a:ext cx="2261936" cy="923330"/>
              </a:xfrm>
              <a:prstGeom prst="rect">
                <a:avLst/>
              </a:prstGeom>
              <a:noFill/>
            </p:spPr>
            <p:txBody>
              <a:bodyPr wrap="square" rtlCol="0">
                <a:spAutoFit/>
              </a:bodyPr>
              <a:lstStyle/>
              <a:p>
                <a:pPr algn="ctr"/>
                <a:r>
                  <a:rPr lang="en-US" dirty="0" err="1"/>
                  <a:t>EoL</a:t>
                </a:r>
                <a:r>
                  <a:rPr lang="en-US" dirty="0"/>
                  <a:t> (recovery, recycling, final disposal)</a:t>
                </a:r>
              </a:p>
            </p:txBody>
          </p:sp>
          <p:sp>
            <p:nvSpPr>
              <p:cNvPr id="10" name="Down Arrow 9">
                <a:extLst>
                  <a:ext uri="{FF2B5EF4-FFF2-40B4-BE49-F238E27FC236}">
                    <a16:creationId xmlns:a16="http://schemas.microsoft.com/office/drawing/2014/main" id="{06960FC8-59FF-3DB6-B77B-B4732A920F7A}"/>
                  </a:ext>
                </a:extLst>
              </p:cNvPr>
              <p:cNvSpPr/>
              <p:nvPr/>
            </p:nvSpPr>
            <p:spPr>
              <a:xfrm>
                <a:off x="5372568" y="841972"/>
                <a:ext cx="291830" cy="481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9356E3D0-93EC-218C-D802-C378B63F5CDA}"/>
                  </a:ext>
                </a:extLst>
              </p:cNvPr>
              <p:cNvSpPr/>
              <p:nvPr/>
            </p:nvSpPr>
            <p:spPr>
              <a:xfrm>
                <a:off x="5375468" y="1858419"/>
                <a:ext cx="291830" cy="481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1E466E67-6EA7-79D8-3890-964F3A109CAB}"/>
                  </a:ext>
                </a:extLst>
              </p:cNvPr>
              <p:cNvSpPr/>
              <p:nvPr/>
            </p:nvSpPr>
            <p:spPr>
              <a:xfrm>
                <a:off x="5378711" y="3141204"/>
                <a:ext cx="291830" cy="481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2AC51564-F7AB-CE67-A491-F0438EDF0089}"/>
                  </a:ext>
                </a:extLst>
              </p:cNvPr>
              <p:cNvSpPr/>
              <p:nvPr/>
            </p:nvSpPr>
            <p:spPr>
              <a:xfrm>
                <a:off x="5372568" y="4149829"/>
                <a:ext cx="291830" cy="481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CBF17899-9EE1-E135-2A48-A0302E8F49C6}"/>
                  </a:ext>
                </a:extLst>
              </p:cNvPr>
              <p:cNvSpPr/>
              <p:nvPr/>
            </p:nvSpPr>
            <p:spPr>
              <a:xfrm>
                <a:off x="5372568" y="5142115"/>
                <a:ext cx="291830" cy="481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ight Arrow 14">
              <a:extLst>
                <a:ext uri="{FF2B5EF4-FFF2-40B4-BE49-F238E27FC236}">
                  <a16:creationId xmlns:a16="http://schemas.microsoft.com/office/drawing/2014/main" id="{8D17FB02-4999-A7FE-8B38-9257A93A5BA1}"/>
                </a:ext>
              </a:extLst>
            </p:cNvPr>
            <p:cNvSpPr/>
            <p:nvPr/>
          </p:nvSpPr>
          <p:spPr>
            <a:xfrm>
              <a:off x="3783118" y="3113903"/>
              <a:ext cx="508579" cy="315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E37B70E2-0E4B-6457-C98A-00B817AF950C}"/>
                </a:ext>
              </a:extLst>
            </p:cNvPr>
            <p:cNvSpPr/>
            <p:nvPr/>
          </p:nvSpPr>
          <p:spPr>
            <a:xfrm>
              <a:off x="6842389" y="3144146"/>
              <a:ext cx="508579" cy="315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9836D93-1068-ACC6-7DBD-3A8319E226CA}"/>
                </a:ext>
              </a:extLst>
            </p:cNvPr>
            <p:cNvSpPr/>
            <p:nvPr/>
          </p:nvSpPr>
          <p:spPr>
            <a:xfrm>
              <a:off x="4444069" y="135924"/>
              <a:ext cx="2261936" cy="6586151"/>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059011A-99A4-50CD-EF7A-23D38B3568D7}"/>
                </a:ext>
              </a:extLst>
            </p:cNvPr>
            <p:cNvSpPr txBox="1"/>
            <p:nvPr/>
          </p:nvSpPr>
          <p:spPr>
            <a:xfrm>
              <a:off x="946566" y="2398219"/>
              <a:ext cx="2684180" cy="1938992"/>
            </a:xfrm>
            <a:prstGeom prst="rect">
              <a:avLst/>
            </a:prstGeom>
            <a:noFill/>
          </p:spPr>
          <p:txBody>
            <a:bodyPr wrap="square" rtlCol="0">
              <a:spAutoFit/>
            </a:bodyPr>
            <a:lstStyle/>
            <a:p>
              <a:pPr algn="ctr"/>
              <a:r>
                <a:rPr lang="en-US" sz="2000" dirty="0">
                  <a:solidFill>
                    <a:schemeClr val="tx1">
                      <a:lumMod val="75000"/>
                      <a:lumOff val="25000"/>
                    </a:schemeClr>
                  </a:solidFill>
                </a:rPr>
                <a:t>Energy and material resources</a:t>
              </a:r>
            </a:p>
            <a:p>
              <a:pPr algn="ctr"/>
              <a:endParaRPr lang="en-US" sz="2000" dirty="0">
                <a:solidFill>
                  <a:schemeClr val="tx1">
                    <a:lumMod val="75000"/>
                    <a:lumOff val="25000"/>
                  </a:schemeClr>
                </a:solidFill>
              </a:endParaRPr>
            </a:p>
            <a:p>
              <a:pPr algn="ctr"/>
              <a:r>
                <a:rPr lang="en-US" sz="2000" dirty="0" err="1">
                  <a:solidFill>
                    <a:schemeClr val="tx1">
                      <a:lumMod val="75000"/>
                      <a:lumOff val="25000"/>
                    </a:schemeClr>
                  </a:solidFill>
                </a:rPr>
                <a:t>Labour</a:t>
              </a:r>
              <a:endParaRPr lang="en-US" sz="2000" dirty="0">
                <a:solidFill>
                  <a:schemeClr val="tx1">
                    <a:lumMod val="75000"/>
                    <a:lumOff val="25000"/>
                  </a:schemeClr>
                </a:solidFill>
              </a:endParaRPr>
            </a:p>
            <a:p>
              <a:pPr algn="ctr"/>
              <a:endParaRPr lang="en-US" sz="2000" dirty="0">
                <a:solidFill>
                  <a:schemeClr val="tx1">
                    <a:lumMod val="75000"/>
                    <a:lumOff val="25000"/>
                  </a:schemeClr>
                </a:solidFill>
              </a:endParaRPr>
            </a:p>
            <a:p>
              <a:pPr algn="ctr"/>
              <a:r>
                <a:rPr lang="en-US" sz="2000" dirty="0">
                  <a:solidFill>
                    <a:schemeClr val="tx1">
                      <a:lumMod val="75000"/>
                      <a:lumOff val="25000"/>
                    </a:schemeClr>
                  </a:solidFill>
                </a:rPr>
                <a:t>Infrastructure</a:t>
              </a:r>
            </a:p>
          </p:txBody>
        </p:sp>
        <p:sp>
          <p:nvSpPr>
            <p:cNvPr id="19" name="TextBox 18">
              <a:extLst>
                <a:ext uri="{FF2B5EF4-FFF2-40B4-BE49-F238E27FC236}">
                  <a16:creationId xmlns:a16="http://schemas.microsoft.com/office/drawing/2014/main" id="{06269F98-E1B0-632A-FB5C-1B5C4843A4F0}"/>
                </a:ext>
              </a:extLst>
            </p:cNvPr>
            <p:cNvSpPr txBox="1"/>
            <p:nvPr/>
          </p:nvSpPr>
          <p:spPr>
            <a:xfrm>
              <a:off x="7584860" y="1516954"/>
              <a:ext cx="1618736" cy="3785652"/>
            </a:xfrm>
            <a:prstGeom prst="rect">
              <a:avLst/>
            </a:prstGeom>
            <a:noFill/>
          </p:spPr>
          <p:txBody>
            <a:bodyPr wrap="square" rtlCol="0">
              <a:spAutoFit/>
            </a:bodyPr>
            <a:lstStyle/>
            <a:p>
              <a:pPr algn="ctr"/>
              <a:r>
                <a:rPr lang="en-US" sz="2000" dirty="0"/>
                <a:t>Desired product</a:t>
              </a:r>
            </a:p>
            <a:p>
              <a:pPr algn="ctr"/>
              <a:endParaRPr lang="en-US" sz="2000" dirty="0"/>
            </a:p>
            <a:p>
              <a:pPr algn="ctr"/>
              <a:r>
                <a:rPr lang="en-US" sz="2000" dirty="0"/>
                <a:t>By-products</a:t>
              </a:r>
            </a:p>
            <a:p>
              <a:pPr algn="ctr"/>
              <a:endParaRPr lang="en-US" sz="2000" dirty="0"/>
            </a:p>
            <a:p>
              <a:pPr algn="ctr"/>
              <a:r>
                <a:rPr lang="en-US" sz="2000" dirty="0"/>
                <a:t>Emissions to land, sea and air</a:t>
              </a:r>
            </a:p>
            <a:p>
              <a:pPr algn="ctr"/>
              <a:endParaRPr lang="en-US" sz="2000" dirty="0"/>
            </a:p>
            <a:p>
              <a:pPr algn="ctr"/>
              <a:r>
                <a:rPr lang="en-US" sz="2000" dirty="0"/>
                <a:t>Jobs</a:t>
              </a:r>
            </a:p>
            <a:p>
              <a:pPr algn="ctr"/>
              <a:endParaRPr lang="en-US" sz="2000" dirty="0"/>
            </a:p>
            <a:p>
              <a:pPr algn="ctr"/>
              <a:r>
                <a:rPr lang="en-US" sz="2000" dirty="0"/>
                <a:t>Well-being</a:t>
              </a:r>
            </a:p>
          </p:txBody>
        </p:sp>
      </p:grpSp>
      <p:sp>
        <p:nvSpPr>
          <p:cNvPr id="22" name="Title 21">
            <a:extLst>
              <a:ext uri="{FF2B5EF4-FFF2-40B4-BE49-F238E27FC236}">
                <a16:creationId xmlns:a16="http://schemas.microsoft.com/office/drawing/2014/main" id="{2217895D-C5FF-9873-CBF8-F8DD8701FB57}"/>
              </a:ext>
            </a:extLst>
          </p:cNvPr>
          <p:cNvSpPr>
            <a:spLocks noGrp="1"/>
          </p:cNvSpPr>
          <p:nvPr>
            <p:ph type="title"/>
          </p:nvPr>
        </p:nvSpPr>
        <p:spPr/>
        <p:txBody>
          <a:bodyPr/>
          <a:lstStyle/>
          <a:p>
            <a:r>
              <a:rPr lang="en-US" dirty="0"/>
              <a:t>Life Cycle Thinking</a:t>
            </a:r>
          </a:p>
        </p:txBody>
      </p:sp>
    </p:spTree>
    <p:extLst>
      <p:ext uri="{BB962C8B-B14F-4D97-AF65-F5344CB8AC3E}">
        <p14:creationId xmlns:p14="http://schemas.microsoft.com/office/powerpoint/2010/main" val="403293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E3B770-FCFB-DA42-8408-EA533727F2DA}"/>
              </a:ext>
            </a:extLst>
          </p:cNvPr>
          <p:cNvSpPr>
            <a:spLocks noGrp="1"/>
          </p:cNvSpPr>
          <p:nvPr>
            <p:ph type="title"/>
          </p:nvPr>
        </p:nvSpPr>
        <p:spPr/>
        <p:txBody>
          <a:bodyPr/>
          <a:lstStyle/>
          <a:p>
            <a:r>
              <a:rPr lang="en-US" dirty="0"/>
              <a:t>Transfer of burdens - form</a:t>
            </a:r>
          </a:p>
        </p:txBody>
      </p:sp>
      <p:pic>
        <p:nvPicPr>
          <p:cNvPr id="6" name="Picture 5">
            <a:extLst>
              <a:ext uri="{FF2B5EF4-FFF2-40B4-BE49-F238E27FC236}">
                <a16:creationId xmlns:a16="http://schemas.microsoft.com/office/drawing/2014/main" id="{769F8873-0798-4043-B73B-AF43DB0A9F08}"/>
              </a:ext>
            </a:extLst>
          </p:cNvPr>
          <p:cNvPicPr>
            <a:picLocks noChangeAspect="1"/>
          </p:cNvPicPr>
          <p:nvPr/>
        </p:nvPicPr>
        <p:blipFill>
          <a:blip r:embed="rId3"/>
          <a:stretch>
            <a:fillRect/>
          </a:stretch>
        </p:blipFill>
        <p:spPr>
          <a:xfrm>
            <a:off x="6453349" y="2283828"/>
            <a:ext cx="5446579" cy="3631052"/>
          </a:xfrm>
          <a:prstGeom prst="rect">
            <a:avLst/>
          </a:prstGeom>
        </p:spPr>
      </p:pic>
      <p:sp>
        <p:nvSpPr>
          <p:cNvPr id="7" name="TextBox 6">
            <a:extLst>
              <a:ext uri="{FF2B5EF4-FFF2-40B4-BE49-F238E27FC236}">
                <a16:creationId xmlns:a16="http://schemas.microsoft.com/office/drawing/2014/main" id="{E15AFF1D-1FB8-3C46-9304-3C864156B1D0}"/>
              </a:ext>
            </a:extLst>
          </p:cNvPr>
          <p:cNvSpPr txBox="1"/>
          <p:nvPr/>
        </p:nvSpPr>
        <p:spPr>
          <a:xfrm>
            <a:off x="6453348" y="5914880"/>
            <a:ext cx="5446579" cy="230832"/>
          </a:xfrm>
          <a:prstGeom prst="rect">
            <a:avLst/>
          </a:prstGeom>
          <a:noFill/>
        </p:spPr>
        <p:txBody>
          <a:bodyPr wrap="square">
            <a:spAutoFit/>
          </a:bodyPr>
          <a:lstStyle/>
          <a:p>
            <a:r>
              <a:rPr lang="en-US" sz="900" dirty="0">
                <a:solidFill>
                  <a:schemeClr val="tx1">
                    <a:lumMod val="65000"/>
                  </a:schemeClr>
                </a:solidFill>
              </a:rPr>
              <a:t>By </a:t>
            </a:r>
            <a:r>
              <a:rPr lang="en-US" sz="900" dirty="0" err="1">
                <a:solidFill>
                  <a:schemeClr val="tx1">
                    <a:lumMod val="65000"/>
                  </a:schemeClr>
                </a:solidFill>
              </a:rPr>
              <a:t>Adbar</a:t>
            </a:r>
            <a:r>
              <a:rPr lang="en-US" sz="900" dirty="0">
                <a:solidFill>
                  <a:schemeClr val="tx1">
                    <a:lumMod val="65000"/>
                  </a:schemeClr>
                </a:solidFill>
              </a:rPr>
              <a:t> - Own work, CC BY-SA 3.0, https://</a:t>
            </a:r>
            <a:r>
              <a:rPr lang="en-US" sz="900" dirty="0" err="1">
                <a:solidFill>
                  <a:schemeClr val="tx1">
                    <a:lumMod val="65000"/>
                  </a:schemeClr>
                </a:solidFill>
              </a:rPr>
              <a:t>commons.wikimedia.org</a:t>
            </a:r>
            <a:r>
              <a:rPr lang="en-US" sz="900" dirty="0">
                <a:solidFill>
                  <a:schemeClr val="tx1">
                    <a:lumMod val="65000"/>
                  </a:schemeClr>
                </a:solidFill>
              </a:rPr>
              <a:t>/w/</a:t>
            </a:r>
            <a:r>
              <a:rPr lang="en-US" sz="900" dirty="0" err="1">
                <a:solidFill>
                  <a:schemeClr val="tx1">
                    <a:lumMod val="65000"/>
                  </a:schemeClr>
                </a:solidFill>
              </a:rPr>
              <a:t>index.php?curid</a:t>
            </a:r>
            <a:r>
              <a:rPr lang="en-US" sz="900" dirty="0">
                <a:solidFill>
                  <a:schemeClr val="tx1">
                    <a:lumMod val="65000"/>
                  </a:schemeClr>
                </a:solidFill>
              </a:rPr>
              <a:t>=31639595</a:t>
            </a:r>
          </a:p>
        </p:txBody>
      </p:sp>
      <p:pic>
        <p:nvPicPr>
          <p:cNvPr id="8" name="Picture 7">
            <a:extLst>
              <a:ext uri="{FF2B5EF4-FFF2-40B4-BE49-F238E27FC236}">
                <a16:creationId xmlns:a16="http://schemas.microsoft.com/office/drawing/2014/main" id="{F6E02863-DC76-F14C-9F99-F559D37F4441}"/>
              </a:ext>
            </a:extLst>
          </p:cNvPr>
          <p:cNvPicPr>
            <a:picLocks noChangeAspect="1"/>
          </p:cNvPicPr>
          <p:nvPr/>
        </p:nvPicPr>
        <p:blipFill>
          <a:blip r:embed="rId4"/>
          <a:stretch>
            <a:fillRect/>
          </a:stretch>
        </p:blipFill>
        <p:spPr>
          <a:xfrm>
            <a:off x="215231" y="1427667"/>
            <a:ext cx="4932084" cy="3228273"/>
          </a:xfrm>
          <a:prstGeom prst="rect">
            <a:avLst/>
          </a:prstGeom>
        </p:spPr>
      </p:pic>
      <p:sp>
        <p:nvSpPr>
          <p:cNvPr id="9" name="TextBox 8">
            <a:extLst>
              <a:ext uri="{FF2B5EF4-FFF2-40B4-BE49-F238E27FC236}">
                <a16:creationId xmlns:a16="http://schemas.microsoft.com/office/drawing/2014/main" id="{477CC2FC-C36D-F144-B87D-052FE81F7DAE}"/>
              </a:ext>
            </a:extLst>
          </p:cNvPr>
          <p:cNvSpPr txBox="1"/>
          <p:nvPr/>
        </p:nvSpPr>
        <p:spPr>
          <a:xfrm>
            <a:off x="160670" y="4655940"/>
            <a:ext cx="4986645" cy="369332"/>
          </a:xfrm>
          <a:prstGeom prst="rect">
            <a:avLst/>
          </a:prstGeom>
          <a:noFill/>
        </p:spPr>
        <p:txBody>
          <a:bodyPr wrap="square">
            <a:spAutoFit/>
          </a:bodyPr>
          <a:lstStyle/>
          <a:p>
            <a:r>
              <a:rPr lang="en-US" sz="900" dirty="0">
                <a:solidFill>
                  <a:schemeClr val="tx1">
                    <a:lumMod val="65000"/>
                  </a:schemeClr>
                </a:solidFill>
              </a:rPr>
              <a:t>By </a:t>
            </a:r>
            <a:r>
              <a:rPr lang="en-US" sz="900" dirty="0" err="1">
                <a:solidFill>
                  <a:schemeClr val="tx1">
                    <a:lumMod val="65000"/>
                  </a:schemeClr>
                </a:solidFill>
              </a:rPr>
              <a:t>Cgord</a:t>
            </a:r>
            <a:r>
              <a:rPr lang="en-US" sz="900" dirty="0">
                <a:solidFill>
                  <a:schemeClr val="tx1">
                    <a:lumMod val="65000"/>
                  </a:schemeClr>
                </a:solidFill>
              </a:rPr>
              <a:t> (talk) - (</a:t>
            </a:r>
            <a:r>
              <a:rPr lang="en-US" sz="900" dirty="0" err="1">
                <a:solidFill>
                  <a:schemeClr val="tx1">
                    <a:lumMod val="65000"/>
                  </a:schemeClr>
                </a:solidFill>
              </a:rPr>
              <a:t>Cgord</a:t>
            </a:r>
            <a:r>
              <a:rPr lang="en-US" sz="900" dirty="0">
                <a:solidFill>
                  <a:schemeClr val="tx1">
                    <a:lumMod val="65000"/>
                  </a:schemeClr>
                </a:solidFill>
              </a:rPr>
              <a:t> (talk)) created this work entirely by himself. Transferred from Wikipedia., GFDL, https://</a:t>
            </a:r>
            <a:r>
              <a:rPr lang="en-US" sz="900" dirty="0" err="1">
                <a:solidFill>
                  <a:schemeClr val="tx1">
                    <a:lumMod val="65000"/>
                  </a:schemeClr>
                </a:solidFill>
              </a:rPr>
              <a:t>commons.wikimedia.org</a:t>
            </a:r>
            <a:r>
              <a:rPr lang="en-US" sz="900" dirty="0">
                <a:solidFill>
                  <a:schemeClr val="tx1">
                    <a:lumMod val="65000"/>
                  </a:schemeClr>
                </a:solidFill>
              </a:rPr>
              <a:t>/w/</a:t>
            </a:r>
            <a:r>
              <a:rPr lang="en-US" sz="900" dirty="0" err="1">
                <a:solidFill>
                  <a:schemeClr val="tx1">
                    <a:lumMod val="65000"/>
                  </a:schemeClr>
                </a:solidFill>
              </a:rPr>
              <a:t>index.php?curid</a:t>
            </a:r>
            <a:r>
              <a:rPr lang="en-US" sz="900" dirty="0">
                <a:solidFill>
                  <a:schemeClr val="tx1">
                    <a:lumMod val="65000"/>
                  </a:schemeClr>
                </a:solidFill>
              </a:rPr>
              <a:t>=19912142</a:t>
            </a:r>
          </a:p>
        </p:txBody>
      </p:sp>
      <p:sp>
        <p:nvSpPr>
          <p:cNvPr id="10" name="TextBox 9">
            <a:extLst>
              <a:ext uri="{FF2B5EF4-FFF2-40B4-BE49-F238E27FC236}">
                <a16:creationId xmlns:a16="http://schemas.microsoft.com/office/drawing/2014/main" id="{E87E2699-4CD1-7449-8006-20C323D65706}"/>
              </a:ext>
            </a:extLst>
          </p:cNvPr>
          <p:cNvSpPr txBox="1"/>
          <p:nvPr/>
        </p:nvSpPr>
        <p:spPr>
          <a:xfrm>
            <a:off x="0" y="6550223"/>
            <a:ext cx="1749973" cy="307777"/>
          </a:xfrm>
          <a:prstGeom prst="rect">
            <a:avLst/>
          </a:prstGeom>
          <a:noFill/>
        </p:spPr>
        <p:txBody>
          <a:bodyPr wrap="square" rtlCol="0">
            <a:spAutoFit/>
          </a:bodyPr>
          <a:lstStyle/>
          <a:p>
            <a:r>
              <a:rPr lang="en-US" sz="1400" dirty="0"/>
              <a:t>© S</a:t>
            </a:r>
            <a:r>
              <a:rPr lang="en-US" sz="1400" baseline="30000" dirty="0"/>
              <a:t>2</a:t>
            </a:r>
            <a:r>
              <a:rPr lang="en-US" sz="1400" dirty="0"/>
              <a:t>A Associates Ltd</a:t>
            </a:r>
          </a:p>
        </p:txBody>
      </p:sp>
    </p:spTree>
    <p:extLst>
      <p:ext uri="{BB962C8B-B14F-4D97-AF65-F5344CB8AC3E}">
        <p14:creationId xmlns:p14="http://schemas.microsoft.com/office/powerpoint/2010/main" val="340978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B027-75A5-BD45-A55F-2C3D76C5B2C2}"/>
              </a:ext>
            </a:extLst>
          </p:cNvPr>
          <p:cNvSpPr>
            <a:spLocks noGrp="1"/>
          </p:cNvSpPr>
          <p:nvPr>
            <p:ph type="title"/>
          </p:nvPr>
        </p:nvSpPr>
        <p:spPr/>
        <p:txBody>
          <a:bodyPr/>
          <a:lstStyle/>
          <a:p>
            <a:r>
              <a:rPr lang="en-US" dirty="0"/>
              <a:t>Transfer of burdens - Time</a:t>
            </a:r>
          </a:p>
        </p:txBody>
      </p:sp>
      <p:pic>
        <p:nvPicPr>
          <p:cNvPr id="5" name="Picture 4">
            <a:extLst>
              <a:ext uri="{FF2B5EF4-FFF2-40B4-BE49-F238E27FC236}">
                <a16:creationId xmlns:a16="http://schemas.microsoft.com/office/drawing/2014/main" id="{BE2757C7-C9DA-844E-ADA4-63E8F7AE94E2}"/>
              </a:ext>
            </a:extLst>
          </p:cNvPr>
          <p:cNvPicPr>
            <a:picLocks noChangeAspect="1"/>
          </p:cNvPicPr>
          <p:nvPr/>
        </p:nvPicPr>
        <p:blipFill>
          <a:blip r:embed="rId3"/>
          <a:stretch>
            <a:fillRect/>
          </a:stretch>
        </p:blipFill>
        <p:spPr>
          <a:xfrm>
            <a:off x="1289303" y="1674464"/>
            <a:ext cx="3314085" cy="4418780"/>
          </a:xfrm>
          <a:prstGeom prst="rect">
            <a:avLst/>
          </a:prstGeom>
        </p:spPr>
      </p:pic>
      <p:sp>
        <p:nvSpPr>
          <p:cNvPr id="7" name="TextBox 6">
            <a:extLst>
              <a:ext uri="{FF2B5EF4-FFF2-40B4-BE49-F238E27FC236}">
                <a16:creationId xmlns:a16="http://schemas.microsoft.com/office/drawing/2014/main" id="{B0171698-0476-5E49-BCA5-B2EEF8C15206}"/>
              </a:ext>
            </a:extLst>
          </p:cNvPr>
          <p:cNvSpPr txBox="1"/>
          <p:nvPr/>
        </p:nvSpPr>
        <p:spPr>
          <a:xfrm>
            <a:off x="1289303" y="6093244"/>
            <a:ext cx="3314085" cy="369332"/>
          </a:xfrm>
          <a:prstGeom prst="rect">
            <a:avLst/>
          </a:prstGeom>
          <a:noFill/>
        </p:spPr>
        <p:txBody>
          <a:bodyPr wrap="square">
            <a:spAutoFit/>
          </a:bodyPr>
          <a:lstStyle/>
          <a:p>
            <a:r>
              <a:rPr lang="en-US" sz="900" dirty="0">
                <a:solidFill>
                  <a:schemeClr val="tx1">
                    <a:lumMod val="75000"/>
                  </a:schemeClr>
                </a:solidFill>
              </a:rPr>
              <a:t>By </a:t>
            </a:r>
            <a:r>
              <a:rPr lang="en-US" sz="900" dirty="0" err="1">
                <a:solidFill>
                  <a:schemeClr val="tx1">
                    <a:lumMod val="75000"/>
                  </a:schemeClr>
                </a:solidFill>
              </a:rPr>
              <a:t>ShinRyu</a:t>
            </a:r>
            <a:r>
              <a:rPr lang="en-US" sz="900" dirty="0">
                <a:solidFill>
                  <a:schemeClr val="tx1">
                    <a:lumMod val="75000"/>
                  </a:schemeClr>
                </a:solidFill>
              </a:rPr>
              <a:t> Forgers - Own work, CC BY-SA 4.0, https://</a:t>
            </a:r>
            <a:r>
              <a:rPr lang="en-US" sz="900" dirty="0" err="1">
                <a:solidFill>
                  <a:schemeClr val="tx1">
                    <a:lumMod val="75000"/>
                  </a:schemeClr>
                </a:solidFill>
              </a:rPr>
              <a:t>commons.wikimedia.org</a:t>
            </a:r>
            <a:r>
              <a:rPr lang="en-US" sz="900" dirty="0">
                <a:solidFill>
                  <a:schemeClr val="tx1">
                    <a:lumMod val="75000"/>
                  </a:schemeClr>
                </a:solidFill>
              </a:rPr>
              <a:t>/w/</a:t>
            </a:r>
            <a:r>
              <a:rPr lang="en-US" sz="900" dirty="0" err="1">
                <a:solidFill>
                  <a:schemeClr val="tx1">
                    <a:lumMod val="75000"/>
                  </a:schemeClr>
                </a:solidFill>
              </a:rPr>
              <a:t>index.php?curid</a:t>
            </a:r>
            <a:r>
              <a:rPr lang="en-US" sz="900" dirty="0">
                <a:solidFill>
                  <a:schemeClr val="tx1">
                    <a:lumMod val="75000"/>
                  </a:schemeClr>
                </a:solidFill>
              </a:rPr>
              <a:t>=36803706</a:t>
            </a:r>
          </a:p>
        </p:txBody>
      </p:sp>
      <p:pic>
        <p:nvPicPr>
          <p:cNvPr id="12" name="Picture 11">
            <a:extLst>
              <a:ext uri="{FF2B5EF4-FFF2-40B4-BE49-F238E27FC236}">
                <a16:creationId xmlns:a16="http://schemas.microsoft.com/office/drawing/2014/main" id="{CF31B1CE-B439-D04F-A7EB-48F004F27F8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045817" y="1834078"/>
            <a:ext cx="3642963" cy="3660477"/>
          </a:xfrm>
          <a:prstGeom prst="rect">
            <a:avLst/>
          </a:prstGeom>
        </p:spPr>
      </p:pic>
      <p:sp>
        <p:nvSpPr>
          <p:cNvPr id="13" name="TextBox 12">
            <a:extLst>
              <a:ext uri="{FF2B5EF4-FFF2-40B4-BE49-F238E27FC236}">
                <a16:creationId xmlns:a16="http://schemas.microsoft.com/office/drawing/2014/main" id="{FFC57D9D-1DA9-EE46-83ED-BEF5FF9AC0DA}"/>
              </a:ext>
            </a:extLst>
          </p:cNvPr>
          <p:cNvSpPr txBox="1"/>
          <p:nvPr/>
        </p:nvSpPr>
        <p:spPr>
          <a:xfrm>
            <a:off x="7045817" y="5585393"/>
            <a:ext cx="4670729" cy="230832"/>
          </a:xfrm>
          <a:prstGeom prst="rect">
            <a:avLst/>
          </a:prstGeom>
          <a:noFill/>
        </p:spPr>
        <p:txBody>
          <a:bodyPr wrap="square" rtlCol="0">
            <a:spAutoFit/>
          </a:bodyPr>
          <a:lstStyle/>
          <a:p>
            <a:r>
              <a:rPr lang="en-US" sz="900" dirty="0">
                <a:solidFill>
                  <a:schemeClr val="tx1">
                    <a:lumMod val="75000"/>
                  </a:schemeClr>
                </a:solidFill>
                <a:hlinkClick r:id="rId5" tooltip="https://upintheairwenowhere.blogspot.com/2011/02/chronicles-of-future-delhi.html">
                  <a:extLst>
                    <a:ext uri="{A12FA001-AC4F-418D-AE19-62706E023703}">
                      <ahyp:hlinkClr xmlns:ahyp="http://schemas.microsoft.com/office/drawing/2018/hyperlinkcolor" val="tx"/>
                    </a:ext>
                  </a:extLst>
                </a:hlinkClick>
              </a:rPr>
              <a:t>This Photo</a:t>
            </a:r>
            <a:r>
              <a:rPr lang="en-US" sz="900" dirty="0">
                <a:solidFill>
                  <a:schemeClr val="tx1">
                    <a:lumMod val="75000"/>
                  </a:schemeClr>
                </a:solidFill>
              </a:rPr>
              <a:t> by Unknown Author is licensed under </a:t>
            </a:r>
            <a:r>
              <a:rPr lang="en-US" sz="900" dirty="0">
                <a:solidFill>
                  <a:schemeClr val="tx1">
                    <a:lumMod val="75000"/>
                  </a:schemeClr>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tx1">
                  <a:lumMod val="75000"/>
                </a:schemeClr>
              </a:solidFill>
            </a:endParaRPr>
          </a:p>
        </p:txBody>
      </p:sp>
      <p:sp>
        <p:nvSpPr>
          <p:cNvPr id="8" name="TextBox 7">
            <a:extLst>
              <a:ext uri="{FF2B5EF4-FFF2-40B4-BE49-F238E27FC236}">
                <a16:creationId xmlns:a16="http://schemas.microsoft.com/office/drawing/2014/main" id="{8C6C60CF-C065-424A-A627-0E286810F708}"/>
              </a:ext>
            </a:extLst>
          </p:cNvPr>
          <p:cNvSpPr txBox="1"/>
          <p:nvPr/>
        </p:nvSpPr>
        <p:spPr>
          <a:xfrm>
            <a:off x="0" y="6550223"/>
            <a:ext cx="1749973" cy="307777"/>
          </a:xfrm>
          <a:prstGeom prst="rect">
            <a:avLst/>
          </a:prstGeom>
          <a:noFill/>
        </p:spPr>
        <p:txBody>
          <a:bodyPr wrap="square" rtlCol="0">
            <a:spAutoFit/>
          </a:bodyPr>
          <a:lstStyle/>
          <a:p>
            <a:r>
              <a:rPr lang="en-US" sz="1400" dirty="0"/>
              <a:t>© S</a:t>
            </a:r>
            <a:r>
              <a:rPr lang="en-US" sz="1400" baseline="30000" dirty="0"/>
              <a:t>2</a:t>
            </a:r>
            <a:r>
              <a:rPr lang="en-US" sz="1400" dirty="0"/>
              <a:t>A Associates Ltd</a:t>
            </a:r>
          </a:p>
        </p:txBody>
      </p:sp>
    </p:spTree>
    <p:extLst>
      <p:ext uri="{BB962C8B-B14F-4D97-AF65-F5344CB8AC3E}">
        <p14:creationId xmlns:p14="http://schemas.microsoft.com/office/powerpoint/2010/main" val="825161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B3ED-D271-F14E-A350-A9BD7E610B9F}"/>
              </a:ext>
            </a:extLst>
          </p:cNvPr>
          <p:cNvSpPr>
            <a:spLocks noGrp="1"/>
          </p:cNvSpPr>
          <p:nvPr>
            <p:ph type="title"/>
          </p:nvPr>
        </p:nvSpPr>
        <p:spPr/>
        <p:txBody>
          <a:bodyPr/>
          <a:lstStyle/>
          <a:p>
            <a:r>
              <a:rPr lang="en-US" dirty="0"/>
              <a:t>Transfer of burdens - Place</a:t>
            </a:r>
          </a:p>
        </p:txBody>
      </p:sp>
      <p:pic>
        <p:nvPicPr>
          <p:cNvPr id="5" name="Picture 4">
            <a:extLst>
              <a:ext uri="{FF2B5EF4-FFF2-40B4-BE49-F238E27FC236}">
                <a16:creationId xmlns:a16="http://schemas.microsoft.com/office/drawing/2014/main" id="{0E55BDAC-04A7-154A-AD48-E61832B604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11808" y="1765184"/>
            <a:ext cx="6000135" cy="4000090"/>
          </a:xfrm>
          <a:prstGeom prst="rect">
            <a:avLst/>
          </a:prstGeom>
        </p:spPr>
      </p:pic>
      <p:sp>
        <p:nvSpPr>
          <p:cNvPr id="6" name="TextBox 5">
            <a:extLst>
              <a:ext uri="{FF2B5EF4-FFF2-40B4-BE49-F238E27FC236}">
                <a16:creationId xmlns:a16="http://schemas.microsoft.com/office/drawing/2014/main" id="{18795D58-E71B-4342-9EA4-5B9563D2CD40}"/>
              </a:ext>
            </a:extLst>
          </p:cNvPr>
          <p:cNvSpPr txBox="1"/>
          <p:nvPr/>
        </p:nvSpPr>
        <p:spPr>
          <a:xfrm>
            <a:off x="2611807" y="5819112"/>
            <a:ext cx="6000135" cy="230832"/>
          </a:xfrm>
          <a:prstGeom prst="rect">
            <a:avLst/>
          </a:prstGeom>
          <a:noFill/>
        </p:spPr>
        <p:txBody>
          <a:bodyPr wrap="square" rtlCol="0">
            <a:spAutoFit/>
          </a:bodyPr>
          <a:lstStyle/>
          <a:p>
            <a:r>
              <a:rPr lang="en-US" sz="900" dirty="0">
                <a:solidFill>
                  <a:schemeClr val="tx1">
                    <a:lumMod val="75000"/>
                  </a:schemeClr>
                </a:solidFill>
                <a:hlinkClick r:id="rId4" tooltip="http://asbaquez.blogspot.com/2011_06_02_archive.html">
                  <a:extLst>
                    <a:ext uri="{A12FA001-AC4F-418D-AE19-62706E023703}">
                      <ahyp:hlinkClr xmlns:ahyp="http://schemas.microsoft.com/office/drawing/2018/hyperlinkcolor" val="tx"/>
                    </a:ext>
                  </a:extLst>
                </a:hlinkClick>
              </a:rPr>
              <a:t>This Photo</a:t>
            </a:r>
            <a:r>
              <a:rPr lang="en-US" sz="900" dirty="0">
                <a:solidFill>
                  <a:schemeClr val="tx1">
                    <a:lumMod val="75000"/>
                  </a:schemeClr>
                </a:solidFill>
              </a:rPr>
              <a:t> by Unknown Author is licensed under </a:t>
            </a:r>
            <a:r>
              <a:rPr lang="en-US" sz="900" dirty="0">
                <a:solidFill>
                  <a:schemeClr val="tx1">
                    <a:lumMod val="75000"/>
                  </a:schemeClr>
                </a:solidFill>
                <a:hlinkClick r:id="rId5"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tx1">
                  <a:lumMod val="75000"/>
                </a:schemeClr>
              </a:solidFill>
            </a:endParaRPr>
          </a:p>
        </p:txBody>
      </p:sp>
      <p:pic>
        <p:nvPicPr>
          <p:cNvPr id="8" name="Picture 7">
            <a:extLst>
              <a:ext uri="{FF2B5EF4-FFF2-40B4-BE49-F238E27FC236}">
                <a16:creationId xmlns:a16="http://schemas.microsoft.com/office/drawing/2014/main" id="{AA546DFA-3DD0-614A-B204-FBF513FEF4A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6121" y="2390059"/>
            <a:ext cx="2359742" cy="1455174"/>
          </a:xfrm>
          <a:prstGeom prst="rect">
            <a:avLst/>
          </a:prstGeom>
        </p:spPr>
      </p:pic>
      <p:sp>
        <p:nvSpPr>
          <p:cNvPr id="9" name="TextBox 8">
            <a:extLst>
              <a:ext uri="{FF2B5EF4-FFF2-40B4-BE49-F238E27FC236}">
                <a16:creationId xmlns:a16="http://schemas.microsoft.com/office/drawing/2014/main" id="{37FAF442-2BD0-E14F-9D83-7AB934E4E61B}"/>
              </a:ext>
            </a:extLst>
          </p:cNvPr>
          <p:cNvSpPr txBox="1"/>
          <p:nvPr/>
        </p:nvSpPr>
        <p:spPr>
          <a:xfrm>
            <a:off x="22674" y="3845233"/>
            <a:ext cx="2359742" cy="369332"/>
          </a:xfrm>
          <a:prstGeom prst="rect">
            <a:avLst/>
          </a:prstGeom>
          <a:noFill/>
        </p:spPr>
        <p:txBody>
          <a:bodyPr wrap="square" rtlCol="0">
            <a:spAutoFit/>
          </a:bodyPr>
          <a:lstStyle/>
          <a:p>
            <a:r>
              <a:rPr lang="en-US" sz="900" dirty="0">
                <a:solidFill>
                  <a:schemeClr val="tx1">
                    <a:lumMod val="75000"/>
                  </a:schemeClr>
                </a:solidFill>
                <a:hlinkClick r:id="rId7" tooltip="http://pngimg.com/download/46491">
                  <a:extLst>
                    <a:ext uri="{A12FA001-AC4F-418D-AE19-62706E023703}">
                      <ahyp:hlinkClr xmlns:ahyp="http://schemas.microsoft.com/office/drawing/2018/hyperlinkcolor" val="tx"/>
                    </a:ext>
                  </a:extLst>
                </a:hlinkClick>
              </a:rPr>
              <a:t>This Photo</a:t>
            </a:r>
            <a:r>
              <a:rPr lang="en-US" sz="900" dirty="0">
                <a:solidFill>
                  <a:schemeClr val="tx1">
                    <a:lumMod val="75000"/>
                  </a:schemeClr>
                </a:solidFill>
              </a:rPr>
              <a:t> by Unknown Author is licensed under </a:t>
            </a:r>
            <a:r>
              <a:rPr lang="en-US" sz="900" dirty="0">
                <a:solidFill>
                  <a:schemeClr val="tx1">
                    <a:lumMod val="75000"/>
                  </a:schemeClr>
                </a:solidFill>
                <a:hlinkClick r:id="rId8"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tx1">
                  <a:lumMod val="75000"/>
                </a:schemeClr>
              </a:solidFill>
            </a:endParaRPr>
          </a:p>
        </p:txBody>
      </p:sp>
      <p:pic>
        <p:nvPicPr>
          <p:cNvPr id="11" name="Picture 10">
            <a:extLst>
              <a:ext uri="{FF2B5EF4-FFF2-40B4-BE49-F238E27FC236}">
                <a16:creationId xmlns:a16="http://schemas.microsoft.com/office/drawing/2014/main" id="{8936F723-985A-0846-985F-569E371F9E6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841335" y="2370285"/>
            <a:ext cx="2236230" cy="1490820"/>
          </a:xfrm>
          <a:prstGeom prst="rect">
            <a:avLst/>
          </a:prstGeom>
        </p:spPr>
      </p:pic>
      <p:sp>
        <p:nvSpPr>
          <p:cNvPr id="12" name="TextBox 11">
            <a:extLst>
              <a:ext uri="{FF2B5EF4-FFF2-40B4-BE49-F238E27FC236}">
                <a16:creationId xmlns:a16="http://schemas.microsoft.com/office/drawing/2014/main" id="{3DCC3B1E-4D84-C046-B988-D69B466235F5}"/>
              </a:ext>
            </a:extLst>
          </p:cNvPr>
          <p:cNvSpPr txBox="1"/>
          <p:nvPr/>
        </p:nvSpPr>
        <p:spPr>
          <a:xfrm>
            <a:off x="8841335" y="3863593"/>
            <a:ext cx="2462982" cy="369332"/>
          </a:xfrm>
          <a:prstGeom prst="rect">
            <a:avLst/>
          </a:prstGeom>
          <a:noFill/>
        </p:spPr>
        <p:txBody>
          <a:bodyPr wrap="square" rtlCol="0">
            <a:spAutoFit/>
          </a:bodyPr>
          <a:lstStyle/>
          <a:p>
            <a:r>
              <a:rPr lang="en-US" sz="900" dirty="0">
                <a:solidFill>
                  <a:schemeClr val="tx1">
                    <a:lumMod val="75000"/>
                  </a:schemeClr>
                </a:solidFill>
                <a:hlinkClick r:id="rId10" tooltip="https://en.wikipedia.org/wiki/Flag_of_China">
                  <a:extLst>
                    <a:ext uri="{A12FA001-AC4F-418D-AE19-62706E023703}">
                      <ahyp:hlinkClr xmlns:ahyp="http://schemas.microsoft.com/office/drawing/2018/hyperlinkcolor" val="tx"/>
                    </a:ext>
                  </a:extLst>
                </a:hlinkClick>
              </a:rPr>
              <a:t>This Photo</a:t>
            </a:r>
            <a:r>
              <a:rPr lang="en-US" sz="900" dirty="0">
                <a:solidFill>
                  <a:schemeClr val="tx1">
                    <a:lumMod val="75000"/>
                  </a:schemeClr>
                </a:solidFill>
              </a:rPr>
              <a:t> by Unknown Author is licensed under </a:t>
            </a:r>
            <a:r>
              <a:rPr lang="en-US" sz="900" dirty="0">
                <a:solidFill>
                  <a:schemeClr val="tx1">
                    <a:lumMod val="75000"/>
                  </a:schemeClr>
                </a:solidFill>
                <a:hlinkClick r:id="rId5"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tx1">
                  <a:lumMod val="75000"/>
                </a:schemeClr>
              </a:solidFill>
            </a:endParaRPr>
          </a:p>
        </p:txBody>
      </p:sp>
      <p:sp>
        <p:nvSpPr>
          <p:cNvPr id="10" name="TextBox 9">
            <a:extLst>
              <a:ext uri="{FF2B5EF4-FFF2-40B4-BE49-F238E27FC236}">
                <a16:creationId xmlns:a16="http://schemas.microsoft.com/office/drawing/2014/main" id="{3DC8F885-A2B6-AA4F-AA62-2F7F634FC10A}"/>
              </a:ext>
            </a:extLst>
          </p:cNvPr>
          <p:cNvSpPr txBox="1"/>
          <p:nvPr/>
        </p:nvSpPr>
        <p:spPr>
          <a:xfrm>
            <a:off x="0" y="6550223"/>
            <a:ext cx="1749973" cy="307777"/>
          </a:xfrm>
          <a:prstGeom prst="rect">
            <a:avLst/>
          </a:prstGeom>
          <a:noFill/>
        </p:spPr>
        <p:txBody>
          <a:bodyPr wrap="square" rtlCol="0">
            <a:spAutoFit/>
          </a:bodyPr>
          <a:lstStyle/>
          <a:p>
            <a:r>
              <a:rPr lang="en-US" sz="1400" dirty="0"/>
              <a:t>© S</a:t>
            </a:r>
            <a:r>
              <a:rPr lang="en-US" sz="1400" baseline="30000" dirty="0"/>
              <a:t>2</a:t>
            </a:r>
            <a:r>
              <a:rPr lang="en-US" sz="1400" dirty="0"/>
              <a:t>A Associates Ltd</a:t>
            </a:r>
          </a:p>
        </p:txBody>
      </p:sp>
    </p:spTree>
    <p:extLst>
      <p:ext uri="{BB962C8B-B14F-4D97-AF65-F5344CB8AC3E}">
        <p14:creationId xmlns:p14="http://schemas.microsoft.com/office/powerpoint/2010/main" val="1236907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A2B1-F68E-B749-B51F-EA92616E5DE4}"/>
              </a:ext>
            </a:extLst>
          </p:cNvPr>
          <p:cNvSpPr>
            <a:spLocks noGrp="1"/>
          </p:cNvSpPr>
          <p:nvPr>
            <p:ph type="title"/>
          </p:nvPr>
        </p:nvSpPr>
        <p:spPr/>
        <p:txBody>
          <a:bodyPr/>
          <a:lstStyle/>
          <a:p>
            <a:r>
              <a:rPr lang="en-US" dirty="0"/>
              <a:t>Transfer of Burdens - Stage</a:t>
            </a:r>
          </a:p>
        </p:txBody>
      </p:sp>
      <p:pic>
        <p:nvPicPr>
          <p:cNvPr id="11" name="Picture 10">
            <a:extLst>
              <a:ext uri="{FF2B5EF4-FFF2-40B4-BE49-F238E27FC236}">
                <a16:creationId xmlns:a16="http://schemas.microsoft.com/office/drawing/2014/main" id="{F819BB16-CFBD-104B-A49F-5B8534EBE3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68565" y="1994264"/>
            <a:ext cx="4494407" cy="2990029"/>
          </a:xfrm>
          <a:prstGeom prst="rect">
            <a:avLst/>
          </a:prstGeom>
        </p:spPr>
      </p:pic>
      <p:sp>
        <p:nvSpPr>
          <p:cNvPr id="12" name="TextBox 11">
            <a:extLst>
              <a:ext uri="{FF2B5EF4-FFF2-40B4-BE49-F238E27FC236}">
                <a16:creationId xmlns:a16="http://schemas.microsoft.com/office/drawing/2014/main" id="{F87DF797-DCB9-0347-9A37-583A33C3F1C0}"/>
              </a:ext>
            </a:extLst>
          </p:cNvPr>
          <p:cNvSpPr txBox="1"/>
          <p:nvPr/>
        </p:nvSpPr>
        <p:spPr>
          <a:xfrm>
            <a:off x="6882802" y="5093272"/>
            <a:ext cx="4571999" cy="230832"/>
          </a:xfrm>
          <a:prstGeom prst="rect">
            <a:avLst/>
          </a:prstGeom>
          <a:noFill/>
        </p:spPr>
        <p:txBody>
          <a:bodyPr wrap="square" rtlCol="0">
            <a:spAutoFit/>
          </a:bodyPr>
          <a:lstStyle/>
          <a:p>
            <a:r>
              <a:rPr lang="en-US" sz="900" dirty="0">
                <a:solidFill>
                  <a:schemeClr val="tx1">
                    <a:lumMod val="75000"/>
                  </a:schemeClr>
                </a:solidFill>
                <a:hlinkClick r:id="rId4" tooltip="https://cronkitenewsonline.com/2015/02/no-state-law-on-e-waste-but-agency-encouraging-recycling-proper-disposal/index.html">
                  <a:extLst>
                    <a:ext uri="{A12FA001-AC4F-418D-AE19-62706E023703}">
                      <ahyp:hlinkClr xmlns:ahyp="http://schemas.microsoft.com/office/drawing/2018/hyperlinkcolor" val="tx"/>
                    </a:ext>
                  </a:extLst>
                </a:hlinkClick>
              </a:rPr>
              <a:t>This Photo</a:t>
            </a:r>
            <a:r>
              <a:rPr lang="en-US" sz="900" dirty="0">
                <a:solidFill>
                  <a:schemeClr val="tx1">
                    <a:lumMod val="75000"/>
                  </a:schemeClr>
                </a:solidFill>
              </a:rPr>
              <a:t> by Unknown Author is licensed under </a:t>
            </a:r>
            <a:r>
              <a:rPr lang="en-US" sz="900" dirty="0">
                <a:solidFill>
                  <a:schemeClr val="tx1">
                    <a:lumMod val="75000"/>
                  </a:schemeClr>
                </a:solidFill>
                <a:hlinkClick r:id="rId5"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tx1">
                  <a:lumMod val="75000"/>
                </a:schemeClr>
              </a:solidFill>
            </a:endParaRPr>
          </a:p>
        </p:txBody>
      </p:sp>
      <p:pic>
        <p:nvPicPr>
          <p:cNvPr id="14" name="Picture 13">
            <a:extLst>
              <a:ext uri="{FF2B5EF4-FFF2-40B4-BE49-F238E27FC236}">
                <a16:creationId xmlns:a16="http://schemas.microsoft.com/office/drawing/2014/main" id="{BB7CF2AD-2261-1944-AD43-5908FB71445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18977" y="1617850"/>
            <a:ext cx="2884726" cy="2605268"/>
          </a:xfrm>
          <a:prstGeom prst="rect">
            <a:avLst/>
          </a:prstGeom>
        </p:spPr>
      </p:pic>
      <p:pic>
        <p:nvPicPr>
          <p:cNvPr id="18" name="Picture 17">
            <a:extLst>
              <a:ext uri="{FF2B5EF4-FFF2-40B4-BE49-F238E27FC236}">
                <a16:creationId xmlns:a16="http://schemas.microsoft.com/office/drawing/2014/main" id="{AC27C160-8F82-A14B-847A-F25C5A3729E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918647" y="3965305"/>
            <a:ext cx="3549445" cy="1748547"/>
          </a:xfrm>
          <a:prstGeom prst="rect">
            <a:avLst/>
          </a:prstGeom>
        </p:spPr>
      </p:pic>
      <p:sp>
        <p:nvSpPr>
          <p:cNvPr id="19" name="TextBox 18">
            <a:extLst>
              <a:ext uri="{FF2B5EF4-FFF2-40B4-BE49-F238E27FC236}">
                <a16:creationId xmlns:a16="http://schemas.microsoft.com/office/drawing/2014/main" id="{00A99EBE-DDC8-504B-94BF-35A0F069AA23}"/>
              </a:ext>
            </a:extLst>
          </p:cNvPr>
          <p:cNvSpPr txBox="1"/>
          <p:nvPr/>
        </p:nvSpPr>
        <p:spPr>
          <a:xfrm>
            <a:off x="1853370" y="5713852"/>
            <a:ext cx="3549445" cy="230832"/>
          </a:xfrm>
          <a:prstGeom prst="rect">
            <a:avLst/>
          </a:prstGeom>
          <a:noFill/>
        </p:spPr>
        <p:txBody>
          <a:bodyPr wrap="square" rtlCol="0">
            <a:spAutoFit/>
          </a:bodyPr>
          <a:lstStyle/>
          <a:p>
            <a:r>
              <a:rPr lang="en-US" sz="900" dirty="0">
                <a:solidFill>
                  <a:schemeClr val="tx1">
                    <a:lumMod val="85000"/>
                  </a:schemeClr>
                </a:solidFill>
                <a:hlinkClick r:id="rId9" tooltip="https://theconversation.com/why-wrong-pricing-has-caused-the-electricity-death-spiral-19508">
                  <a:extLst>
                    <a:ext uri="{A12FA001-AC4F-418D-AE19-62706E023703}">
                      <ahyp:hlinkClr xmlns:ahyp="http://schemas.microsoft.com/office/drawing/2018/hyperlinkcolor" val="tx"/>
                    </a:ext>
                  </a:extLst>
                </a:hlinkClick>
              </a:rPr>
              <a:t>This Photo</a:t>
            </a:r>
            <a:r>
              <a:rPr lang="en-US" sz="900" dirty="0">
                <a:solidFill>
                  <a:schemeClr val="tx1">
                    <a:lumMod val="85000"/>
                  </a:schemeClr>
                </a:solidFill>
              </a:rPr>
              <a:t> by Unknown Author is licensed under </a:t>
            </a:r>
            <a:r>
              <a:rPr lang="en-US" sz="900" dirty="0">
                <a:solidFill>
                  <a:schemeClr val="tx1">
                    <a:lumMod val="85000"/>
                  </a:schemeClr>
                </a:solidFill>
                <a:hlinkClick r:id="rId10" tooltip="https://creativecommons.org/licenses/by-nd/3.0/">
                  <a:extLst>
                    <a:ext uri="{A12FA001-AC4F-418D-AE19-62706E023703}">
                      <ahyp:hlinkClr xmlns:ahyp="http://schemas.microsoft.com/office/drawing/2018/hyperlinkcolor" val="tx"/>
                    </a:ext>
                  </a:extLst>
                </a:hlinkClick>
              </a:rPr>
              <a:t>CC BY-ND</a:t>
            </a:r>
            <a:endParaRPr lang="en-US" sz="900" dirty="0">
              <a:solidFill>
                <a:schemeClr val="tx1">
                  <a:lumMod val="85000"/>
                </a:schemeClr>
              </a:solidFill>
            </a:endParaRPr>
          </a:p>
        </p:txBody>
      </p:sp>
      <p:sp>
        <p:nvSpPr>
          <p:cNvPr id="8" name="TextBox 7">
            <a:extLst>
              <a:ext uri="{FF2B5EF4-FFF2-40B4-BE49-F238E27FC236}">
                <a16:creationId xmlns:a16="http://schemas.microsoft.com/office/drawing/2014/main" id="{3C0BF200-3CBC-2E43-999F-46F2E23E2272}"/>
              </a:ext>
            </a:extLst>
          </p:cNvPr>
          <p:cNvSpPr txBox="1"/>
          <p:nvPr/>
        </p:nvSpPr>
        <p:spPr>
          <a:xfrm>
            <a:off x="0" y="6550223"/>
            <a:ext cx="1749973" cy="307777"/>
          </a:xfrm>
          <a:prstGeom prst="rect">
            <a:avLst/>
          </a:prstGeom>
          <a:noFill/>
        </p:spPr>
        <p:txBody>
          <a:bodyPr wrap="square" rtlCol="0">
            <a:spAutoFit/>
          </a:bodyPr>
          <a:lstStyle/>
          <a:p>
            <a:r>
              <a:rPr lang="en-US" sz="1400" dirty="0"/>
              <a:t>© S</a:t>
            </a:r>
            <a:r>
              <a:rPr lang="en-US" sz="1400" baseline="30000" dirty="0"/>
              <a:t>2</a:t>
            </a:r>
            <a:r>
              <a:rPr lang="en-US" sz="1400" dirty="0"/>
              <a:t>A Associates Ltd</a:t>
            </a:r>
          </a:p>
        </p:txBody>
      </p:sp>
    </p:spTree>
    <p:extLst>
      <p:ext uri="{BB962C8B-B14F-4D97-AF65-F5344CB8AC3E}">
        <p14:creationId xmlns:p14="http://schemas.microsoft.com/office/powerpoint/2010/main" val="97924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6BDE-FD5B-5D47-8158-0EA5168704B8}"/>
              </a:ext>
            </a:extLst>
          </p:cNvPr>
          <p:cNvSpPr>
            <a:spLocks noGrp="1"/>
          </p:cNvSpPr>
          <p:nvPr>
            <p:ph type="title"/>
          </p:nvPr>
        </p:nvSpPr>
        <p:spPr/>
        <p:txBody>
          <a:bodyPr/>
          <a:lstStyle/>
          <a:p>
            <a:r>
              <a:rPr lang="en-US" dirty="0"/>
              <a:t>Transfer of Burdens - Pillar</a:t>
            </a:r>
          </a:p>
        </p:txBody>
      </p:sp>
      <p:pic>
        <p:nvPicPr>
          <p:cNvPr id="5" name="Picture 4">
            <a:extLst>
              <a:ext uri="{FF2B5EF4-FFF2-40B4-BE49-F238E27FC236}">
                <a16:creationId xmlns:a16="http://schemas.microsoft.com/office/drawing/2014/main" id="{51A2F7C4-BFC0-524A-B8A7-597C2AFC3CC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9947" y="2140616"/>
            <a:ext cx="4616450" cy="2832100"/>
          </a:xfrm>
          <a:prstGeom prst="rect">
            <a:avLst/>
          </a:prstGeom>
        </p:spPr>
      </p:pic>
      <p:sp>
        <p:nvSpPr>
          <p:cNvPr id="6" name="TextBox 5">
            <a:extLst>
              <a:ext uri="{FF2B5EF4-FFF2-40B4-BE49-F238E27FC236}">
                <a16:creationId xmlns:a16="http://schemas.microsoft.com/office/drawing/2014/main" id="{A01D0EAE-C12A-0D4C-9DD5-EE6357432015}"/>
              </a:ext>
            </a:extLst>
          </p:cNvPr>
          <p:cNvSpPr txBox="1"/>
          <p:nvPr/>
        </p:nvSpPr>
        <p:spPr>
          <a:xfrm>
            <a:off x="1078205" y="5571211"/>
            <a:ext cx="3239934" cy="230832"/>
          </a:xfrm>
          <a:prstGeom prst="rect">
            <a:avLst/>
          </a:prstGeom>
          <a:noFill/>
        </p:spPr>
        <p:txBody>
          <a:bodyPr wrap="square" rtlCol="0">
            <a:spAutoFit/>
          </a:bodyPr>
          <a:lstStyle/>
          <a:p>
            <a:r>
              <a:rPr lang="en-US" sz="900" dirty="0">
                <a:hlinkClick r:id="rId4" tooltip="https://www.freepngimg.com/png/15749-money-png-clipart"/>
              </a:rPr>
              <a:t>This Photo</a:t>
            </a:r>
            <a:r>
              <a:rPr lang="en-US" sz="900" dirty="0"/>
              <a:t> by Unknown Author is licensed under </a:t>
            </a:r>
            <a:r>
              <a:rPr lang="en-US" sz="900" dirty="0">
                <a:hlinkClick r:id="rId5" tooltip="https://creativecommons.org/licenses/by-nc/3.0/"/>
              </a:rPr>
              <a:t>CC BY-NC</a:t>
            </a:r>
            <a:endParaRPr lang="en-US" sz="900" dirty="0"/>
          </a:p>
        </p:txBody>
      </p:sp>
      <p:pic>
        <p:nvPicPr>
          <p:cNvPr id="8" name="Picture 7">
            <a:extLst>
              <a:ext uri="{FF2B5EF4-FFF2-40B4-BE49-F238E27FC236}">
                <a16:creationId xmlns:a16="http://schemas.microsoft.com/office/drawing/2014/main" id="{471492A1-1D57-9341-AC54-A75A65D9734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796701" y="1543716"/>
            <a:ext cx="5143500" cy="3429000"/>
          </a:xfrm>
          <a:prstGeom prst="rect">
            <a:avLst/>
          </a:prstGeom>
        </p:spPr>
      </p:pic>
      <p:sp>
        <p:nvSpPr>
          <p:cNvPr id="9" name="TextBox 8">
            <a:extLst>
              <a:ext uri="{FF2B5EF4-FFF2-40B4-BE49-F238E27FC236}">
                <a16:creationId xmlns:a16="http://schemas.microsoft.com/office/drawing/2014/main" id="{DDE5FC5F-459A-114B-879A-B4F452C7A6C1}"/>
              </a:ext>
            </a:extLst>
          </p:cNvPr>
          <p:cNvSpPr txBox="1"/>
          <p:nvPr/>
        </p:nvSpPr>
        <p:spPr>
          <a:xfrm>
            <a:off x="5796701" y="5014609"/>
            <a:ext cx="3303989" cy="230832"/>
          </a:xfrm>
          <a:prstGeom prst="rect">
            <a:avLst/>
          </a:prstGeom>
          <a:noFill/>
        </p:spPr>
        <p:txBody>
          <a:bodyPr wrap="square" rtlCol="0">
            <a:spAutoFit/>
          </a:bodyPr>
          <a:lstStyle/>
          <a:p>
            <a:r>
              <a:rPr lang="en-US" sz="900" dirty="0">
                <a:hlinkClick r:id="rId7" tooltip="https://www.pressenza.com/2019/07/modern-slavery-act-is-having-unintended-consequences-for-womens-freedom-in-sri-lanka/"/>
              </a:rPr>
              <a:t>This Photo</a:t>
            </a:r>
            <a:r>
              <a:rPr lang="en-US" sz="900" dirty="0"/>
              <a:t> by Unknown Author is licensed under </a:t>
            </a:r>
            <a:r>
              <a:rPr lang="en-US" sz="900" dirty="0">
                <a:hlinkClick r:id="rId8" tooltip="https://creativecommons.org/licenses/by/3.0/"/>
              </a:rPr>
              <a:t>CC BY</a:t>
            </a:r>
            <a:endParaRPr lang="en-US" sz="900" dirty="0"/>
          </a:p>
        </p:txBody>
      </p:sp>
      <p:sp>
        <p:nvSpPr>
          <p:cNvPr id="7" name="TextBox 6">
            <a:extLst>
              <a:ext uri="{FF2B5EF4-FFF2-40B4-BE49-F238E27FC236}">
                <a16:creationId xmlns:a16="http://schemas.microsoft.com/office/drawing/2014/main" id="{3E58036C-2DBE-1047-9E44-35913A085C05}"/>
              </a:ext>
            </a:extLst>
          </p:cNvPr>
          <p:cNvSpPr txBox="1"/>
          <p:nvPr/>
        </p:nvSpPr>
        <p:spPr>
          <a:xfrm>
            <a:off x="0" y="6550223"/>
            <a:ext cx="1749973" cy="307777"/>
          </a:xfrm>
          <a:prstGeom prst="rect">
            <a:avLst/>
          </a:prstGeom>
          <a:noFill/>
        </p:spPr>
        <p:txBody>
          <a:bodyPr wrap="square" rtlCol="0">
            <a:spAutoFit/>
          </a:bodyPr>
          <a:lstStyle/>
          <a:p>
            <a:r>
              <a:rPr lang="en-US" sz="1400" dirty="0"/>
              <a:t>© S</a:t>
            </a:r>
            <a:r>
              <a:rPr lang="en-US" sz="1400" baseline="30000" dirty="0"/>
              <a:t>2</a:t>
            </a:r>
            <a:r>
              <a:rPr lang="en-US" sz="1400" dirty="0"/>
              <a:t>A Associates Ltd</a:t>
            </a:r>
          </a:p>
        </p:txBody>
      </p:sp>
    </p:spTree>
    <p:extLst>
      <p:ext uri="{BB962C8B-B14F-4D97-AF65-F5344CB8AC3E}">
        <p14:creationId xmlns:p14="http://schemas.microsoft.com/office/powerpoint/2010/main" val="2391518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2878-C1EB-D429-76A6-954BD2F18509}"/>
              </a:ext>
            </a:extLst>
          </p:cNvPr>
          <p:cNvSpPr>
            <a:spLocks noGrp="1"/>
          </p:cNvSpPr>
          <p:nvPr>
            <p:ph type="title"/>
          </p:nvPr>
        </p:nvSpPr>
        <p:spPr>
          <a:xfrm>
            <a:off x="239306" y="184679"/>
            <a:ext cx="10515599" cy="1325563"/>
          </a:xfrm>
        </p:spPr>
        <p:txBody>
          <a:bodyPr/>
          <a:lstStyle/>
          <a:p>
            <a:r>
              <a:rPr lang="en-US" dirty="0"/>
              <a:t>What’s happening in e-cook</a:t>
            </a:r>
          </a:p>
        </p:txBody>
      </p:sp>
      <p:pic>
        <p:nvPicPr>
          <p:cNvPr id="3" name="Picture 2">
            <a:extLst>
              <a:ext uri="{FF2B5EF4-FFF2-40B4-BE49-F238E27FC236}">
                <a16:creationId xmlns:a16="http://schemas.microsoft.com/office/drawing/2014/main" id="{0C8890D1-E4C0-358F-97A6-266D90EBF565}"/>
              </a:ext>
            </a:extLst>
          </p:cNvPr>
          <p:cNvPicPr>
            <a:picLocks noChangeAspect="1"/>
          </p:cNvPicPr>
          <p:nvPr/>
        </p:nvPicPr>
        <p:blipFill>
          <a:blip r:embed="rId2"/>
          <a:stretch>
            <a:fillRect/>
          </a:stretch>
        </p:blipFill>
        <p:spPr>
          <a:xfrm>
            <a:off x="5001759" y="1746528"/>
            <a:ext cx="2521058" cy="1680705"/>
          </a:xfrm>
          <a:prstGeom prst="rect">
            <a:avLst/>
          </a:prstGeom>
        </p:spPr>
      </p:pic>
      <p:pic>
        <p:nvPicPr>
          <p:cNvPr id="5" name="Picture 4" descr="A picture containing person, outdoor, clothing, person&#10;&#10;Description automatically generated">
            <a:extLst>
              <a:ext uri="{FF2B5EF4-FFF2-40B4-BE49-F238E27FC236}">
                <a16:creationId xmlns:a16="http://schemas.microsoft.com/office/drawing/2014/main" id="{9CCDC47B-848A-02E8-8558-540D139FFEB9}"/>
              </a:ext>
            </a:extLst>
          </p:cNvPr>
          <p:cNvPicPr>
            <a:picLocks noChangeAspect="1"/>
          </p:cNvPicPr>
          <p:nvPr/>
        </p:nvPicPr>
        <p:blipFill>
          <a:blip r:embed="rId3"/>
          <a:stretch>
            <a:fillRect/>
          </a:stretch>
        </p:blipFill>
        <p:spPr>
          <a:xfrm>
            <a:off x="8616412" y="1676189"/>
            <a:ext cx="3171650" cy="2115465"/>
          </a:xfrm>
          <a:prstGeom prst="rect">
            <a:avLst/>
          </a:prstGeom>
        </p:spPr>
      </p:pic>
      <p:pic>
        <p:nvPicPr>
          <p:cNvPr id="7" name="Picture 6" descr="A picture containing sky, outdoor, cloud, ground&#10;&#10;Description automatically generated">
            <a:extLst>
              <a:ext uri="{FF2B5EF4-FFF2-40B4-BE49-F238E27FC236}">
                <a16:creationId xmlns:a16="http://schemas.microsoft.com/office/drawing/2014/main" id="{57151AAD-5A86-E43D-314B-44C534CA731E}"/>
              </a:ext>
            </a:extLst>
          </p:cNvPr>
          <p:cNvPicPr>
            <a:picLocks noChangeAspect="1"/>
          </p:cNvPicPr>
          <p:nvPr/>
        </p:nvPicPr>
        <p:blipFill>
          <a:blip r:embed="rId4"/>
          <a:stretch>
            <a:fillRect/>
          </a:stretch>
        </p:blipFill>
        <p:spPr>
          <a:xfrm>
            <a:off x="403937" y="1686692"/>
            <a:ext cx="3201570" cy="2134380"/>
          </a:xfrm>
          <a:prstGeom prst="rect">
            <a:avLst/>
          </a:prstGeom>
        </p:spPr>
      </p:pic>
      <p:pic>
        <p:nvPicPr>
          <p:cNvPr id="11" name="Picture 10" descr="A box of a pressure cooker&#10;&#10;Description automatically generated with low confidence">
            <a:extLst>
              <a:ext uri="{FF2B5EF4-FFF2-40B4-BE49-F238E27FC236}">
                <a16:creationId xmlns:a16="http://schemas.microsoft.com/office/drawing/2014/main" id="{40F0240F-330B-9485-B3AC-21EE6AE421DE}"/>
              </a:ext>
            </a:extLst>
          </p:cNvPr>
          <p:cNvPicPr>
            <a:picLocks noChangeAspect="1"/>
          </p:cNvPicPr>
          <p:nvPr/>
        </p:nvPicPr>
        <p:blipFill>
          <a:blip r:embed="rId5"/>
          <a:stretch>
            <a:fillRect/>
          </a:stretch>
        </p:blipFill>
        <p:spPr>
          <a:xfrm rot="5400000">
            <a:off x="5040289" y="4516877"/>
            <a:ext cx="2443996" cy="1832997"/>
          </a:xfrm>
          <a:prstGeom prst="rect">
            <a:avLst/>
          </a:prstGeom>
        </p:spPr>
      </p:pic>
      <p:sp>
        <p:nvSpPr>
          <p:cNvPr id="28" name="Down Arrow 27">
            <a:extLst>
              <a:ext uri="{FF2B5EF4-FFF2-40B4-BE49-F238E27FC236}">
                <a16:creationId xmlns:a16="http://schemas.microsoft.com/office/drawing/2014/main" id="{90BA7E35-F403-3CA9-D627-3634F6BD380E}"/>
              </a:ext>
            </a:extLst>
          </p:cNvPr>
          <p:cNvSpPr/>
          <p:nvPr/>
        </p:nvSpPr>
        <p:spPr>
          <a:xfrm>
            <a:off x="6061040" y="3549282"/>
            <a:ext cx="402493" cy="5400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D890F25-448B-3E01-2734-5C0173FD019D}"/>
              </a:ext>
            </a:extLst>
          </p:cNvPr>
          <p:cNvSpPr/>
          <p:nvPr/>
        </p:nvSpPr>
        <p:spPr>
          <a:xfrm flipH="1">
            <a:off x="3922360" y="1231200"/>
            <a:ext cx="4651581" cy="5626800"/>
          </a:xfrm>
          <a:prstGeom prst="ellipse">
            <a:avLst/>
          </a:prstGeom>
          <a:solidFill>
            <a:schemeClr val="accent1">
              <a:alpha val="11402"/>
            </a:schemeClr>
          </a:solidFill>
          <a:ln w="539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42F26510-8D89-F5C6-5BE7-300983E39020}"/>
              </a:ext>
            </a:extLst>
          </p:cNvPr>
          <p:cNvPicPr>
            <a:picLocks noChangeAspect="1"/>
          </p:cNvPicPr>
          <p:nvPr/>
        </p:nvPicPr>
        <p:blipFill>
          <a:blip r:embed="rId6"/>
          <a:stretch>
            <a:fillRect/>
          </a:stretch>
        </p:blipFill>
        <p:spPr>
          <a:xfrm>
            <a:off x="8955" y="3825629"/>
            <a:ext cx="1995767" cy="2190996"/>
          </a:xfrm>
          <a:prstGeom prst="rect">
            <a:avLst/>
          </a:prstGeom>
          <a:solidFill>
            <a:schemeClr val="bg1">
              <a:alpha val="0"/>
            </a:schemeClr>
          </a:solidFill>
        </p:spPr>
      </p:pic>
      <p:pic>
        <p:nvPicPr>
          <p:cNvPr id="50" name="Picture 49">
            <a:extLst>
              <a:ext uri="{FF2B5EF4-FFF2-40B4-BE49-F238E27FC236}">
                <a16:creationId xmlns:a16="http://schemas.microsoft.com/office/drawing/2014/main" id="{B35E68CE-ECC8-9ED1-4069-1ED5BD413D44}"/>
              </a:ext>
            </a:extLst>
          </p:cNvPr>
          <p:cNvPicPr>
            <a:picLocks noChangeAspect="1"/>
          </p:cNvPicPr>
          <p:nvPr/>
        </p:nvPicPr>
        <p:blipFill>
          <a:blip r:embed="rId6"/>
          <a:stretch>
            <a:fillRect/>
          </a:stretch>
        </p:blipFill>
        <p:spPr>
          <a:xfrm flipH="1">
            <a:off x="9757022" y="3825629"/>
            <a:ext cx="1995767" cy="2190996"/>
          </a:xfrm>
          <a:prstGeom prst="rect">
            <a:avLst/>
          </a:prstGeom>
        </p:spPr>
      </p:pic>
      <p:sp>
        <p:nvSpPr>
          <p:cNvPr id="52" name="TextBox 51">
            <a:extLst>
              <a:ext uri="{FF2B5EF4-FFF2-40B4-BE49-F238E27FC236}">
                <a16:creationId xmlns:a16="http://schemas.microsoft.com/office/drawing/2014/main" id="{DB376F08-000E-0228-FDF2-782F146D640D}"/>
              </a:ext>
            </a:extLst>
          </p:cNvPr>
          <p:cNvSpPr txBox="1"/>
          <p:nvPr/>
        </p:nvSpPr>
        <p:spPr>
          <a:xfrm>
            <a:off x="1632805" y="4122425"/>
            <a:ext cx="2317828" cy="954107"/>
          </a:xfrm>
          <a:prstGeom prst="rect">
            <a:avLst/>
          </a:prstGeom>
          <a:noFill/>
        </p:spPr>
        <p:txBody>
          <a:bodyPr wrap="square" rtlCol="0">
            <a:spAutoFit/>
          </a:bodyPr>
          <a:lstStyle/>
          <a:p>
            <a:r>
              <a:rPr lang="en-US" sz="2800" dirty="0"/>
              <a:t>Critical materials</a:t>
            </a:r>
          </a:p>
        </p:txBody>
      </p:sp>
      <p:sp>
        <p:nvSpPr>
          <p:cNvPr id="53" name="TextBox 52">
            <a:extLst>
              <a:ext uri="{FF2B5EF4-FFF2-40B4-BE49-F238E27FC236}">
                <a16:creationId xmlns:a16="http://schemas.microsoft.com/office/drawing/2014/main" id="{E254BA30-6B6E-7405-BF90-33B69C01AE47}"/>
              </a:ext>
            </a:extLst>
          </p:cNvPr>
          <p:cNvSpPr txBox="1"/>
          <p:nvPr/>
        </p:nvSpPr>
        <p:spPr>
          <a:xfrm>
            <a:off x="8765516" y="4178528"/>
            <a:ext cx="1983013" cy="954107"/>
          </a:xfrm>
          <a:prstGeom prst="rect">
            <a:avLst/>
          </a:prstGeom>
          <a:noFill/>
        </p:spPr>
        <p:txBody>
          <a:bodyPr wrap="square" rtlCol="0">
            <a:spAutoFit/>
          </a:bodyPr>
          <a:lstStyle/>
          <a:p>
            <a:r>
              <a:rPr lang="en-US" sz="2800" dirty="0"/>
              <a:t>Increased   e-waste </a:t>
            </a:r>
          </a:p>
        </p:txBody>
      </p:sp>
    </p:spTree>
    <p:extLst>
      <p:ext uri="{BB962C8B-B14F-4D97-AF65-F5344CB8AC3E}">
        <p14:creationId xmlns:p14="http://schemas.microsoft.com/office/powerpoint/2010/main" val="3703092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17e5ce-368d-4f61-832d-da5de1a0d21e" xsi:nil="true"/>
    <lcf76f155ced4ddcb4097134ff3c332f xmlns="518840ca-b295-45a1-8971-2c8647c4c3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A20556E53C8849B03014699C234EFC" ma:contentTypeVersion="16" ma:contentTypeDescription="Create a new document." ma:contentTypeScope="" ma:versionID="8b72d8a35919c5bb44e7659273cbf52b">
  <xsd:schema xmlns:xsd="http://www.w3.org/2001/XMLSchema" xmlns:xs="http://www.w3.org/2001/XMLSchema" xmlns:p="http://schemas.microsoft.com/office/2006/metadata/properties" xmlns:ns2="518840ca-b295-45a1-8971-2c8647c4c341" xmlns:ns3="e117e5ce-368d-4f61-832d-da5de1a0d21e" targetNamespace="http://schemas.microsoft.com/office/2006/metadata/properties" ma:root="true" ma:fieldsID="a00b1fade3994764aeee578ca9f020e5" ns2:_="" ns3:_="">
    <xsd:import namespace="518840ca-b295-45a1-8971-2c8647c4c341"/>
    <xsd:import namespace="e117e5ce-368d-4f61-832d-da5de1a0d21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8840ca-b295-45a1-8971-2c8647c4c3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17e5ce-368d-4f61-832d-da5de1a0d2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9b228fc-1a84-4f93-8fd8-05d2fda72465}" ma:internalName="TaxCatchAll" ma:showField="CatchAllData" ma:web="e117e5ce-368d-4f61-832d-da5de1a0d2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BD58A6-1FF2-4192-8454-8B65FD6ED9AA}">
  <ds:schemaRefs>
    <ds:schemaRef ds:uri="http://purl.org/dc/terms/"/>
    <ds:schemaRef ds:uri="http://schemas.openxmlformats.org/package/2006/metadata/core-properties"/>
    <ds:schemaRef ds:uri="http://purl.org/dc/dcmitype/"/>
    <ds:schemaRef ds:uri="http://schemas.microsoft.com/office/infopath/2007/PartnerControls"/>
    <ds:schemaRef ds:uri="e117e5ce-368d-4f61-832d-da5de1a0d21e"/>
    <ds:schemaRef ds:uri="http://schemas.microsoft.com/office/2006/documentManagement/types"/>
    <ds:schemaRef ds:uri="http://schemas.microsoft.com/office/2006/metadata/properties"/>
    <ds:schemaRef ds:uri="518840ca-b295-45a1-8971-2c8647c4c341"/>
    <ds:schemaRef ds:uri="http://www.w3.org/XML/1998/namespace"/>
    <ds:schemaRef ds:uri="http://purl.org/dc/elements/1.1/"/>
  </ds:schemaRefs>
</ds:datastoreItem>
</file>

<file path=customXml/itemProps2.xml><?xml version="1.0" encoding="utf-8"?>
<ds:datastoreItem xmlns:ds="http://schemas.openxmlformats.org/officeDocument/2006/customXml" ds:itemID="{D0576226-287D-4F81-85D4-C75E553B01AE}">
  <ds:schemaRefs>
    <ds:schemaRef ds:uri="http://schemas.microsoft.com/sharepoint/v3/contenttype/forms"/>
  </ds:schemaRefs>
</ds:datastoreItem>
</file>

<file path=customXml/itemProps3.xml><?xml version="1.0" encoding="utf-8"?>
<ds:datastoreItem xmlns:ds="http://schemas.openxmlformats.org/officeDocument/2006/customXml" ds:itemID="{A9122EF3-1315-47A4-A2F4-B4414D2EAD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8840ca-b295-45a1-8971-2c8647c4c341"/>
    <ds:schemaRef ds:uri="e117e5ce-368d-4f61-832d-da5de1a0d2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3946</TotalTime>
  <Words>1113</Words>
  <Application>Microsoft Macintosh PowerPoint</Application>
  <PresentationFormat>Widescreen</PresentationFormat>
  <Paragraphs>122</Paragraphs>
  <Slides>15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DIN Alternate</vt:lpstr>
      <vt:lpstr>Din OT</vt:lpstr>
      <vt:lpstr>Times New Roman</vt:lpstr>
      <vt:lpstr>Office Theme</vt:lpstr>
      <vt:lpstr>PowerPoint Presentation</vt:lpstr>
      <vt:lpstr>Session Outline</vt:lpstr>
      <vt:lpstr>Life Cycle Thinking</vt:lpstr>
      <vt:lpstr>Transfer of burdens - form</vt:lpstr>
      <vt:lpstr>Transfer of burdens - Time</vt:lpstr>
      <vt:lpstr>Transfer of burdens - Place</vt:lpstr>
      <vt:lpstr>Transfer of Burdens - Stage</vt:lpstr>
      <vt:lpstr>Transfer of Burdens - Pillar</vt:lpstr>
      <vt:lpstr>What’s happening in e-cook</vt:lpstr>
      <vt:lpstr>Countries Investigated</vt:lpstr>
      <vt:lpstr>Net-Map Illustrating Stakeholders Supporting Proper Appliance EoL &amp; e-waste Disposal Practices in Kenya  </vt:lpstr>
      <vt:lpstr>End of life system in Aaurahi Rural Municipality</vt:lpstr>
      <vt:lpstr>End of life system in Katmandu Metropolitan City </vt:lpstr>
      <vt:lpstr>Initial Findings</vt:lpstr>
      <vt:lpstr>Activity: Maximising value retention from e-cook - opportunities for integrating into ongoing MECS policy initiatives?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Medland</dc:creator>
  <cp:lastModifiedBy>Jacquetta Lee</cp:lastModifiedBy>
  <cp:revision>104</cp:revision>
  <dcterms:created xsi:type="dcterms:W3CDTF">2019-04-05T13:36:49Z</dcterms:created>
  <dcterms:modified xsi:type="dcterms:W3CDTF">2023-06-21T12:10:06Z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0x01010072A20556E53C8849B03014699C234EFC</vt:lpwstr>
  </property>
</Properties>
</file>