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7" r:id="rId3"/>
    <p:sldId id="259" r:id="rId4"/>
    <p:sldId id="679" r:id="rId5"/>
    <p:sldId id="695" r:id="rId6"/>
    <p:sldId id="696" r:id="rId7"/>
    <p:sldId id="261" r:id="rId8"/>
    <p:sldId id="3926" r:id="rId9"/>
    <p:sldId id="3925" r:id="rId10"/>
    <p:sldId id="278" r:id="rId11"/>
    <p:sldId id="258" r:id="rId12"/>
    <p:sldId id="680" r:id="rId13"/>
    <p:sldId id="681" r:id="rId14"/>
    <p:sldId id="683" r:id="rId15"/>
    <p:sldId id="682" r:id="rId16"/>
    <p:sldId id="282" r:id="rId17"/>
    <p:sldId id="283" r:id="rId18"/>
    <p:sldId id="284" r:id="rId19"/>
    <p:sldId id="684" r:id="rId20"/>
    <p:sldId id="285"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962EF1-FB11-4608-AE57-6773013F5D47}" type="doc">
      <dgm:prSet loTypeId="urn:microsoft.com/office/officeart/2005/8/layout/hProcess4" loCatId="process" qsTypeId="urn:microsoft.com/office/officeart/2005/8/quickstyle/simple1" qsCatId="simple" csTypeId="urn:microsoft.com/office/officeart/2005/8/colors/accent1_2" csCatId="accent1" phldr="1"/>
      <dgm:spPr/>
    </dgm:pt>
    <dgm:pt modelId="{888A01CD-1B9B-4A81-9326-F430950F72AE}">
      <dgm:prSet phldrT="[Text]"/>
      <dgm:spPr>
        <a:solidFill>
          <a:srgbClr val="361163"/>
        </a:solidFill>
      </dgm:spPr>
      <dgm:t>
        <a:bodyPr/>
        <a:lstStyle/>
        <a:p>
          <a:r>
            <a:rPr lang="en-US"/>
            <a:t>eCooking Study</a:t>
          </a:r>
          <a:endParaRPr lang="en-KE"/>
        </a:p>
      </dgm:t>
    </dgm:pt>
    <dgm:pt modelId="{1AD17C54-93A4-405D-9CD4-FF2E38B27C9F}" type="parTrans" cxnId="{098A6DF8-EC8C-4C12-A418-640EA78F37B4}">
      <dgm:prSet/>
      <dgm:spPr/>
      <dgm:t>
        <a:bodyPr/>
        <a:lstStyle/>
        <a:p>
          <a:endParaRPr lang="en-KE"/>
        </a:p>
      </dgm:t>
    </dgm:pt>
    <dgm:pt modelId="{086FFBB9-D2E7-4348-B08E-6A5046B560B7}" type="sibTrans" cxnId="{098A6DF8-EC8C-4C12-A418-640EA78F37B4}">
      <dgm:prSet/>
      <dgm:spPr/>
      <dgm:t>
        <a:bodyPr/>
        <a:lstStyle/>
        <a:p>
          <a:endParaRPr lang="en-KE"/>
        </a:p>
      </dgm:t>
    </dgm:pt>
    <dgm:pt modelId="{D8C228E5-D1A5-42FE-A75A-4EE82AD8D6B4}">
      <dgm:prSet phldrT="[Text]"/>
      <dgm:spPr>
        <a:solidFill>
          <a:srgbClr val="361163"/>
        </a:solidFill>
        <a:ln>
          <a:solidFill>
            <a:srgbClr val="361163"/>
          </a:solidFill>
        </a:ln>
      </dgm:spPr>
      <dgm:t>
        <a:bodyPr/>
        <a:lstStyle/>
        <a:p>
          <a:r>
            <a:rPr lang="en-US"/>
            <a:t>eCooking Strategy</a:t>
          </a:r>
          <a:endParaRPr lang="en-KE"/>
        </a:p>
      </dgm:t>
    </dgm:pt>
    <dgm:pt modelId="{CDACC64D-9B24-4318-ACF9-2DCFA85851A7}" type="parTrans" cxnId="{F6233180-0B50-4AEF-A507-1C4BB298670A}">
      <dgm:prSet/>
      <dgm:spPr/>
      <dgm:t>
        <a:bodyPr/>
        <a:lstStyle/>
        <a:p>
          <a:endParaRPr lang="en-KE"/>
        </a:p>
      </dgm:t>
    </dgm:pt>
    <dgm:pt modelId="{09E86FF8-0E63-4A47-83F4-C39E0B0B9B04}" type="sibTrans" cxnId="{F6233180-0B50-4AEF-A507-1C4BB298670A}">
      <dgm:prSet/>
      <dgm:spPr/>
      <dgm:t>
        <a:bodyPr/>
        <a:lstStyle/>
        <a:p>
          <a:endParaRPr lang="en-KE"/>
        </a:p>
      </dgm:t>
    </dgm:pt>
    <dgm:pt modelId="{864F235A-0BCD-415E-A9A9-41B6857AC267}">
      <dgm:prSet/>
      <dgm:spPr>
        <a:ln>
          <a:solidFill>
            <a:srgbClr val="009AC7"/>
          </a:solidFill>
        </a:ln>
      </dgm:spPr>
      <dgm:t>
        <a:bodyPr/>
        <a:lstStyle/>
        <a:p>
          <a:r>
            <a:rPr lang="en-US">
              <a:solidFill>
                <a:srgbClr val="009AC7"/>
              </a:solidFill>
            </a:rPr>
            <a:t>Status quo &amp; future potential of eCooking in Kenya</a:t>
          </a:r>
          <a:endParaRPr lang="en-KE">
            <a:solidFill>
              <a:srgbClr val="009AC7"/>
            </a:solidFill>
          </a:endParaRPr>
        </a:p>
      </dgm:t>
    </dgm:pt>
    <dgm:pt modelId="{1CAB9478-2774-4329-86F3-0E7A9DBC5545}" type="parTrans" cxnId="{59CC3BD8-1B8F-4E07-AF0D-24758C50DC00}">
      <dgm:prSet/>
      <dgm:spPr/>
      <dgm:t>
        <a:bodyPr/>
        <a:lstStyle/>
        <a:p>
          <a:endParaRPr lang="en-KE"/>
        </a:p>
      </dgm:t>
    </dgm:pt>
    <dgm:pt modelId="{100C0AFC-E8E3-4895-8A1E-205797D4E364}" type="sibTrans" cxnId="{59CC3BD8-1B8F-4E07-AF0D-24758C50DC00}">
      <dgm:prSet/>
      <dgm:spPr/>
      <dgm:t>
        <a:bodyPr/>
        <a:lstStyle/>
        <a:p>
          <a:endParaRPr lang="en-KE"/>
        </a:p>
      </dgm:t>
    </dgm:pt>
    <dgm:pt modelId="{207E721A-D921-459E-8791-253563DA4F19}">
      <dgm:prSet/>
      <dgm:spPr>
        <a:ln>
          <a:solidFill>
            <a:srgbClr val="009AC7"/>
          </a:solidFill>
        </a:ln>
      </dgm:spPr>
      <dgm:t>
        <a:bodyPr/>
        <a:lstStyle/>
        <a:p>
          <a:r>
            <a:rPr lang="en-US">
              <a:solidFill>
                <a:srgbClr val="009AC7"/>
              </a:solidFill>
            </a:rPr>
            <a:t>Stakeholder workshops</a:t>
          </a:r>
          <a:endParaRPr lang="en-KE">
            <a:solidFill>
              <a:srgbClr val="009AC7"/>
            </a:solidFill>
          </a:endParaRPr>
        </a:p>
      </dgm:t>
    </dgm:pt>
    <dgm:pt modelId="{005CC393-DDFF-4AFF-A8ED-DC8571021CCD}" type="parTrans" cxnId="{545BED91-4781-4142-A423-4FEC152B10CD}">
      <dgm:prSet/>
      <dgm:spPr/>
      <dgm:t>
        <a:bodyPr/>
        <a:lstStyle/>
        <a:p>
          <a:endParaRPr lang="en-KE"/>
        </a:p>
      </dgm:t>
    </dgm:pt>
    <dgm:pt modelId="{C984E6C0-CC3D-4B84-9E7B-A7026EC05B19}" type="sibTrans" cxnId="{545BED91-4781-4142-A423-4FEC152B10CD}">
      <dgm:prSet/>
      <dgm:spPr/>
      <dgm:t>
        <a:bodyPr/>
        <a:lstStyle/>
        <a:p>
          <a:endParaRPr lang="en-KE"/>
        </a:p>
      </dgm:t>
    </dgm:pt>
    <dgm:pt modelId="{EE02ECBB-CDF7-4C8E-9DDD-072145FEB8C0}">
      <dgm:prSet/>
      <dgm:spPr>
        <a:ln>
          <a:solidFill>
            <a:srgbClr val="009AC7"/>
          </a:solidFill>
        </a:ln>
      </dgm:spPr>
      <dgm:t>
        <a:bodyPr/>
        <a:lstStyle/>
        <a:p>
          <a:r>
            <a:rPr lang="en-US">
              <a:solidFill>
                <a:srgbClr val="009AC7"/>
              </a:solidFill>
            </a:rPr>
            <a:t>Household survey</a:t>
          </a:r>
          <a:endParaRPr lang="en-KE">
            <a:solidFill>
              <a:srgbClr val="009AC7"/>
            </a:solidFill>
          </a:endParaRPr>
        </a:p>
      </dgm:t>
    </dgm:pt>
    <dgm:pt modelId="{B3A1F699-464A-4123-8DAB-2449974E3311}" type="parTrans" cxnId="{C6F8BC0E-EBCA-4B88-82F9-2C4F2DEA6752}">
      <dgm:prSet/>
      <dgm:spPr/>
      <dgm:t>
        <a:bodyPr/>
        <a:lstStyle/>
        <a:p>
          <a:endParaRPr lang="en-KE"/>
        </a:p>
      </dgm:t>
    </dgm:pt>
    <dgm:pt modelId="{3F2632A7-D591-4F62-99FC-43D48450F893}" type="sibTrans" cxnId="{C6F8BC0E-EBCA-4B88-82F9-2C4F2DEA6752}">
      <dgm:prSet/>
      <dgm:spPr/>
      <dgm:t>
        <a:bodyPr/>
        <a:lstStyle/>
        <a:p>
          <a:endParaRPr lang="en-KE"/>
        </a:p>
      </dgm:t>
    </dgm:pt>
    <dgm:pt modelId="{B2808CE2-D4B8-4E18-B0B9-D1E8305F8A49}">
      <dgm:prSet/>
      <dgm:spPr>
        <a:ln>
          <a:solidFill>
            <a:srgbClr val="009AC7"/>
          </a:solidFill>
        </a:ln>
      </dgm:spPr>
      <dgm:t>
        <a:bodyPr/>
        <a:lstStyle/>
        <a:p>
          <a:r>
            <a:rPr lang="en-US">
              <a:solidFill>
                <a:srgbClr val="009AC7"/>
              </a:solidFill>
            </a:rPr>
            <a:t>Key informant interviews</a:t>
          </a:r>
          <a:endParaRPr lang="en-KE">
            <a:solidFill>
              <a:srgbClr val="009AC7"/>
            </a:solidFill>
          </a:endParaRPr>
        </a:p>
      </dgm:t>
    </dgm:pt>
    <dgm:pt modelId="{24200473-F3A4-4E07-B4DD-5C32204E6EC7}" type="parTrans" cxnId="{4C22912F-792E-4DAA-A44D-D76830D1A09A}">
      <dgm:prSet/>
      <dgm:spPr/>
      <dgm:t>
        <a:bodyPr/>
        <a:lstStyle/>
        <a:p>
          <a:endParaRPr lang="en-KE"/>
        </a:p>
      </dgm:t>
    </dgm:pt>
    <dgm:pt modelId="{EA096947-CF50-4023-9DB3-F456649378C0}" type="sibTrans" cxnId="{4C22912F-792E-4DAA-A44D-D76830D1A09A}">
      <dgm:prSet/>
      <dgm:spPr/>
      <dgm:t>
        <a:bodyPr/>
        <a:lstStyle/>
        <a:p>
          <a:endParaRPr lang="en-KE"/>
        </a:p>
      </dgm:t>
    </dgm:pt>
    <dgm:pt modelId="{7149618E-5A7A-428F-A50B-F997E6BD2790}">
      <dgm:prSet/>
      <dgm:spPr>
        <a:ln>
          <a:solidFill>
            <a:srgbClr val="009AC7"/>
          </a:solidFill>
        </a:ln>
      </dgm:spPr>
      <dgm:t>
        <a:bodyPr/>
        <a:lstStyle/>
        <a:p>
          <a:r>
            <a:rPr lang="en-US">
              <a:solidFill>
                <a:srgbClr val="009AC7"/>
              </a:solidFill>
            </a:rPr>
            <a:t>Sets out contribution of eCooking towards 2028 target of universal access</a:t>
          </a:r>
          <a:endParaRPr lang="en-KE">
            <a:solidFill>
              <a:srgbClr val="009AC7"/>
            </a:solidFill>
          </a:endParaRPr>
        </a:p>
      </dgm:t>
    </dgm:pt>
    <dgm:pt modelId="{584A5442-30BD-45A9-AF96-C91AF518851B}" type="parTrans" cxnId="{431D63D9-71CB-4B48-A699-F637DB316031}">
      <dgm:prSet/>
      <dgm:spPr/>
      <dgm:t>
        <a:bodyPr/>
        <a:lstStyle/>
        <a:p>
          <a:endParaRPr lang="en-KE"/>
        </a:p>
      </dgm:t>
    </dgm:pt>
    <dgm:pt modelId="{2C68EEA4-FA9A-4F9B-81FA-DC795D1BA0AF}" type="sibTrans" cxnId="{431D63D9-71CB-4B48-A699-F637DB316031}">
      <dgm:prSet/>
      <dgm:spPr/>
      <dgm:t>
        <a:bodyPr/>
        <a:lstStyle/>
        <a:p>
          <a:endParaRPr lang="en-KE"/>
        </a:p>
      </dgm:t>
    </dgm:pt>
    <dgm:pt modelId="{8B5EAB36-6B90-4B39-A343-98CD5A148375}">
      <dgm:prSet/>
      <dgm:spPr>
        <a:ln>
          <a:solidFill>
            <a:srgbClr val="009AC7"/>
          </a:solidFill>
        </a:ln>
      </dgm:spPr>
      <dgm:t>
        <a:bodyPr/>
        <a:lstStyle/>
        <a:p>
          <a:r>
            <a:rPr lang="en-US">
              <a:solidFill>
                <a:srgbClr val="009AC7"/>
              </a:solidFill>
            </a:rPr>
            <a:t>Integrated energy planning</a:t>
          </a:r>
          <a:endParaRPr lang="en-KE">
            <a:solidFill>
              <a:srgbClr val="009AC7"/>
            </a:solidFill>
          </a:endParaRPr>
        </a:p>
      </dgm:t>
    </dgm:pt>
    <dgm:pt modelId="{D6F31639-704E-4EEB-8112-F93A8434E90D}" type="parTrans" cxnId="{FBC4C3CA-68F7-4372-9831-97A625AB3FB0}">
      <dgm:prSet/>
      <dgm:spPr/>
      <dgm:t>
        <a:bodyPr/>
        <a:lstStyle/>
        <a:p>
          <a:endParaRPr lang="en-KE"/>
        </a:p>
      </dgm:t>
    </dgm:pt>
    <dgm:pt modelId="{C2ACDC66-1A5D-4839-85C1-5BCF1DC66C92}" type="sibTrans" cxnId="{FBC4C3CA-68F7-4372-9831-97A625AB3FB0}">
      <dgm:prSet/>
      <dgm:spPr/>
      <dgm:t>
        <a:bodyPr/>
        <a:lstStyle/>
        <a:p>
          <a:endParaRPr lang="en-KE"/>
        </a:p>
      </dgm:t>
    </dgm:pt>
    <dgm:pt modelId="{F0194243-274D-4C24-93D4-470EE6EDCA53}">
      <dgm:prSet/>
      <dgm:spPr>
        <a:ln>
          <a:solidFill>
            <a:srgbClr val="009AC7"/>
          </a:solidFill>
        </a:ln>
      </dgm:spPr>
      <dgm:t>
        <a:bodyPr/>
        <a:lstStyle/>
        <a:p>
          <a:r>
            <a:rPr lang="en-US">
              <a:solidFill>
                <a:srgbClr val="009AC7"/>
              </a:solidFill>
            </a:rPr>
            <a:t>Scenario modelling</a:t>
          </a:r>
          <a:endParaRPr lang="en-KE">
            <a:solidFill>
              <a:srgbClr val="009AC7"/>
            </a:solidFill>
          </a:endParaRPr>
        </a:p>
      </dgm:t>
    </dgm:pt>
    <dgm:pt modelId="{C9CCB3BB-8C43-43E2-BA17-4157DE2B8AAB}" type="parTrans" cxnId="{2FD188D5-D814-4BCE-960A-6D59D2DBC0A2}">
      <dgm:prSet/>
      <dgm:spPr/>
      <dgm:t>
        <a:bodyPr/>
        <a:lstStyle/>
        <a:p>
          <a:endParaRPr lang="en-KE"/>
        </a:p>
      </dgm:t>
    </dgm:pt>
    <dgm:pt modelId="{7396F593-8CA2-4073-B4CC-80A5266C9299}" type="sibTrans" cxnId="{2FD188D5-D814-4BCE-960A-6D59D2DBC0A2}">
      <dgm:prSet/>
      <dgm:spPr/>
      <dgm:t>
        <a:bodyPr/>
        <a:lstStyle/>
        <a:p>
          <a:endParaRPr lang="en-KE"/>
        </a:p>
      </dgm:t>
    </dgm:pt>
    <dgm:pt modelId="{AC4A7C19-52BB-4FA3-A17F-EFCBEBAD3279}">
      <dgm:prSet/>
      <dgm:spPr>
        <a:ln>
          <a:solidFill>
            <a:srgbClr val="009AC7"/>
          </a:solidFill>
        </a:ln>
      </dgm:spPr>
      <dgm:t>
        <a:bodyPr/>
        <a:lstStyle/>
        <a:p>
          <a:r>
            <a:rPr lang="en-US">
              <a:solidFill>
                <a:srgbClr val="009AC7"/>
              </a:solidFill>
            </a:rPr>
            <a:t>Roadmap of activities</a:t>
          </a:r>
          <a:endParaRPr lang="en-KE">
            <a:solidFill>
              <a:srgbClr val="009AC7"/>
            </a:solidFill>
          </a:endParaRPr>
        </a:p>
      </dgm:t>
    </dgm:pt>
    <dgm:pt modelId="{6790B427-49C6-4740-85A9-59AE45BB7FAB}" type="parTrans" cxnId="{1022B07B-0D71-44CB-931C-680D0234E044}">
      <dgm:prSet/>
      <dgm:spPr/>
      <dgm:t>
        <a:bodyPr/>
        <a:lstStyle/>
        <a:p>
          <a:endParaRPr lang="en-KE"/>
        </a:p>
      </dgm:t>
    </dgm:pt>
    <dgm:pt modelId="{69F1BAF9-B66E-4A16-96DD-52444D4642BC}" type="sibTrans" cxnId="{1022B07B-0D71-44CB-931C-680D0234E044}">
      <dgm:prSet/>
      <dgm:spPr/>
      <dgm:t>
        <a:bodyPr/>
        <a:lstStyle/>
        <a:p>
          <a:endParaRPr lang="en-KE"/>
        </a:p>
      </dgm:t>
    </dgm:pt>
    <dgm:pt modelId="{9B911B23-705C-4202-8FA8-DC0CA54AB471}">
      <dgm:prSet/>
      <dgm:spPr>
        <a:ln>
          <a:solidFill>
            <a:srgbClr val="009AC7"/>
          </a:solidFill>
        </a:ln>
      </dgm:spPr>
      <dgm:t>
        <a:bodyPr/>
        <a:lstStyle/>
        <a:p>
          <a:r>
            <a:rPr lang="en-US">
              <a:solidFill>
                <a:srgbClr val="009AC7"/>
              </a:solidFill>
            </a:rPr>
            <a:t>Mainstreams GESI</a:t>
          </a:r>
          <a:endParaRPr lang="en-KE">
            <a:solidFill>
              <a:srgbClr val="009AC7"/>
            </a:solidFill>
          </a:endParaRPr>
        </a:p>
      </dgm:t>
    </dgm:pt>
    <dgm:pt modelId="{6124BEDE-3F6F-4544-A7E1-9186E4EA30B3}" type="parTrans" cxnId="{2D9B6895-A14C-45C6-8A72-404C8BBDA569}">
      <dgm:prSet/>
      <dgm:spPr/>
      <dgm:t>
        <a:bodyPr/>
        <a:lstStyle/>
        <a:p>
          <a:endParaRPr lang="en-KE"/>
        </a:p>
      </dgm:t>
    </dgm:pt>
    <dgm:pt modelId="{D81087C1-7EC9-4082-897C-0834100649C4}" type="sibTrans" cxnId="{2D9B6895-A14C-45C6-8A72-404C8BBDA569}">
      <dgm:prSet/>
      <dgm:spPr/>
      <dgm:t>
        <a:bodyPr/>
        <a:lstStyle/>
        <a:p>
          <a:endParaRPr lang="en-KE"/>
        </a:p>
      </dgm:t>
    </dgm:pt>
    <dgm:pt modelId="{25C77D1E-7FB5-4968-BC73-A4B734BE5F76}">
      <dgm:prSet/>
      <dgm:spPr>
        <a:ln>
          <a:solidFill>
            <a:srgbClr val="009AC7"/>
          </a:solidFill>
        </a:ln>
      </dgm:spPr>
      <dgm:t>
        <a:bodyPr/>
        <a:lstStyle/>
        <a:p>
          <a:r>
            <a:rPr lang="en-US">
              <a:solidFill>
                <a:srgbClr val="009AC7"/>
              </a:solidFill>
            </a:rPr>
            <a:t>Investment prospectus</a:t>
          </a:r>
          <a:endParaRPr lang="en-KE">
            <a:solidFill>
              <a:srgbClr val="009AC7"/>
            </a:solidFill>
          </a:endParaRPr>
        </a:p>
      </dgm:t>
    </dgm:pt>
    <dgm:pt modelId="{E9F2EFC0-3012-46FD-8CE5-8F8482E355A6}" type="parTrans" cxnId="{1DC8A38A-C735-4046-B52C-90CF133EC668}">
      <dgm:prSet/>
      <dgm:spPr/>
      <dgm:t>
        <a:bodyPr/>
        <a:lstStyle/>
        <a:p>
          <a:endParaRPr lang="en-KE"/>
        </a:p>
      </dgm:t>
    </dgm:pt>
    <dgm:pt modelId="{2C34A4DD-C614-4151-A321-FA58B804F689}" type="sibTrans" cxnId="{1DC8A38A-C735-4046-B52C-90CF133EC668}">
      <dgm:prSet/>
      <dgm:spPr/>
      <dgm:t>
        <a:bodyPr/>
        <a:lstStyle/>
        <a:p>
          <a:endParaRPr lang="en-KE"/>
        </a:p>
      </dgm:t>
    </dgm:pt>
    <dgm:pt modelId="{702D72A7-5BB3-43EC-A36A-F85D0248D5FF}" type="pres">
      <dgm:prSet presAssocID="{26962EF1-FB11-4608-AE57-6773013F5D47}" presName="Name0" presStyleCnt="0">
        <dgm:presLayoutVars>
          <dgm:dir/>
          <dgm:animLvl val="lvl"/>
          <dgm:resizeHandles val="exact"/>
        </dgm:presLayoutVars>
      </dgm:prSet>
      <dgm:spPr/>
    </dgm:pt>
    <dgm:pt modelId="{1C96DD7C-A917-4F95-A47B-D7A33F643027}" type="pres">
      <dgm:prSet presAssocID="{26962EF1-FB11-4608-AE57-6773013F5D47}" presName="tSp" presStyleCnt="0"/>
      <dgm:spPr/>
    </dgm:pt>
    <dgm:pt modelId="{85EAE50C-359E-4545-877D-82B30767954F}" type="pres">
      <dgm:prSet presAssocID="{26962EF1-FB11-4608-AE57-6773013F5D47}" presName="bSp" presStyleCnt="0"/>
      <dgm:spPr/>
    </dgm:pt>
    <dgm:pt modelId="{E889E067-9DBB-4122-827E-073C7FED2088}" type="pres">
      <dgm:prSet presAssocID="{26962EF1-FB11-4608-AE57-6773013F5D47}" presName="process" presStyleCnt="0"/>
      <dgm:spPr/>
    </dgm:pt>
    <dgm:pt modelId="{A26B84E5-3CBD-4957-AB53-1E5D34B930FB}" type="pres">
      <dgm:prSet presAssocID="{888A01CD-1B9B-4A81-9326-F430950F72AE}" presName="composite1" presStyleCnt="0"/>
      <dgm:spPr/>
    </dgm:pt>
    <dgm:pt modelId="{6A9E925D-FC5E-4782-AA60-178D2BEC356B}" type="pres">
      <dgm:prSet presAssocID="{888A01CD-1B9B-4A81-9326-F430950F72AE}" presName="dummyNode1" presStyleLbl="node1" presStyleIdx="0" presStyleCnt="2"/>
      <dgm:spPr/>
    </dgm:pt>
    <dgm:pt modelId="{0F8EF25F-52D1-4BC2-BA80-F2C4D5AA3381}" type="pres">
      <dgm:prSet presAssocID="{888A01CD-1B9B-4A81-9326-F430950F72AE}" presName="childNode1" presStyleLbl="bgAcc1" presStyleIdx="0" presStyleCnt="2">
        <dgm:presLayoutVars>
          <dgm:bulletEnabled val="1"/>
        </dgm:presLayoutVars>
      </dgm:prSet>
      <dgm:spPr/>
    </dgm:pt>
    <dgm:pt modelId="{00993286-7D24-47DB-B091-72AFE6577B33}" type="pres">
      <dgm:prSet presAssocID="{888A01CD-1B9B-4A81-9326-F430950F72AE}" presName="childNode1tx" presStyleLbl="bgAcc1" presStyleIdx="0" presStyleCnt="2">
        <dgm:presLayoutVars>
          <dgm:bulletEnabled val="1"/>
        </dgm:presLayoutVars>
      </dgm:prSet>
      <dgm:spPr/>
    </dgm:pt>
    <dgm:pt modelId="{E757E183-240C-44B4-8BF2-A02CCF54BB6E}" type="pres">
      <dgm:prSet presAssocID="{888A01CD-1B9B-4A81-9326-F430950F72AE}" presName="parentNode1" presStyleLbl="node1" presStyleIdx="0" presStyleCnt="2">
        <dgm:presLayoutVars>
          <dgm:chMax val="1"/>
          <dgm:bulletEnabled val="1"/>
        </dgm:presLayoutVars>
      </dgm:prSet>
      <dgm:spPr/>
    </dgm:pt>
    <dgm:pt modelId="{D1F15626-7C4C-4D2F-84E4-B4F42A12D6E4}" type="pres">
      <dgm:prSet presAssocID="{888A01CD-1B9B-4A81-9326-F430950F72AE}" presName="connSite1" presStyleCnt="0"/>
      <dgm:spPr/>
    </dgm:pt>
    <dgm:pt modelId="{C887033C-158F-4FA3-BA84-93EAD54806DF}" type="pres">
      <dgm:prSet presAssocID="{086FFBB9-D2E7-4348-B08E-6A5046B560B7}" presName="Name9" presStyleLbl="sibTrans2D1" presStyleIdx="0" presStyleCnt="1"/>
      <dgm:spPr/>
    </dgm:pt>
    <dgm:pt modelId="{CFA32409-03F1-4661-85DA-34E0C3DFEE59}" type="pres">
      <dgm:prSet presAssocID="{D8C228E5-D1A5-42FE-A75A-4EE82AD8D6B4}" presName="composite2" presStyleCnt="0"/>
      <dgm:spPr/>
    </dgm:pt>
    <dgm:pt modelId="{90B49CA3-61F0-482D-A31F-5E90804F57F0}" type="pres">
      <dgm:prSet presAssocID="{D8C228E5-D1A5-42FE-A75A-4EE82AD8D6B4}" presName="dummyNode2" presStyleLbl="node1" presStyleIdx="0" presStyleCnt="2"/>
      <dgm:spPr/>
    </dgm:pt>
    <dgm:pt modelId="{AC84B049-4CD1-4AF1-8085-22A846690C57}" type="pres">
      <dgm:prSet presAssocID="{D8C228E5-D1A5-42FE-A75A-4EE82AD8D6B4}" presName="childNode2" presStyleLbl="bgAcc1" presStyleIdx="1" presStyleCnt="2">
        <dgm:presLayoutVars>
          <dgm:bulletEnabled val="1"/>
        </dgm:presLayoutVars>
      </dgm:prSet>
      <dgm:spPr/>
    </dgm:pt>
    <dgm:pt modelId="{CACC3F77-A289-4A83-82AA-8A41A0434FA8}" type="pres">
      <dgm:prSet presAssocID="{D8C228E5-D1A5-42FE-A75A-4EE82AD8D6B4}" presName="childNode2tx" presStyleLbl="bgAcc1" presStyleIdx="1" presStyleCnt="2">
        <dgm:presLayoutVars>
          <dgm:bulletEnabled val="1"/>
        </dgm:presLayoutVars>
      </dgm:prSet>
      <dgm:spPr/>
    </dgm:pt>
    <dgm:pt modelId="{AB3B7C85-BDED-40B3-8F87-AB7BC18C98E7}" type="pres">
      <dgm:prSet presAssocID="{D8C228E5-D1A5-42FE-A75A-4EE82AD8D6B4}" presName="parentNode2" presStyleLbl="node1" presStyleIdx="1" presStyleCnt="2">
        <dgm:presLayoutVars>
          <dgm:chMax val="0"/>
          <dgm:bulletEnabled val="1"/>
        </dgm:presLayoutVars>
      </dgm:prSet>
      <dgm:spPr/>
    </dgm:pt>
    <dgm:pt modelId="{3382CEFE-6D4A-467C-A648-9B93C7C5E1AB}" type="pres">
      <dgm:prSet presAssocID="{D8C228E5-D1A5-42FE-A75A-4EE82AD8D6B4}" presName="connSite2" presStyleCnt="0"/>
      <dgm:spPr/>
    </dgm:pt>
  </dgm:ptLst>
  <dgm:cxnLst>
    <dgm:cxn modelId="{C6F8BC0E-EBCA-4B88-82F9-2C4F2DEA6752}" srcId="{864F235A-0BCD-415E-A9A9-41B6857AC267}" destId="{EE02ECBB-CDF7-4C8E-9DDD-072145FEB8C0}" srcOrd="2" destOrd="0" parTransId="{B3A1F699-464A-4123-8DAB-2449974E3311}" sibTransId="{3F2632A7-D591-4F62-99FC-43D48450F893}"/>
    <dgm:cxn modelId="{A45F2F0F-D599-40A7-900B-3F37FB99453C}" type="presOf" srcId="{864F235A-0BCD-415E-A9A9-41B6857AC267}" destId="{0F8EF25F-52D1-4BC2-BA80-F2C4D5AA3381}" srcOrd="0" destOrd="0" presId="urn:microsoft.com/office/officeart/2005/8/layout/hProcess4"/>
    <dgm:cxn modelId="{A8AC1814-B928-4D1F-8F1B-24CC3D134F89}" type="presOf" srcId="{7149618E-5A7A-428F-A50B-F997E6BD2790}" destId="{CACC3F77-A289-4A83-82AA-8A41A0434FA8}" srcOrd="1" destOrd="0" presId="urn:microsoft.com/office/officeart/2005/8/layout/hProcess4"/>
    <dgm:cxn modelId="{4C22912F-792E-4DAA-A44D-D76830D1A09A}" srcId="{864F235A-0BCD-415E-A9A9-41B6857AC267}" destId="{B2808CE2-D4B8-4E18-B0B9-D1E8305F8A49}" srcOrd="3" destOrd="0" parTransId="{24200473-F3A4-4E07-B4DD-5C32204E6EC7}" sibTransId="{EA096947-CF50-4023-9DB3-F456649378C0}"/>
    <dgm:cxn modelId="{2CD00030-8D6E-4541-849F-03BE5F6E55D1}" type="presOf" srcId="{EE02ECBB-CDF7-4C8E-9DDD-072145FEB8C0}" destId="{00993286-7D24-47DB-B091-72AFE6577B33}" srcOrd="1" destOrd="3" presId="urn:microsoft.com/office/officeart/2005/8/layout/hProcess4"/>
    <dgm:cxn modelId="{4C19C23C-6987-45DB-BC76-D0727AA3E291}" type="presOf" srcId="{AC4A7C19-52BB-4FA3-A17F-EFCBEBAD3279}" destId="{CACC3F77-A289-4A83-82AA-8A41A0434FA8}" srcOrd="1" destOrd="1" presId="urn:microsoft.com/office/officeart/2005/8/layout/hProcess4"/>
    <dgm:cxn modelId="{A3BEB43D-71EB-4B4F-A6B6-21C78AC2CF9E}" type="presOf" srcId="{EE02ECBB-CDF7-4C8E-9DDD-072145FEB8C0}" destId="{0F8EF25F-52D1-4BC2-BA80-F2C4D5AA3381}" srcOrd="0" destOrd="3" presId="urn:microsoft.com/office/officeart/2005/8/layout/hProcess4"/>
    <dgm:cxn modelId="{33ADB758-A986-4B58-A737-AA5FFEC3B283}" type="presOf" srcId="{207E721A-D921-459E-8791-253563DA4F19}" destId="{0F8EF25F-52D1-4BC2-BA80-F2C4D5AA3381}" srcOrd="0" destOrd="2" presId="urn:microsoft.com/office/officeart/2005/8/layout/hProcess4"/>
    <dgm:cxn modelId="{1022B07B-0D71-44CB-931C-680D0234E044}" srcId="{7149618E-5A7A-428F-A50B-F997E6BD2790}" destId="{AC4A7C19-52BB-4FA3-A17F-EFCBEBAD3279}" srcOrd="0" destOrd="0" parTransId="{6790B427-49C6-4740-85A9-59AE45BB7FAB}" sibTransId="{69F1BAF9-B66E-4A16-96DD-52444D4642BC}"/>
    <dgm:cxn modelId="{1A970E7C-C4B9-4883-B8D7-BF19199DFF0D}" type="presOf" srcId="{25C77D1E-7FB5-4968-BC73-A4B734BE5F76}" destId="{CACC3F77-A289-4A83-82AA-8A41A0434FA8}" srcOrd="1" destOrd="2" presId="urn:microsoft.com/office/officeart/2005/8/layout/hProcess4"/>
    <dgm:cxn modelId="{F6233180-0B50-4AEF-A507-1C4BB298670A}" srcId="{26962EF1-FB11-4608-AE57-6773013F5D47}" destId="{D8C228E5-D1A5-42FE-A75A-4EE82AD8D6B4}" srcOrd="1" destOrd="0" parTransId="{CDACC64D-9B24-4318-ACF9-2DCFA85851A7}" sibTransId="{09E86FF8-0E63-4A47-83F4-C39E0B0B9B04}"/>
    <dgm:cxn modelId="{9EDFFE80-EE8F-4BC3-91CD-01BD6267CF7F}" type="presOf" srcId="{F0194243-274D-4C24-93D4-470EE6EDCA53}" destId="{00993286-7D24-47DB-B091-72AFE6577B33}" srcOrd="1" destOrd="1" presId="urn:microsoft.com/office/officeart/2005/8/layout/hProcess4"/>
    <dgm:cxn modelId="{FDD47C83-A7D9-4FB7-8DC6-CB77DC96DC38}" type="presOf" srcId="{26962EF1-FB11-4608-AE57-6773013F5D47}" destId="{702D72A7-5BB3-43EC-A36A-F85D0248D5FF}" srcOrd="0" destOrd="0" presId="urn:microsoft.com/office/officeart/2005/8/layout/hProcess4"/>
    <dgm:cxn modelId="{26597789-4744-43AE-BB3C-E029F6750273}" type="presOf" srcId="{8B5EAB36-6B90-4B39-A343-98CD5A148375}" destId="{CACC3F77-A289-4A83-82AA-8A41A0434FA8}" srcOrd="1" destOrd="4" presId="urn:microsoft.com/office/officeart/2005/8/layout/hProcess4"/>
    <dgm:cxn modelId="{1DC8A38A-C735-4046-B52C-90CF133EC668}" srcId="{7149618E-5A7A-428F-A50B-F997E6BD2790}" destId="{25C77D1E-7FB5-4968-BC73-A4B734BE5F76}" srcOrd="1" destOrd="0" parTransId="{E9F2EFC0-3012-46FD-8CE5-8F8482E355A6}" sibTransId="{2C34A4DD-C614-4151-A321-FA58B804F689}"/>
    <dgm:cxn modelId="{2D3A428F-F287-4DBA-B42F-BDDF39BACDE2}" type="presOf" srcId="{F0194243-274D-4C24-93D4-470EE6EDCA53}" destId="{0F8EF25F-52D1-4BC2-BA80-F2C4D5AA3381}" srcOrd="0" destOrd="1" presId="urn:microsoft.com/office/officeart/2005/8/layout/hProcess4"/>
    <dgm:cxn modelId="{545BED91-4781-4142-A423-4FEC152B10CD}" srcId="{864F235A-0BCD-415E-A9A9-41B6857AC267}" destId="{207E721A-D921-459E-8791-253563DA4F19}" srcOrd="1" destOrd="0" parTransId="{005CC393-DDFF-4AFF-A8ED-DC8571021CCD}" sibTransId="{C984E6C0-CC3D-4B84-9E7B-A7026EC05B19}"/>
    <dgm:cxn modelId="{2D9B6895-A14C-45C6-8A72-404C8BBDA569}" srcId="{7149618E-5A7A-428F-A50B-F997E6BD2790}" destId="{9B911B23-705C-4202-8FA8-DC0CA54AB471}" srcOrd="2" destOrd="0" parTransId="{6124BEDE-3F6F-4544-A7E1-9186E4EA30B3}" sibTransId="{D81087C1-7EC9-4082-897C-0834100649C4}"/>
    <dgm:cxn modelId="{BF0AFD95-99FB-4402-AD7F-48E5DBB690D7}" type="presOf" srcId="{8B5EAB36-6B90-4B39-A343-98CD5A148375}" destId="{AC84B049-4CD1-4AF1-8085-22A846690C57}" srcOrd="0" destOrd="4" presId="urn:microsoft.com/office/officeart/2005/8/layout/hProcess4"/>
    <dgm:cxn modelId="{C712FB9F-9282-49AD-B214-3A2B0F3689B1}" type="presOf" srcId="{7149618E-5A7A-428F-A50B-F997E6BD2790}" destId="{AC84B049-4CD1-4AF1-8085-22A846690C57}" srcOrd="0" destOrd="0" presId="urn:microsoft.com/office/officeart/2005/8/layout/hProcess4"/>
    <dgm:cxn modelId="{21C8D6A2-F8C6-4A2B-BFC8-049ADE35288D}" type="presOf" srcId="{D8C228E5-D1A5-42FE-A75A-4EE82AD8D6B4}" destId="{AB3B7C85-BDED-40B3-8F87-AB7BC18C98E7}" srcOrd="0" destOrd="0" presId="urn:microsoft.com/office/officeart/2005/8/layout/hProcess4"/>
    <dgm:cxn modelId="{D17BD5A4-BD3F-45D7-9BB8-BA79D7F82753}" type="presOf" srcId="{086FFBB9-D2E7-4348-B08E-6A5046B560B7}" destId="{C887033C-158F-4FA3-BA84-93EAD54806DF}" srcOrd="0" destOrd="0" presId="urn:microsoft.com/office/officeart/2005/8/layout/hProcess4"/>
    <dgm:cxn modelId="{C6EE44B3-7987-4D19-BAE0-AE1591322223}" type="presOf" srcId="{25C77D1E-7FB5-4968-BC73-A4B734BE5F76}" destId="{AC84B049-4CD1-4AF1-8085-22A846690C57}" srcOrd="0" destOrd="2" presId="urn:microsoft.com/office/officeart/2005/8/layout/hProcess4"/>
    <dgm:cxn modelId="{9CCAB4B3-CF59-46C1-8065-7576FAC22C7E}" type="presOf" srcId="{B2808CE2-D4B8-4E18-B0B9-D1E8305F8A49}" destId="{0F8EF25F-52D1-4BC2-BA80-F2C4D5AA3381}" srcOrd="0" destOrd="4" presId="urn:microsoft.com/office/officeart/2005/8/layout/hProcess4"/>
    <dgm:cxn modelId="{F673DDBC-4065-429C-9A24-81D0D50505E0}" type="presOf" srcId="{207E721A-D921-459E-8791-253563DA4F19}" destId="{00993286-7D24-47DB-B091-72AFE6577B33}" srcOrd="1" destOrd="2" presId="urn:microsoft.com/office/officeart/2005/8/layout/hProcess4"/>
    <dgm:cxn modelId="{BB9747C7-688E-4A04-B762-896C6511020C}" type="presOf" srcId="{AC4A7C19-52BB-4FA3-A17F-EFCBEBAD3279}" destId="{AC84B049-4CD1-4AF1-8085-22A846690C57}" srcOrd="0" destOrd="1" presId="urn:microsoft.com/office/officeart/2005/8/layout/hProcess4"/>
    <dgm:cxn modelId="{FBC4C3CA-68F7-4372-9831-97A625AB3FB0}" srcId="{7149618E-5A7A-428F-A50B-F997E6BD2790}" destId="{8B5EAB36-6B90-4B39-A343-98CD5A148375}" srcOrd="3" destOrd="0" parTransId="{D6F31639-704E-4EEB-8112-F93A8434E90D}" sibTransId="{C2ACDC66-1A5D-4839-85C1-5BCF1DC66C92}"/>
    <dgm:cxn modelId="{C7D0EACA-7728-46DD-BEF1-6BF538C73437}" type="presOf" srcId="{864F235A-0BCD-415E-A9A9-41B6857AC267}" destId="{00993286-7D24-47DB-B091-72AFE6577B33}" srcOrd="1" destOrd="0" presId="urn:microsoft.com/office/officeart/2005/8/layout/hProcess4"/>
    <dgm:cxn modelId="{2FD188D5-D814-4BCE-960A-6D59D2DBC0A2}" srcId="{864F235A-0BCD-415E-A9A9-41B6857AC267}" destId="{F0194243-274D-4C24-93D4-470EE6EDCA53}" srcOrd="0" destOrd="0" parTransId="{C9CCB3BB-8C43-43E2-BA17-4157DE2B8AAB}" sibTransId="{7396F593-8CA2-4073-B4CC-80A5266C9299}"/>
    <dgm:cxn modelId="{7D029AD5-B89B-4936-BC95-982DBEE7E3BA}" type="presOf" srcId="{B2808CE2-D4B8-4E18-B0B9-D1E8305F8A49}" destId="{00993286-7D24-47DB-B091-72AFE6577B33}" srcOrd="1" destOrd="4" presId="urn:microsoft.com/office/officeart/2005/8/layout/hProcess4"/>
    <dgm:cxn modelId="{AFBB70D7-3029-4817-AFA5-B1CE0AE6867A}" type="presOf" srcId="{888A01CD-1B9B-4A81-9326-F430950F72AE}" destId="{E757E183-240C-44B4-8BF2-A02CCF54BB6E}" srcOrd="0" destOrd="0" presId="urn:microsoft.com/office/officeart/2005/8/layout/hProcess4"/>
    <dgm:cxn modelId="{59CC3BD8-1B8F-4E07-AF0D-24758C50DC00}" srcId="{888A01CD-1B9B-4A81-9326-F430950F72AE}" destId="{864F235A-0BCD-415E-A9A9-41B6857AC267}" srcOrd="0" destOrd="0" parTransId="{1CAB9478-2774-4329-86F3-0E7A9DBC5545}" sibTransId="{100C0AFC-E8E3-4895-8A1E-205797D4E364}"/>
    <dgm:cxn modelId="{431D63D9-71CB-4B48-A699-F637DB316031}" srcId="{D8C228E5-D1A5-42FE-A75A-4EE82AD8D6B4}" destId="{7149618E-5A7A-428F-A50B-F997E6BD2790}" srcOrd="0" destOrd="0" parTransId="{584A5442-30BD-45A9-AF96-C91AF518851B}" sibTransId="{2C68EEA4-FA9A-4F9B-81FA-DC795D1BA0AF}"/>
    <dgm:cxn modelId="{EE8247F1-560C-4DA7-ABFF-761EFB9B7185}" type="presOf" srcId="{9B911B23-705C-4202-8FA8-DC0CA54AB471}" destId="{CACC3F77-A289-4A83-82AA-8A41A0434FA8}" srcOrd="1" destOrd="3" presId="urn:microsoft.com/office/officeart/2005/8/layout/hProcess4"/>
    <dgm:cxn modelId="{098A6DF8-EC8C-4C12-A418-640EA78F37B4}" srcId="{26962EF1-FB11-4608-AE57-6773013F5D47}" destId="{888A01CD-1B9B-4A81-9326-F430950F72AE}" srcOrd="0" destOrd="0" parTransId="{1AD17C54-93A4-405D-9CD4-FF2E38B27C9F}" sibTransId="{086FFBB9-D2E7-4348-B08E-6A5046B560B7}"/>
    <dgm:cxn modelId="{339B57F9-C785-4614-82EF-59F84B4B064C}" type="presOf" srcId="{9B911B23-705C-4202-8FA8-DC0CA54AB471}" destId="{AC84B049-4CD1-4AF1-8085-22A846690C57}" srcOrd="0" destOrd="3" presId="urn:microsoft.com/office/officeart/2005/8/layout/hProcess4"/>
    <dgm:cxn modelId="{C0FF2025-1416-4B2A-B2AD-6979F7E19064}" type="presParOf" srcId="{702D72A7-5BB3-43EC-A36A-F85D0248D5FF}" destId="{1C96DD7C-A917-4F95-A47B-D7A33F643027}" srcOrd="0" destOrd="0" presId="urn:microsoft.com/office/officeart/2005/8/layout/hProcess4"/>
    <dgm:cxn modelId="{96706C64-948C-4BBA-ACDB-F289E9E80627}" type="presParOf" srcId="{702D72A7-5BB3-43EC-A36A-F85D0248D5FF}" destId="{85EAE50C-359E-4545-877D-82B30767954F}" srcOrd="1" destOrd="0" presId="urn:microsoft.com/office/officeart/2005/8/layout/hProcess4"/>
    <dgm:cxn modelId="{E72145C2-B5E4-410C-8D45-5431A6360F83}" type="presParOf" srcId="{702D72A7-5BB3-43EC-A36A-F85D0248D5FF}" destId="{E889E067-9DBB-4122-827E-073C7FED2088}" srcOrd="2" destOrd="0" presId="urn:microsoft.com/office/officeart/2005/8/layout/hProcess4"/>
    <dgm:cxn modelId="{D654B0D3-1147-4D24-880D-F51B3DC64F53}" type="presParOf" srcId="{E889E067-9DBB-4122-827E-073C7FED2088}" destId="{A26B84E5-3CBD-4957-AB53-1E5D34B930FB}" srcOrd="0" destOrd="0" presId="urn:microsoft.com/office/officeart/2005/8/layout/hProcess4"/>
    <dgm:cxn modelId="{B272A94D-D4D7-4AAD-9174-1FB2A40F9EB1}" type="presParOf" srcId="{A26B84E5-3CBD-4957-AB53-1E5D34B930FB}" destId="{6A9E925D-FC5E-4782-AA60-178D2BEC356B}" srcOrd="0" destOrd="0" presId="urn:microsoft.com/office/officeart/2005/8/layout/hProcess4"/>
    <dgm:cxn modelId="{7F9FAB9C-20D6-405A-A34B-F49493ECBDDD}" type="presParOf" srcId="{A26B84E5-3CBD-4957-AB53-1E5D34B930FB}" destId="{0F8EF25F-52D1-4BC2-BA80-F2C4D5AA3381}" srcOrd="1" destOrd="0" presId="urn:microsoft.com/office/officeart/2005/8/layout/hProcess4"/>
    <dgm:cxn modelId="{A74A79C1-1872-4020-8F98-4E3C589298A5}" type="presParOf" srcId="{A26B84E5-3CBD-4957-AB53-1E5D34B930FB}" destId="{00993286-7D24-47DB-B091-72AFE6577B33}" srcOrd="2" destOrd="0" presId="urn:microsoft.com/office/officeart/2005/8/layout/hProcess4"/>
    <dgm:cxn modelId="{4CFF093F-611F-4075-97AA-315DD41D4D03}" type="presParOf" srcId="{A26B84E5-3CBD-4957-AB53-1E5D34B930FB}" destId="{E757E183-240C-44B4-8BF2-A02CCF54BB6E}" srcOrd="3" destOrd="0" presId="urn:microsoft.com/office/officeart/2005/8/layout/hProcess4"/>
    <dgm:cxn modelId="{CA613951-0037-44F1-92FF-13699700B2CD}" type="presParOf" srcId="{A26B84E5-3CBD-4957-AB53-1E5D34B930FB}" destId="{D1F15626-7C4C-4D2F-84E4-B4F42A12D6E4}" srcOrd="4" destOrd="0" presId="urn:microsoft.com/office/officeart/2005/8/layout/hProcess4"/>
    <dgm:cxn modelId="{B1D9AF49-3926-4C15-8C13-A5C28A95A7AA}" type="presParOf" srcId="{E889E067-9DBB-4122-827E-073C7FED2088}" destId="{C887033C-158F-4FA3-BA84-93EAD54806DF}" srcOrd="1" destOrd="0" presId="urn:microsoft.com/office/officeart/2005/8/layout/hProcess4"/>
    <dgm:cxn modelId="{2B7BB890-36FE-4F21-96EF-4178AFC61C53}" type="presParOf" srcId="{E889E067-9DBB-4122-827E-073C7FED2088}" destId="{CFA32409-03F1-4661-85DA-34E0C3DFEE59}" srcOrd="2" destOrd="0" presId="urn:microsoft.com/office/officeart/2005/8/layout/hProcess4"/>
    <dgm:cxn modelId="{A3ED33DE-6CCA-450E-ADFE-60DDE2E51CED}" type="presParOf" srcId="{CFA32409-03F1-4661-85DA-34E0C3DFEE59}" destId="{90B49CA3-61F0-482D-A31F-5E90804F57F0}" srcOrd="0" destOrd="0" presId="urn:microsoft.com/office/officeart/2005/8/layout/hProcess4"/>
    <dgm:cxn modelId="{35EB46D9-4BB6-4810-A2D4-C8B909584E59}" type="presParOf" srcId="{CFA32409-03F1-4661-85DA-34E0C3DFEE59}" destId="{AC84B049-4CD1-4AF1-8085-22A846690C57}" srcOrd="1" destOrd="0" presId="urn:microsoft.com/office/officeart/2005/8/layout/hProcess4"/>
    <dgm:cxn modelId="{DDBCC554-55BD-4B7A-A8FE-AA21B2146DFC}" type="presParOf" srcId="{CFA32409-03F1-4661-85DA-34E0C3DFEE59}" destId="{CACC3F77-A289-4A83-82AA-8A41A0434FA8}" srcOrd="2" destOrd="0" presId="urn:microsoft.com/office/officeart/2005/8/layout/hProcess4"/>
    <dgm:cxn modelId="{66296254-4C59-46AC-B955-C009BEA05A57}" type="presParOf" srcId="{CFA32409-03F1-4661-85DA-34E0C3DFEE59}" destId="{AB3B7C85-BDED-40B3-8F87-AB7BC18C98E7}" srcOrd="3" destOrd="0" presId="urn:microsoft.com/office/officeart/2005/8/layout/hProcess4"/>
    <dgm:cxn modelId="{C102D66F-A49C-4B74-AF50-AC1DDE56C2A0}" type="presParOf" srcId="{CFA32409-03F1-4661-85DA-34E0C3DFEE59}" destId="{3382CEFE-6D4A-467C-A648-9B93C7C5E1AB}" srcOrd="4" destOrd="0" presId="urn:microsoft.com/office/officeart/2005/8/layout/hProcess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EF25F-52D1-4BC2-BA80-F2C4D5AA3381}">
      <dsp:nvSpPr>
        <dsp:cNvPr id="0" name=""/>
        <dsp:cNvSpPr/>
      </dsp:nvSpPr>
      <dsp:spPr>
        <a:xfrm>
          <a:off x="283077" y="1102096"/>
          <a:ext cx="2567624" cy="2117753"/>
        </a:xfrm>
        <a:prstGeom prst="roundRect">
          <a:avLst>
            <a:gd name="adj" fmla="val 10000"/>
          </a:avLst>
        </a:prstGeom>
        <a:solidFill>
          <a:schemeClr val="lt1">
            <a:alpha val="90000"/>
            <a:hueOff val="0"/>
            <a:satOff val="0"/>
            <a:lumOff val="0"/>
            <a:alphaOff val="0"/>
          </a:schemeClr>
        </a:solidFill>
        <a:ln w="12700" cap="flat" cmpd="sng" algn="ctr">
          <a:solidFill>
            <a:srgbClr val="009AC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9AC7"/>
              </a:solidFill>
            </a:rPr>
            <a:t>Status quo &amp; future potential of eCooking in Kenya</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Scenario modelling</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Stakeholder workshops</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Household survey</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Key informant interviews</a:t>
          </a:r>
          <a:endParaRPr lang="en-KE" sz="1400" kern="1200">
            <a:solidFill>
              <a:srgbClr val="009AC7"/>
            </a:solidFill>
          </a:endParaRPr>
        </a:p>
      </dsp:txBody>
      <dsp:txXfrm>
        <a:off x="331812" y="1150831"/>
        <a:ext cx="2470154" cy="1566479"/>
      </dsp:txXfrm>
    </dsp:sp>
    <dsp:sp modelId="{C887033C-158F-4FA3-BA84-93EAD54806DF}">
      <dsp:nvSpPr>
        <dsp:cNvPr id="0" name=""/>
        <dsp:cNvSpPr/>
      </dsp:nvSpPr>
      <dsp:spPr>
        <a:xfrm>
          <a:off x="1754821" y="1709936"/>
          <a:ext cx="2678777" cy="2678777"/>
        </a:xfrm>
        <a:prstGeom prst="leftCircularArrow">
          <a:avLst>
            <a:gd name="adj1" fmla="val 2588"/>
            <a:gd name="adj2" fmla="val 314267"/>
            <a:gd name="adj3" fmla="val 2089777"/>
            <a:gd name="adj4" fmla="val 9024489"/>
            <a:gd name="adj5" fmla="val 30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7E183-240C-44B4-8BF2-A02CCF54BB6E}">
      <dsp:nvSpPr>
        <dsp:cNvPr id="0" name=""/>
        <dsp:cNvSpPr/>
      </dsp:nvSpPr>
      <dsp:spPr>
        <a:xfrm>
          <a:off x="853660" y="2766045"/>
          <a:ext cx="2282333" cy="907608"/>
        </a:xfrm>
        <a:prstGeom prst="roundRect">
          <a:avLst>
            <a:gd name="adj" fmla="val 10000"/>
          </a:avLst>
        </a:prstGeom>
        <a:solidFill>
          <a:srgbClr val="3611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eCooking Study</a:t>
          </a:r>
          <a:endParaRPr lang="en-KE" sz="2800" kern="1200"/>
        </a:p>
      </dsp:txBody>
      <dsp:txXfrm>
        <a:off x="880243" y="2792628"/>
        <a:ext cx="2229167" cy="854442"/>
      </dsp:txXfrm>
    </dsp:sp>
    <dsp:sp modelId="{AC84B049-4CD1-4AF1-8085-22A846690C57}">
      <dsp:nvSpPr>
        <dsp:cNvPr id="0" name=""/>
        <dsp:cNvSpPr/>
      </dsp:nvSpPr>
      <dsp:spPr>
        <a:xfrm>
          <a:off x="3466098" y="1102096"/>
          <a:ext cx="2567624" cy="2117753"/>
        </a:xfrm>
        <a:prstGeom prst="roundRect">
          <a:avLst>
            <a:gd name="adj" fmla="val 10000"/>
          </a:avLst>
        </a:prstGeom>
        <a:solidFill>
          <a:schemeClr val="lt1">
            <a:alpha val="90000"/>
            <a:hueOff val="0"/>
            <a:satOff val="0"/>
            <a:lumOff val="0"/>
            <a:alphaOff val="0"/>
          </a:schemeClr>
        </a:solidFill>
        <a:ln w="12700" cap="flat" cmpd="sng" algn="ctr">
          <a:solidFill>
            <a:srgbClr val="009AC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009AC7"/>
              </a:solidFill>
            </a:rPr>
            <a:t>Sets out contribution of eCooking towards 2028 target of universal access</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Roadmap of activities</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Investment prospectus</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Mainstreams GESI</a:t>
          </a:r>
          <a:endParaRPr lang="en-KE" sz="1400" kern="1200">
            <a:solidFill>
              <a:srgbClr val="009AC7"/>
            </a:solidFill>
          </a:endParaRPr>
        </a:p>
        <a:p>
          <a:pPr marL="228600" lvl="2" indent="-114300" algn="l" defTabSz="622300">
            <a:lnSpc>
              <a:spcPct val="90000"/>
            </a:lnSpc>
            <a:spcBef>
              <a:spcPct val="0"/>
            </a:spcBef>
            <a:spcAft>
              <a:spcPct val="15000"/>
            </a:spcAft>
            <a:buChar char="•"/>
          </a:pPr>
          <a:r>
            <a:rPr lang="en-US" sz="1400" kern="1200">
              <a:solidFill>
                <a:srgbClr val="009AC7"/>
              </a:solidFill>
            </a:rPr>
            <a:t>Integrated energy planning</a:t>
          </a:r>
          <a:endParaRPr lang="en-KE" sz="1400" kern="1200">
            <a:solidFill>
              <a:srgbClr val="009AC7"/>
            </a:solidFill>
          </a:endParaRPr>
        </a:p>
      </dsp:txBody>
      <dsp:txXfrm>
        <a:off x="3514833" y="1604635"/>
        <a:ext cx="2470154" cy="1566479"/>
      </dsp:txXfrm>
    </dsp:sp>
    <dsp:sp modelId="{AB3B7C85-BDED-40B3-8F87-AB7BC18C98E7}">
      <dsp:nvSpPr>
        <dsp:cNvPr id="0" name=""/>
        <dsp:cNvSpPr/>
      </dsp:nvSpPr>
      <dsp:spPr>
        <a:xfrm>
          <a:off x="4036682" y="648291"/>
          <a:ext cx="2282333" cy="907608"/>
        </a:xfrm>
        <a:prstGeom prst="roundRect">
          <a:avLst>
            <a:gd name="adj" fmla="val 10000"/>
          </a:avLst>
        </a:prstGeom>
        <a:solidFill>
          <a:srgbClr val="361163"/>
        </a:solidFill>
        <a:ln w="12700" cap="flat" cmpd="sng" algn="ctr">
          <a:solidFill>
            <a:srgbClr val="36116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eCooking Strategy</a:t>
          </a:r>
          <a:endParaRPr lang="en-KE" sz="2800" kern="1200"/>
        </a:p>
      </dsp:txBody>
      <dsp:txXfrm>
        <a:off x="4063265" y="674874"/>
        <a:ext cx="2229167" cy="8544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073C-B497-393D-ACF7-952A2D2DB4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F224-5ACD-56B6-9FAC-EF2F9A6C7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208FF-1F00-02A6-1054-2BC6EF2358FC}"/>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5" name="Footer Placeholder 4">
            <a:extLst>
              <a:ext uri="{FF2B5EF4-FFF2-40B4-BE49-F238E27FC236}">
                <a16:creationId xmlns:a16="http://schemas.microsoft.com/office/drawing/2014/main" id="{A6784E09-7587-3C48-3314-6FDF2F8D0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7B00-E5E7-AB10-70D4-2E0FFB82D10D}"/>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158580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69DC-6548-F0D5-0B34-EDA655C4A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D7D3FE-AE09-D6F3-E549-26B47A6537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27785-5900-E54E-6901-D2F95F5ADE1E}"/>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5" name="Footer Placeholder 4">
            <a:extLst>
              <a:ext uri="{FF2B5EF4-FFF2-40B4-BE49-F238E27FC236}">
                <a16:creationId xmlns:a16="http://schemas.microsoft.com/office/drawing/2014/main" id="{34FEBA49-3DDD-9942-3DAA-45F28C1AF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F3E3D-7DB5-9E96-9EAB-593807C38F51}"/>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2274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9878D-3FDD-381A-BDCF-77D1F3767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3334BA-DE41-7D6E-14E8-F37BFF0B17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1C887-57D1-E4B5-0BC2-76A7C0013921}"/>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5" name="Footer Placeholder 4">
            <a:extLst>
              <a:ext uri="{FF2B5EF4-FFF2-40B4-BE49-F238E27FC236}">
                <a16:creationId xmlns:a16="http://schemas.microsoft.com/office/drawing/2014/main" id="{70407B48-9DB5-7264-4F72-E6BB801EA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0E39B-AC75-37CE-0C72-C830472CF51C}"/>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1946578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FB8D73-8F07-4B11-81C1-911B7862B83A}"/>
              </a:ext>
            </a:extLst>
          </p:cNvPr>
          <p:cNvSpPr>
            <a:spLocks noGrp="1"/>
          </p:cNvSpPr>
          <p:nvPr>
            <p:ph type="subTitle" idx="1" hasCustomPrompt="1"/>
          </p:nvPr>
        </p:nvSpPr>
        <p:spPr>
          <a:xfrm>
            <a:off x="1524000" y="3602038"/>
            <a:ext cx="9144000" cy="1655762"/>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If you view this template in ‘slide master’ format there are multiple layout styles that can be used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Disclaimer to be include</a:t>
            </a:r>
            <a:r>
              <a:rPr lang="en-GB" sz="2000">
                <a:effectLst/>
                <a:latin typeface="Calibri" panose="020F0502020204030204" pitchFamily="34" charset="0"/>
                <a:ea typeface="Calibri" panose="020F0502020204030204" pitchFamily="34" charset="0"/>
              </a:rPr>
              <a:t> This material has been funded by UK aid from the UK government; however the views expressed do not necessarily reflect the UK government’s official policies. </a:t>
            </a:r>
            <a:r>
              <a:rPr lang="en-US"/>
              <a:t>d; </a:t>
            </a:r>
            <a:endParaRPr lang="en-GB" sz="1200">
              <a:effectLst/>
              <a:latin typeface="Times New Roman" panose="02020603050405020304" pitchFamily="18" charset="0"/>
              <a:ea typeface="Calibri" panose="020F0502020204030204" pitchFamily="34" charset="0"/>
            </a:endParaRPr>
          </a:p>
        </p:txBody>
      </p:sp>
      <p:sp>
        <p:nvSpPr>
          <p:cNvPr id="6" name="Slide Number Placeholder 5">
            <a:extLst>
              <a:ext uri="{FF2B5EF4-FFF2-40B4-BE49-F238E27FC236}">
                <a16:creationId xmlns:a16="http://schemas.microsoft.com/office/drawing/2014/main" id="{FF0B5382-41CD-449D-A2B4-516C129E61CE}"/>
              </a:ext>
            </a:extLst>
          </p:cNvPr>
          <p:cNvSpPr>
            <a:spLocks noGrp="1"/>
          </p:cNvSpPr>
          <p:nvPr>
            <p:ph type="sldNum" sz="quarter" idx="12"/>
          </p:nvPr>
        </p:nvSpPr>
        <p:spPr>
          <a:xfrm>
            <a:off x="311215" y="6360139"/>
            <a:ext cx="418322" cy="365125"/>
          </a:xfrm>
        </p:spPr>
        <p:txBody>
          <a:bodyPr/>
          <a:lstStyle/>
          <a:p>
            <a:fld id="{D1B64F66-06F4-42EF-8F53-0E6147F47BA9}" type="slidenum">
              <a:rPr lang="en-GB" smtClean="0"/>
              <a:t>‹#›</a:t>
            </a:fld>
            <a:endParaRPr lang="en-GB"/>
          </a:p>
        </p:txBody>
      </p:sp>
      <p:pic>
        <p:nvPicPr>
          <p:cNvPr id="1026" name="Picture 2" descr="Related image">
            <a:extLst>
              <a:ext uri="{FF2B5EF4-FFF2-40B4-BE49-F238E27FC236}">
                <a16:creationId xmlns:a16="http://schemas.microsoft.com/office/drawing/2014/main" id="{679680B2-B0F9-4C68-8DAF-78157366D46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2728" b="27252"/>
          <a:stretch/>
        </p:blipFill>
        <p:spPr bwMode="auto">
          <a:xfrm>
            <a:off x="3925860" y="5674640"/>
            <a:ext cx="1778581" cy="5339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5246ACD-E9FB-42DD-AE4A-9CAD5D1815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7381" y="936418"/>
            <a:ext cx="3468407" cy="1394140"/>
          </a:xfrm>
          <a:prstGeom prst="rect">
            <a:avLst/>
          </a:prstGeom>
        </p:spPr>
      </p:pic>
      <p:pic>
        <p:nvPicPr>
          <p:cNvPr id="1028" name="Picture 4" descr="Image result for UK Aid logo">
            <a:extLst>
              <a:ext uri="{FF2B5EF4-FFF2-40B4-BE49-F238E27FC236}">
                <a16:creationId xmlns:a16="http://schemas.microsoft.com/office/drawing/2014/main" id="{F74FD886-20FB-42E9-A76C-516106DAF551}"/>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4826" t="7879" r="24352" b="6689"/>
          <a:stretch/>
        </p:blipFill>
        <p:spPr bwMode="auto">
          <a:xfrm>
            <a:off x="7360106" y="5549476"/>
            <a:ext cx="699796" cy="78425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C784EC0-5E54-4972-A046-0409FFD8066C}"/>
              </a:ext>
            </a:extLst>
          </p:cNvPr>
          <p:cNvSpPr/>
          <p:nvPr userDrawn="1"/>
        </p:nvSpPr>
        <p:spPr>
          <a:xfrm>
            <a:off x="0" y="0"/>
            <a:ext cx="12192000" cy="457200"/>
          </a:xfrm>
          <a:prstGeom prst="rect">
            <a:avLst/>
          </a:prstGeom>
          <a:solidFill>
            <a:srgbClr val="009B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895A69E-9BB3-4369-BE14-A5C087CF8E4D}"/>
              </a:ext>
            </a:extLst>
          </p:cNvPr>
          <p:cNvSpPr/>
          <p:nvPr userDrawn="1"/>
        </p:nvSpPr>
        <p:spPr>
          <a:xfrm>
            <a:off x="0" y="6406620"/>
            <a:ext cx="12192000" cy="457200"/>
          </a:xfrm>
          <a:prstGeom prst="rect">
            <a:avLst/>
          </a:prstGeom>
          <a:solidFill>
            <a:srgbClr val="3611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5949A5E-598D-443A-BAF0-C6ECCBAA8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42763" y="5749837"/>
            <a:ext cx="1379020" cy="362701"/>
          </a:xfrm>
          <a:prstGeom prst="rect">
            <a:avLst/>
          </a:prstGeom>
        </p:spPr>
      </p:pic>
    </p:spTree>
    <p:extLst>
      <p:ext uri="{BB962C8B-B14F-4D97-AF65-F5344CB8AC3E}">
        <p14:creationId xmlns:p14="http://schemas.microsoft.com/office/powerpoint/2010/main" val="23534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7C2D-60FE-8BA3-AEC0-E39947534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F0E48-FCE4-3E93-B1C9-BF7EB40D0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3C321-BD88-3091-95CA-2D743FCB100A}"/>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5" name="Footer Placeholder 4">
            <a:extLst>
              <a:ext uri="{FF2B5EF4-FFF2-40B4-BE49-F238E27FC236}">
                <a16:creationId xmlns:a16="http://schemas.microsoft.com/office/drawing/2014/main" id="{6EA36760-A95A-A129-F34A-BCE04EFFF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C2458-520F-7E2D-0B16-A6140152519B}"/>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359733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A651-7F5B-56D9-BE4D-E47EE9DB61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E048C-A407-F232-62D3-986A04DE0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258C76-7422-021A-455D-E57DD3EB69B4}"/>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5" name="Footer Placeholder 4">
            <a:extLst>
              <a:ext uri="{FF2B5EF4-FFF2-40B4-BE49-F238E27FC236}">
                <a16:creationId xmlns:a16="http://schemas.microsoft.com/office/drawing/2014/main" id="{AE93C9DA-AD54-31D5-E665-35F2A0244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86980-4013-E9B8-A25A-A4A8A4B06953}"/>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214134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FF4B-B876-45F4-CD1F-C64C0EE52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DB1F0-A254-F4FA-2B61-7F9C25E2AD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61E097-6624-E397-271D-83A8CCD338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FE0154-8AA8-E68C-8D71-CC38A9122996}"/>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6" name="Footer Placeholder 5">
            <a:extLst>
              <a:ext uri="{FF2B5EF4-FFF2-40B4-BE49-F238E27FC236}">
                <a16:creationId xmlns:a16="http://schemas.microsoft.com/office/drawing/2014/main" id="{9CA5E3AC-D39F-73D3-8D45-745705843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C1FF5-B379-7B1F-BCCC-B923A8F5EAAB}"/>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28517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EA10-D8D7-19B5-CF0B-71687982C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99944-A642-37C0-5840-F0ECC9C27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0CA34-4623-70B9-0A89-2F7BDD055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3EE4D-BE64-EADE-B510-3E1421534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C7932-7BF6-63F5-C23A-A59E077EB4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696059-64E9-FC9D-0898-E5BAA9E3A923}"/>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8" name="Footer Placeholder 7">
            <a:extLst>
              <a:ext uri="{FF2B5EF4-FFF2-40B4-BE49-F238E27FC236}">
                <a16:creationId xmlns:a16="http://schemas.microsoft.com/office/drawing/2014/main" id="{1D16887A-8A42-1C80-5D3C-6EF8E79AF8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39A7E-6F9B-FB93-6063-DB3C40520128}"/>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178724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164CC-951C-E4E7-68C3-51F643D679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51D663-8FDC-28B8-6A74-18650A939CF4}"/>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4" name="Footer Placeholder 3">
            <a:extLst>
              <a:ext uri="{FF2B5EF4-FFF2-40B4-BE49-F238E27FC236}">
                <a16:creationId xmlns:a16="http://schemas.microsoft.com/office/drawing/2014/main" id="{6D41723E-6F39-BB31-DBF2-C81F6CBC4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A36026-BCD0-ECF4-3573-D1B87A3B04FA}"/>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403548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AF718-9F2C-F0B0-365C-9E25B12263CF}"/>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3" name="Footer Placeholder 2">
            <a:extLst>
              <a:ext uri="{FF2B5EF4-FFF2-40B4-BE49-F238E27FC236}">
                <a16:creationId xmlns:a16="http://schemas.microsoft.com/office/drawing/2014/main" id="{D1995E61-4194-0DD2-DD7F-CCDA62120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9D6B9-DEF1-4813-39C3-31096C6A32CB}"/>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33962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2BDE-75F1-B93E-FC63-621AEA383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8E8B86-71C1-D038-AA7E-271FA6528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99B3A2-808A-45DC-8AA0-390DD74A9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6E3D8-6A6C-4911-D427-6B93CFAA0C7D}"/>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6" name="Footer Placeholder 5">
            <a:extLst>
              <a:ext uri="{FF2B5EF4-FFF2-40B4-BE49-F238E27FC236}">
                <a16:creationId xmlns:a16="http://schemas.microsoft.com/office/drawing/2014/main" id="{82F3B497-65CE-E443-7A15-A9ABCAACC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40D80-79B0-1B0A-A924-68F05289371F}"/>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389133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0506-8C60-B0FA-E081-0BD56371D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0DFD8C-6462-AEB5-B111-703209E0F4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CF5A3-0ABA-12D2-4BE0-49DBA3607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B263C-A1E0-204F-2EC0-C88E878995D1}"/>
              </a:ext>
            </a:extLst>
          </p:cNvPr>
          <p:cNvSpPr>
            <a:spLocks noGrp="1"/>
          </p:cNvSpPr>
          <p:nvPr>
            <p:ph type="dt" sz="half" idx="10"/>
          </p:nvPr>
        </p:nvSpPr>
        <p:spPr/>
        <p:txBody>
          <a:bodyPr/>
          <a:lstStyle/>
          <a:p>
            <a:fld id="{9325631A-D351-4889-8137-610C919C3DC4}" type="datetimeFigureOut">
              <a:rPr lang="en-US" smtClean="0"/>
              <a:t>6/26/2023</a:t>
            </a:fld>
            <a:endParaRPr lang="en-US"/>
          </a:p>
        </p:txBody>
      </p:sp>
      <p:sp>
        <p:nvSpPr>
          <p:cNvPr id="6" name="Footer Placeholder 5">
            <a:extLst>
              <a:ext uri="{FF2B5EF4-FFF2-40B4-BE49-F238E27FC236}">
                <a16:creationId xmlns:a16="http://schemas.microsoft.com/office/drawing/2014/main" id="{F2E00BB3-9461-A904-C00C-543E43D33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6D-8E7C-C2E2-98E0-EA217524F61B}"/>
              </a:ext>
            </a:extLst>
          </p:cNvPr>
          <p:cNvSpPr>
            <a:spLocks noGrp="1"/>
          </p:cNvSpPr>
          <p:nvPr>
            <p:ph type="sldNum" sz="quarter" idx="12"/>
          </p:nvPr>
        </p:nvSpPr>
        <p:spPr/>
        <p:txBody>
          <a:bodyPr/>
          <a:lstStyle/>
          <a:p>
            <a:fld id="{14C31E0B-3AC6-4890-A510-524BDD9F68FD}" type="slidenum">
              <a:rPr lang="en-US" smtClean="0"/>
              <a:t>‹#›</a:t>
            </a:fld>
            <a:endParaRPr lang="en-US"/>
          </a:p>
        </p:txBody>
      </p:sp>
    </p:spTree>
    <p:extLst>
      <p:ext uri="{BB962C8B-B14F-4D97-AF65-F5344CB8AC3E}">
        <p14:creationId xmlns:p14="http://schemas.microsoft.com/office/powerpoint/2010/main" val="91157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07D07A-C9AF-3774-6663-BB11A7598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F0AAAB-F9A8-D0C7-0F90-7E883A6CEC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BFB6E-951D-F3B5-9E93-501B10592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5631A-D351-4889-8137-610C919C3DC4}" type="datetimeFigureOut">
              <a:rPr lang="en-US" smtClean="0"/>
              <a:t>6/26/2023</a:t>
            </a:fld>
            <a:endParaRPr lang="en-US"/>
          </a:p>
        </p:txBody>
      </p:sp>
      <p:sp>
        <p:nvSpPr>
          <p:cNvPr id="5" name="Footer Placeholder 4">
            <a:extLst>
              <a:ext uri="{FF2B5EF4-FFF2-40B4-BE49-F238E27FC236}">
                <a16:creationId xmlns:a16="http://schemas.microsoft.com/office/drawing/2014/main" id="{EC63F4FD-59E9-ADFA-D3C7-934655E32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C600CE-D4A9-C0A2-E279-5EC429A71E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31E0B-3AC6-4890-A510-524BDD9F68FD}" type="slidenum">
              <a:rPr lang="en-US" smtClean="0"/>
              <a:t>‹#›</a:t>
            </a:fld>
            <a:endParaRPr lang="en-US"/>
          </a:p>
        </p:txBody>
      </p:sp>
    </p:spTree>
    <p:extLst>
      <p:ext uri="{BB962C8B-B14F-4D97-AF65-F5344CB8AC3E}">
        <p14:creationId xmlns:p14="http://schemas.microsoft.com/office/powerpoint/2010/main" val="1247909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26.png"/><Relationship Id="rId3" Type="http://schemas.openxmlformats.org/officeDocument/2006/relationships/image" Target="../media/image92.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91.png"/><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png"/><Relationship Id="rId5" Type="http://schemas.openxmlformats.org/officeDocument/2006/relationships/image" Target="../media/image93.jpe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23.png"/><Relationship Id="rId9" Type="http://schemas.openxmlformats.org/officeDocument/2006/relationships/image" Target="../media/image97.png"/><Relationship Id="rId14" Type="http://schemas.openxmlformats.org/officeDocument/2006/relationships/image" Target="../media/image102.png"/></Relationships>
</file>

<file path=ppt/slides/_rels/slide1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Layout" Target="../diagrams/layout1.xml"/><Relationship Id="rId7" Type="http://schemas.openxmlformats.org/officeDocument/2006/relationships/image" Target="../media/image10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0.png"/><Relationship Id="rId5" Type="http://schemas.openxmlformats.org/officeDocument/2006/relationships/diagramColors" Target="../diagrams/colors1.xml"/><Relationship Id="rId10" Type="http://schemas.openxmlformats.org/officeDocument/2006/relationships/image" Target="../media/image109.emf"/><Relationship Id="rId4" Type="http://schemas.openxmlformats.org/officeDocument/2006/relationships/diagramQuickStyle" Target="../diagrams/quickStyle1.xml"/><Relationship Id="rId9" Type="http://schemas.openxmlformats.org/officeDocument/2006/relationships/image" Target="../media/image108.png"/></Relationships>
</file>

<file path=ppt/slides/_rels/slide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7" Type="http://schemas.microsoft.com/office/2007/relationships/hdphoto" Target="../media/hdphoto3.wdp"/><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idev.afdb.org/sites/default/files/documents/files/IE%20of%20the%20AfDB-supported%20Kenya%20Last%20Mile%20Connectivity%20Project%20Phase%20I%20-%20Report.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129.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29.png"/><Relationship Id="rId39" Type="http://schemas.openxmlformats.org/officeDocument/2006/relationships/image" Target="../media/image67.png"/><Relationship Id="rId21" Type="http://schemas.openxmlformats.org/officeDocument/2006/relationships/image" Target="../media/image50.jpeg"/><Relationship Id="rId34" Type="http://schemas.openxmlformats.org/officeDocument/2006/relationships/image" Target="../media/image62.png"/><Relationship Id="rId42" Type="http://schemas.openxmlformats.org/officeDocument/2006/relationships/image" Target="../media/image70.png"/><Relationship Id="rId47" Type="http://schemas.openxmlformats.org/officeDocument/2006/relationships/image" Target="../media/image75.png"/><Relationship Id="rId50" Type="http://schemas.openxmlformats.org/officeDocument/2006/relationships/image" Target="../media/image78.png"/><Relationship Id="rId7" Type="http://schemas.openxmlformats.org/officeDocument/2006/relationships/image" Target="../media/image27.jpeg"/><Relationship Id="rId2" Type="http://schemas.openxmlformats.org/officeDocument/2006/relationships/image" Target="../media/image12.png"/><Relationship Id="rId16" Type="http://schemas.openxmlformats.org/officeDocument/2006/relationships/image" Target="../media/image45.png"/><Relationship Id="rId29" Type="http://schemas.openxmlformats.org/officeDocument/2006/relationships/image" Target="../media/image57.png"/><Relationship Id="rId11" Type="http://schemas.openxmlformats.org/officeDocument/2006/relationships/image" Target="../media/image40.jpeg"/><Relationship Id="rId24" Type="http://schemas.openxmlformats.org/officeDocument/2006/relationships/image" Target="../media/image53.jpeg"/><Relationship Id="rId32" Type="http://schemas.openxmlformats.org/officeDocument/2006/relationships/image" Target="../media/image60.jpeg"/><Relationship Id="rId37" Type="http://schemas.openxmlformats.org/officeDocument/2006/relationships/image" Target="../media/image65.jpeg"/><Relationship Id="rId40" Type="http://schemas.openxmlformats.org/officeDocument/2006/relationships/image" Target="../media/image68.png"/><Relationship Id="rId45" Type="http://schemas.openxmlformats.org/officeDocument/2006/relationships/image" Target="../media/image73.png"/><Relationship Id="rId53" Type="http://schemas.openxmlformats.org/officeDocument/2006/relationships/image" Target="../media/image81.png"/><Relationship Id="rId5" Type="http://schemas.openxmlformats.org/officeDocument/2006/relationships/image" Target="../media/image17.png"/><Relationship Id="rId10" Type="http://schemas.openxmlformats.org/officeDocument/2006/relationships/image" Target="../media/image25.png"/><Relationship Id="rId19" Type="http://schemas.openxmlformats.org/officeDocument/2006/relationships/image" Target="../media/image48.png"/><Relationship Id="rId31" Type="http://schemas.openxmlformats.org/officeDocument/2006/relationships/image" Target="../media/image59.png"/><Relationship Id="rId44" Type="http://schemas.openxmlformats.org/officeDocument/2006/relationships/image" Target="../media/image72.png"/><Relationship Id="rId52" Type="http://schemas.openxmlformats.org/officeDocument/2006/relationships/image" Target="../media/image80.jpeg"/><Relationship Id="rId4" Type="http://schemas.openxmlformats.org/officeDocument/2006/relationships/image" Target="../media/image14.png"/><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5.png"/><Relationship Id="rId30" Type="http://schemas.openxmlformats.org/officeDocument/2006/relationships/image" Target="../media/image58.jpe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jpeg"/><Relationship Id="rId8" Type="http://schemas.openxmlformats.org/officeDocument/2006/relationships/image" Target="../media/image30.png"/><Relationship Id="rId51" Type="http://schemas.openxmlformats.org/officeDocument/2006/relationships/image" Target="../media/image79.jpeg"/><Relationship Id="rId3" Type="http://schemas.openxmlformats.org/officeDocument/2006/relationships/image" Target="../media/image13.png"/><Relationship Id="rId12" Type="http://schemas.openxmlformats.org/officeDocument/2006/relationships/image" Target="../media/image41.png"/><Relationship Id="rId17" Type="http://schemas.openxmlformats.org/officeDocument/2006/relationships/image" Target="../media/image46.jpeg"/><Relationship Id="rId25" Type="http://schemas.openxmlformats.org/officeDocument/2006/relationships/image" Target="../media/image54.png"/><Relationship Id="rId33" Type="http://schemas.openxmlformats.org/officeDocument/2006/relationships/image" Target="../media/image61.png"/><Relationship Id="rId38" Type="http://schemas.openxmlformats.org/officeDocument/2006/relationships/image" Target="../media/image66.png"/><Relationship Id="rId46" Type="http://schemas.openxmlformats.org/officeDocument/2006/relationships/image" Target="../media/image74.jpeg"/><Relationship Id="rId20" Type="http://schemas.openxmlformats.org/officeDocument/2006/relationships/image" Target="../media/image49.png"/><Relationship Id="rId41" Type="http://schemas.openxmlformats.org/officeDocument/2006/relationships/image" Target="../media/image69.png"/><Relationship Id="rId54"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22.png"/><Relationship Id="rId15" Type="http://schemas.openxmlformats.org/officeDocument/2006/relationships/image" Target="../media/image44.jpeg"/><Relationship Id="rId23" Type="http://schemas.openxmlformats.org/officeDocument/2006/relationships/image" Target="../media/image52.png"/><Relationship Id="rId28" Type="http://schemas.openxmlformats.org/officeDocument/2006/relationships/image" Target="../media/image56.png"/><Relationship Id="rId36" Type="http://schemas.openxmlformats.org/officeDocument/2006/relationships/image" Target="../media/image64.jpeg"/><Relationship Id="rId49"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hyperlink" Target="https://www.kplc.co.ke/img/full/KPLC%20ANNUAL%20REPORT%202021-2022%20FOR%20WEB.pdf" TargetMode="External"/><Relationship Id="rId2" Type="http://schemas.openxmlformats.org/officeDocument/2006/relationships/hyperlink" Target="https://eedadvisory.com/wp-content/uploads/2020/09/MoE-2019-Kenya-Cooking-Sector-Study-compressed.pdf" TargetMode="Externa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hyperlink" Target="https://www.kplc.co.ke/img/full/KPLC%20ANNUAL%20REPORT%202021-2022%20FOR%20WEB.pdf"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240578-C794-4E7F-81CF-AE9EDAFFEE79}"/>
              </a:ext>
            </a:extLst>
          </p:cNvPr>
          <p:cNvSpPr>
            <a:spLocks noGrp="1"/>
          </p:cNvSpPr>
          <p:nvPr>
            <p:ph type="subTitle" idx="1"/>
          </p:nvPr>
        </p:nvSpPr>
        <p:spPr>
          <a:xfrm>
            <a:off x="1524000" y="3014133"/>
            <a:ext cx="9144000" cy="1961444"/>
          </a:xfrm>
        </p:spPr>
        <p:txBody>
          <a:bodyPr vert="horz" lIns="91440" tIns="45720" rIns="91440" bIns="45720" rtlCol="0" anchor="t">
            <a:normAutofit/>
          </a:bodyPr>
          <a:lstStyle/>
          <a:p>
            <a:r>
              <a:rPr lang="en-GB" sz="4800">
                <a:cs typeface="Calibri"/>
              </a:rPr>
              <a:t>Kenya’s story of change</a:t>
            </a:r>
          </a:p>
          <a:p>
            <a:r>
              <a:rPr lang="en-GB" sz="3200" i="1">
                <a:cs typeface="Calibri"/>
              </a:rPr>
              <a:t>Beryl </a:t>
            </a:r>
            <a:r>
              <a:rPr lang="en-GB" sz="3200" i="1" err="1">
                <a:cs typeface="Calibri"/>
              </a:rPr>
              <a:t>Onjala</a:t>
            </a:r>
            <a:r>
              <a:rPr lang="en-GB" sz="3200" i="1">
                <a:cs typeface="Calibri"/>
              </a:rPr>
              <a:t>, Jon Leary</a:t>
            </a:r>
          </a:p>
          <a:p>
            <a:r>
              <a:rPr lang="en-GB" sz="2400">
                <a:cs typeface="Calibri"/>
              </a:rPr>
              <a:t>Gamos East Africa</a:t>
            </a:r>
            <a:endParaRPr lang="en-GB" sz="4000">
              <a:cs typeface="Calibri"/>
            </a:endParaRPr>
          </a:p>
        </p:txBody>
      </p:sp>
    </p:spTree>
    <p:extLst>
      <p:ext uri="{BB962C8B-B14F-4D97-AF65-F5344CB8AC3E}">
        <p14:creationId xmlns:p14="http://schemas.microsoft.com/office/powerpoint/2010/main" val="61947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DB16-8B8A-976E-C079-0B710487B124}"/>
              </a:ext>
            </a:extLst>
          </p:cNvPr>
          <p:cNvSpPr>
            <a:spLocks noGrp="1"/>
          </p:cNvSpPr>
          <p:nvPr>
            <p:ph type="title"/>
          </p:nvPr>
        </p:nvSpPr>
        <p:spPr/>
        <p:txBody>
          <a:bodyPr/>
          <a:lstStyle/>
          <a:p>
            <a:r>
              <a:rPr lang="en-GB"/>
              <a:t>Key changemakers</a:t>
            </a:r>
            <a:endParaRPr lang="en-US"/>
          </a:p>
        </p:txBody>
      </p:sp>
      <p:sp>
        <p:nvSpPr>
          <p:cNvPr id="4" name="Text Placeholder 92">
            <a:extLst>
              <a:ext uri="{FF2B5EF4-FFF2-40B4-BE49-F238E27FC236}">
                <a16:creationId xmlns:a16="http://schemas.microsoft.com/office/drawing/2014/main" id="{B17AD125-0D32-AB9D-62B9-E9C1BB640C91}"/>
              </a:ext>
            </a:extLst>
          </p:cNvPr>
          <p:cNvSpPr txBox="1">
            <a:spLocks/>
          </p:cNvSpPr>
          <p:nvPr/>
        </p:nvSpPr>
        <p:spPr>
          <a:xfrm>
            <a:off x="2916284" y="1952032"/>
            <a:ext cx="4878668" cy="1042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Dr. Faith Wandera</a:t>
            </a:r>
            <a:br>
              <a:rPr lang="en-US"/>
            </a:br>
            <a:r>
              <a:rPr lang="en-US">
                <a:solidFill>
                  <a:schemeClr val="accent2"/>
                </a:solidFill>
              </a:rPr>
              <a:t>Deputy Director of Renewable Energy, Ministry of Energy</a:t>
            </a:r>
            <a:endParaRPr lang="en-US"/>
          </a:p>
          <a:p>
            <a:endParaRPr lang="en-KE"/>
          </a:p>
        </p:txBody>
      </p:sp>
      <p:pic>
        <p:nvPicPr>
          <p:cNvPr id="5" name="Picture 4" descr="A picture containing person, wall, indoor, suit&#10;&#10;Description automatically generated">
            <a:extLst>
              <a:ext uri="{FF2B5EF4-FFF2-40B4-BE49-F238E27FC236}">
                <a16:creationId xmlns:a16="http://schemas.microsoft.com/office/drawing/2014/main" id="{2BFBFD3D-0304-ED7D-D581-B7559A01E57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78044" y="1952031"/>
            <a:ext cx="1219570" cy="1213199"/>
          </a:xfrm>
          <a:prstGeom prst="ellipse">
            <a:avLst/>
          </a:prstGeom>
          <a:ln w="38100" cap="rnd">
            <a:solidFill>
              <a:schemeClr val="accent5"/>
            </a:solidFill>
          </a:ln>
          <a:effectLst/>
          <a:scene3d>
            <a:camera prst="orthographicFront"/>
            <a:lightRig rig="contrasting" dir="t">
              <a:rot lat="0" lon="0" rev="3000000"/>
            </a:lightRig>
          </a:scene3d>
          <a:sp3d contourW="7620">
            <a:bevelT w="95250" h="31750"/>
            <a:contourClr>
              <a:srgbClr val="333333"/>
            </a:contourClr>
          </a:sp3d>
        </p:spPr>
      </p:pic>
      <p:sp>
        <p:nvSpPr>
          <p:cNvPr id="6" name="Text Placeholder 92">
            <a:extLst>
              <a:ext uri="{FF2B5EF4-FFF2-40B4-BE49-F238E27FC236}">
                <a16:creationId xmlns:a16="http://schemas.microsoft.com/office/drawing/2014/main" id="{0FFDC2A4-F3B3-8708-5F24-F8AB4E80739D}"/>
              </a:ext>
            </a:extLst>
          </p:cNvPr>
          <p:cNvSpPr txBox="1">
            <a:spLocks/>
          </p:cNvSpPr>
          <p:nvPr/>
        </p:nvSpPr>
        <p:spPr>
          <a:xfrm>
            <a:off x="2916284" y="3429000"/>
            <a:ext cx="4878668" cy="1042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Irene Wanjohi</a:t>
            </a:r>
            <a:br>
              <a:rPr lang="en-US"/>
            </a:br>
            <a:r>
              <a:rPr lang="en-US">
                <a:solidFill>
                  <a:schemeClr val="accent2"/>
                </a:solidFill>
              </a:rPr>
              <a:t>Principal Customer Relations Officer, Kenya Power</a:t>
            </a:r>
            <a:endParaRPr lang="en-US"/>
          </a:p>
          <a:p>
            <a:endParaRPr lang="en-KE"/>
          </a:p>
        </p:txBody>
      </p:sp>
      <p:pic>
        <p:nvPicPr>
          <p:cNvPr id="7" name="Picture 6">
            <a:extLst>
              <a:ext uri="{FF2B5EF4-FFF2-40B4-BE49-F238E27FC236}">
                <a16:creationId xmlns:a16="http://schemas.microsoft.com/office/drawing/2014/main" id="{1F5D9984-81ED-73B4-CE8B-A40A241DD7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r="-307"/>
          <a:stretch/>
        </p:blipFill>
        <p:spPr>
          <a:xfrm>
            <a:off x="1595599" y="3352015"/>
            <a:ext cx="1202016" cy="1213199"/>
          </a:xfrm>
          <a:prstGeom prst="ellipse">
            <a:avLst/>
          </a:prstGeom>
          <a:ln w="38100" cap="rnd">
            <a:solidFill>
              <a:schemeClr val="accent5"/>
            </a:solidFill>
          </a:ln>
          <a:effectLst/>
          <a:scene3d>
            <a:camera prst="orthographicFront"/>
            <a:lightRig rig="contrasting" dir="t">
              <a:rot lat="0" lon="0" rev="3000000"/>
            </a:lightRig>
          </a:scene3d>
          <a:sp3d contourW="7620">
            <a:bevelT w="95250" h="31750"/>
            <a:contourClr>
              <a:srgbClr val="333333"/>
            </a:contourClr>
          </a:sp3d>
        </p:spPr>
      </p:pic>
      <p:sp>
        <p:nvSpPr>
          <p:cNvPr id="9" name="Text Placeholder 92">
            <a:extLst>
              <a:ext uri="{FF2B5EF4-FFF2-40B4-BE49-F238E27FC236}">
                <a16:creationId xmlns:a16="http://schemas.microsoft.com/office/drawing/2014/main" id="{C8528658-E1EB-9A81-A63C-5D667D57DD2B}"/>
              </a:ext>
            </a:extLst>
          </p:cNvPr>
          <p:cNvSpPr txBox="1">
            <a:spLocks/>
          </p:cNvSpPr>
          <p:nvPr/>
        </p:nvSpPr>
        <p:spPr>
          <a:xfrm>
            <a:off x="2916284" y="4905968"/>
            <a:ext cx="4878668" cy="1042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Danson Ligare</a:t>
            </a:r>
            <a:br>
              <a:rPr lang="en-US"/>
            </a:br>
            <a:r>
              <a:rPr lang="en-US">
                <a:solidFill>
                  <a:schemeClr val="accent2"/>
                </a:solidFill>
              </a:rPr>
              <a:t>Chair, KCREN &amp; CEO, EPBP Ltd.</a:t>
            </a:r>
            <a:endParaRPr lang="en-US"/>
          </a:p>
          <a:p>
            <a:endParaRPr lang="en-KE"/>
          </a:p>
        </p:txBody>
      </p:sp>
      <p:pic>
        <p:nvPicPr>
          <p:cNvPr id="13" name="Picture 12" descr="A person speaking into a microphone&#10;&#10;Description automatically generated">
            <a:extLst>
              <a:ext uri="{FF2B5EF4-FFF2-40B4-BE49-F238E27FC236}">
                <a16:creationId xmlns:a16="http://schemas.microsoft.com/office/drawing/2014/main" id="{B9AA2DD3-965F-C62C-945F-480EE1B60AF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contrast="25000"/>
                    </a14:imgEffect>
                  </a14:imgLayer>
                </a14:imgProps>
              </a:ext>
              <a:ext uri="{28A0092B-C50C-407E-A947-70E740481C1C}">
                <a14:useLocalDpi xmlns:a14="http://schemas.microsoft.com/office/drawing/2010/main" val="0"/>
              </a:ext>
            </a:extLst>
          </a:blip>
          <a:srcRect l="34406" t="7717" r="47133" b="58462"/>
          <a:stretch/>
        </p:blipFill>
        <p:spPr>
          <a:xfrm>
            <a:off x="1595599" y="4751999"/>
            <a:ext cx="1202016" cy="1238666"/>
          </a:xfrm>
          <a:prstGeom prst="ellipse">
            <a:avLst/>
          </a:prstGeom>
          <a:ln w="3810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83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395D-DFF1-C15A-4698-003F1C0F9203}"/>
              </a:ext>
            </a:extLst>
          </p:cNvPr>
          <p:cNvSpPr>
            <a:spLocks noGrp="1"/>
          </p:cNvSpPr>
          <p:nvPr>
            <p:ph type="title"/>
          </p:nvPr>
        </p:nvSpPr>
        <p:spPr/>
        <p:txBody>
          <a:bodyPr/>
          <a:lstStyle/>
          <a:p>
            <a:r>
              <a:rPr lang="en-GB"/>
              <a:t>Spotlight on key activities</a:t>
            </a:r>
            <a:endParaRPr lang="en-US"/>
          </a:p>
        </p:txBody>
      </p:sp>
      <p:sp>
        <p:nvSpPr>
          <p:cNvPr id="3" name="Content Placeholder 2">
            <a:extLst>
              <a:ext uri="{FF2B5EF4-FFF2-40B4-BE49-F238E27FC236}">
                <a16:creationId xmlns:a16="http://schemas.microsoft.com/office/drawing/2014/main" id="{AF7E8FAC-7E65-EEDC-CCDA-89737AE156A7}"/>
              </a:ext>
            </a:extLst>
          </p:cNvPr>
          <p:cNvSpPr>
            <a:spLocks noGrp="1"/>
          </p:cNvSpPr>
          <p:nvPr>
            <p:ph idx="1"/>
          </p:nvPr>
        </p:nvSpPr>
        <p:spPr/>
        <p:txBody>
          <a:bodyPr/>
          <a:lstStyle/>
          <a:p>
            <a:r>
              <a:rPr lang="en-GB"/>
              <a:t>Clean Cooking Strategy</a:t>
            </a:r>
          </a:p>
          <a:p>
            <a:r>
              <a:rPr lang="en-GB"/>
              <a:t>eCooking Strategy</a:t>
            </a:r>
          </a:p>
          <a:p>
            <a:r>
              <a:rPr lang="en-GB"/>
              <a:t>eCAP</a:t>
            </a:r>
          </a:p>
          <a:p>
            <a:r>
              <a:rPr lang="en-GB"/>
              <a:t>eCooking CoP</a:t>
            </a:r>
          </a:p>
          <a:p>
            <a:r>
              <a:rPr lang="en-GB"/>
              <a:t>Electricity tariff review</a:t>
            </a:r>
          </a:p>
          <a:p>
            <a:r>
              <a:rPr lang="en-GB"/>
              <a:t>AfDB</a:t>
            </a:r>
          </a:p>
          <a:p>
            <a:pPr marL="0" indent="0">
              <a:buNone/>
            </a:pPr>
            <a:endParaRPr lang="en-GB"/>
          </a:p>
          <a:p>
            <a:endParaRPr lang="en-GB"/>
          </a:p>
          <a:p>
            <a:endParaRPr lang="en-US"/>
          </a:p>
        </p:txBody>
      </p:sp>
    </p:spTree>
    <p:extLst>
      <p:ext uri="{BB962C8B-B14F-4D97-AF65-F5344CB8AC3E}">
        <p14:creationId xmlns:p14="http://schemas.microsoft.com/office/powerpoint/2010/main" val="144217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8798-69FD-64BB-423A-631DADA02797}"/>
              </a:ext>
            </a:extLst>
          </p:cNvPr>
          <p:cNvSpPr>
            <a:spLocks noGrp="1"/>
          </p:cNvSpPr>
          <p:nvPr>
            <p:ph type="title"/>
          </p:nvPr>
        </p:nvSpPr>
        <p:spPr>
          <a:xfrm>
            <a:off x="1240970" y="365125"/>
            <a:ext cx="10348517" cy="1325563"/>
          </a:xfrm>
        </p:spPr>
        <p:txBody>
          <a:bodyPr>
            <a:normAutofit/>
          </a:bodyPr>
          <a:lstStyle/>
          <a:p>
            <a:r>
              <a:rPr lang="en-US" sz="3600"/>
              <a:t>Kenya National Clean Cooking Strategy (KNCCS)</a:t>
            </a:r>
            <a:endParaRPr lang="en-US"/>
          </a:p>
        </p:txBody>
      </p:sp>
      <p:sp>
        <p:nvSpPr>
          <p:cNvPr id="4" name="TextBox 3">
            <a:extLst>
              <a:ext uri="{FF2B5EF4-FFF2-40B4-BE49-F238E27FC236}">
                <a16:creationId xmlns:a16="http://schemas.microsoft.com/office/drawing/2014/main" id="{6B64BC32-1237-BDE5-9013-5370DF8F87D7}"/>
              </a:ext>
            </a:extLst>
          </p:cNvPr>
          <p:cNvSpPr txBox="1"/>
          <p:nvPr/>
        </p:nvSpPr>
        <p:spPr>
          <a:xfrm>
            <a:off x="5581713" y="4218842"/>
            <a:ext cx="1786117" cy="332270"/>
          </a:xfrm>
          <a:prstGeom prst="rect">
            <a:avLst/>
          </a:prstGeom>
          <a:noFill/>
        </p:spPr>
        <p:txBody>
          <a:bodyPr wrap="square" rtlCol="0">
            <a:spAutoFit/>
          </a:bodyPr>
          <a:lstStyle/>
          <a:p>
            <a:pPr algn="ctr"/>
            <a:r>
              <a:rPr lang="en-US" sz="1559"/>
              <a:t>eCooking Strategy</a:t>
            </a:r>
            <a:endParaRPr lang="aa-ET" sz="1559"/>
          </a:p>
        </p:txBody>
      </p:sp>
      <p:sp>
        <p:nvSpPr>
          <p:cNvPr id="5" name="TextBox 4">
            <a:extLst>
              <a:ext uri="{FF2B5EF4-FFF2-40B4-BE49-F238E27FC236}">
                <a16:creationId xmlns:a16="http://schemas.microsoft.com/office/drawing/2014/main" id="{CC80D137-D5A0-6B68-0666-DBC7AD524302}"/>
              </a:ext>
            </a:extLst>
          </p:cNvPr>
          <p:cNvSpPr txBox="1"/>
          <p:nvPr/>
        </p:nvSpPr>
        <p:spPr>
          <a:xfrm>
            <a:off x="5581713" y="5011204"/>
            <a:ext cx="1786117" cy="332270"/>
          </a:xfrm>
          <a:prstGeom prst="rect">
            <a:avLst/>
          </a:prstGeom>
          <a:noFill/>
        </p:spPr>
        <p:txBody>
          <a:bodyPr wrap="square" rtlCol="0">
            <a:spAutoFit/>
          </a:bodyPr>
          <a:lstStyle/>
          <a:p>
            <a:pPr algn="ctr"/>
            <a:r>
              <a:rPr lang="en-US" sz="1559"/>
              <a:t>eCooking Study</a:t>
            </a:r>
            <a:endParaRPr lang="aa-ET" sz="1559"/>
          </a:p>
        </p:txBody>
      </p:sp>
      <p:sp>
        <p:nvSpPr>
          <p:cNvPr id="6" name="TextBox 5">
            <a:extLst>
              <a:ext uri="{FF2B5EF4-FFF2-40B4-BE49-F238E27FC236}">
                <a16:creationId xmlns:a16="http://schemas.microsoft.com/office/drawing/2014/main" id="{8D9D3649-C7C6-A19B-5F78-B5FEA2F1C956}"/>
              </a:ext>
            </a:extLst>
          </p:cNvPr>
          <p:cNvSpPr txBox="1"/>
          <p:nvPr/>
        </p:nvSpPr>
        <p:spPr>
          <a:xfrm>
            <a:off x="4378698" y="2644016"/>
            <a:ext cx="1559015" cy="572208"/>
          </a:xfrm>
          <a:prstGeom prst="rect">
            <a:avLst/>
          </a:prstGeom>
          <a:noFill/>
        </p:spPr>
        <p:txBody>
          <a:bodyPr wrap="square" rtlCol="0">
            <a:spAutoFit/>
          </a:bodyPr>
          <a:lstStyle/>
          <a:p>
            <a:pPr algn="ctr"/>
            <a:r>
              <a:rPr lang="en-US" sz="1559"/>
              <a:t>Clean Cooking Strategy</a:t>
            </a:r>
            <a:endParaRPr lang="aa-ET" sz="1559"/>
          </a:p>
        </p:txBody>
      </p:sp>
      <p:sp>
        <p:nvSpPr>
          <p:cNvPr id="7" name="TextBox 6">
            <a:extLst>
              <a:ext uri="{FF2B5EF4-FFF2-40B4-BE49-F238E27FC236}">
                <a16:creationId xmlns:a16="http://schemas.microsoft.com/office/drawing/2014/main" id="{9AFCB7C3-6819-6C48-4632-4F1E9FAC48C4}"/>
              </a:ext>
            </a:extLst>
          </p:cNvPr>
          <p:cNvSpPr txBox="1"/>
          <p:nvPr/>
        </p:nvSpPr>
        <p:spPr>
          <a:xfrm>
            <a:off x="4185621" y="4230263"/>
            <a:ext cx="1426957" cy="1131848"/>
          </a:xfrm>
          <a:prstGeom prst="rect">
            <a:avLst/>
          </a:prstGeom>
          <a:noFill/>
        </p:spPr>
        <p:txBody>
          <a:bodyPr wrap="square" rtlCol="0">
            <a:spAutoFit/>
          </a:bodyPr>
          <a:lstStyle/>
          <a:p>
            <a:pPr algn="ctr"/>
            <a:r>
              <a:rPr lang="en-US" sz="1559"/>
              <a:t>Other studies </a:t>
            </a:r>
            <a:r>
              <a:rPr lang="en-US" sz="1039"/>
              <a:t>(ICS, LPG, biogas, alt. fuels, cooking in institutions/businesses, consumer/enterprise financing)</a:t>
            </a:r>
            <a:endParaRPr lang="aa-ET" sz="1559"/>
          </a:p>
        </p:txBody>
      </p:sp>
      <p:sp>
        <p:nvSpPr>
          <p:cNvPr id="8" name="TextBox 7">
            <a:extLst>
              <a:ext uri="{FF2B5EF4-FFF2-40B4-BE49-F238E27FC236}">
                <a16:creationId xmlns:a16="http://schemas.microsoft.com/office/drawing/2014/main" id="{864255D2-0E30-F22C-5604-992D4B854CAA}"/>
              </a:ext>
            </a:extLst>
          </p:cNvPr>
          <p:cNvSpPr txBox="1"/>
          <p:nvPr/>
        </p:nvSpPr>
        <p:spPr>
          <a:xfrm>
            <a:off x="6471701" y="2737896"/>
            <a:ext cx="1182236" cy="651910"/>
          </a:xfrm>
          <a:prstGeom prst="rect">
            <a:avLst/>
          </a:prstGeom>
          <a:noFill/>
        </p:spPr>
        <p:txBody>
          <a:bodyPr wrap="square" rtlCol="0">
            <a:spAutoFit/>
          </a:bodyPr>
          <a:lstStyle/>
          <a:p>
            <a:pPr algn="ctr"/>
            <a:r>
              <a:rPr lang="en-US" sz="1212"/>
              <a:t>Financing for implementation of strategies</a:t>
            </a:r>
            <a:endParaRPr lang="aa-ET" sz="1212"/>
          </a:p>
        </p:txBody>
      </p:sp>
      <p:cxnSp>
        <p:nvCxnSpPr>
          <p:cNvPr id="9" name="Straight Arrow Connector 8">
            <a:extLst>
              <a:ext uri="{FF2B5EF4-FFF2-40B4-BE49-F238E27FC236}">
                <a16:creationId xmlns:a16="http://schemas.microsoft.com/office/drawing/2014/main" id="{F806D459-CCDF-87F9-36C3-D70BB539C23E}"/>
              </a:ext>
            </a:extLst>
          </p:cNvPr>
          <p:cNvCxnSpPr>
            <a:cxnSpLocks/>
          </p:cNvCxnSpPr>
          <p:nvPr/>
        </p:nvCxnSpPr>
        <p:spPr>
          <a:xfrm flipH="1">
            <a:off x="5712142" y="3033435"/>
            <a:ext cx="7442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2C70547-3A5E-EE2A-1223-5AAD9D212225}"/>
              </a:ext>
            </a:extLst>
          </p:cNvPr>
          <p:cNvCxnSpPr>
            <a:cxnSpLocks/>
          </p:cNvCxnSpPr>
          <p:nvPr/>
        </p:nvCxnSpPr>
        <p:spPr>
          <a:xfrm flipV="1">
            <a:off x="5083171" y="3233774"/>
            <a:ext cx="0" cy="996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95342AB-1BBB-DDF1-4D65-FEEA2EF0617D}"/>
              </a:ext>
            </a:extLst>
          </p:cNvPr>
          <p:cNvCxnSpPr>
            <a:cxnSpLocks/>
            <a:stCxn id="4" idx="0"/>
          </p:cNvCxnSpPr>
          <p:nvPr/>
        </p:nvCxnSpPr>
        <p:spPr>
          <a:xfrm flipH="1" flipV="1">
            <a:off x="5471232" y="3219906"/>
            <a:ext cx="1003540" cy="998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265EB5C-C860-85ED-3B47-A9C1E5290724}"/>
              </a:ext>
            </a:extLst>
          </p:cNvPr>
          <p:cNvCxnSpPr>
            <a:cxnSpLocks/>
          </p:cNvCxnSpPr>
          <p:nvPr/>
        </p:nvCxnSpPr>
        <p:spPr>
          <a:xfrm flipV="1">
            <a:off x="6456361" y="4538648"/>
            <a:ext cx="0" cy="472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D1E97440-A570-28EF-4577-DEC31A21D9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8127" y="1604945"/>
            <a:ext cx="980927" cy="8754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DD0F6E2-B57E-139D-CB17-3DEEB53D6899}"/>
              </a:ext>
            </a:extLst>
          </p:cNvPr>
          <p:cNvSpPr txBox="1"/>
          <p:nvPr/>
        </p:nvSpPr>
        <p:spPr>
          <a:xfrm>
            <a:off x="3568642" y="1885194"/>
            <a:ext cx="3285073" cy="572208"/>
          </a:xfrm>
          <a:prstGeom prst="rect">
            <a:avLst/>
          </a:prstGeom>
          <a:noFill/>
        </p:spPr>
        <p:txBody>
          <a:bodyPr wrap="square" rtlCol="0">
            <a:spAutoFit/>
          </a:bodyPr>
          <a:lstStyle/>
          <a:p>
            <a:pPr algn="ctr"/>
            <a:r>
              <a:rPr lang="en-US" sz="1559" b="1" err="1"/>
              <a:t>MoE</a:t>
            </a:r>
            <a:r>
              <a:rPr lang="en-US" sz="1559" b="1"/>
              <a:t> target of Universal Access to Clean Cooking by 2028</a:t>
            </a:r>
            <a:endParaRPr lang="aa-ET" sz="1559" b="1"/>
          </a:p>
        </p:txBody>
      </p:sp>
      <p:pic>
        <p:nvPicPr>
          <p:cNvPr id="15" name="Picture 12" descr="Modern Energy Cooking Services (@UKMECS) / Twitter">
            <a:extLst>
              <a:ext uri="{FF2B5EF4-FFF2-40B4-BE49-F238E27FC236}">
                <a16:creationId xmlns:a16="http://schemas.microsoft.com/office/drawing/2014/main" id="{A3C8029C-8123-A671-AAB9-887D618AEF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1547" y="2785963"/>
            <a:ext cx="513297" cy="513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K PACT supports Kenya's low-carbon and inclusive green growth ambition  with £3.7m funding">
            <a:extLst>
              <a:ext uri="{FF2B5EF4-FFF2-40B4-BE49-F238E27FC236}">
                <a16:creationId xmlns:a16="http://schemas.microsoft.com/office/drawing/2014/main" id="{353B50DC-E3A9-8447-D815-F6A5D5717C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3126" y="2887181"/>
            <a:ext cx="1435571" cy="26300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FCBD726A-ABE9-D3B6-E0A5-FC1B7A3A8166}"/>
              </a:ext>
            </a:extLst>
          </p:cNvPr>
          <p:cNvCxnSpPr>
            <a:cxnSpLocks/>
          </p:cNvCxnSpPr>
          <p:nvPr/>
        </p:nvCxnSpPr>
        <p:spPr>
          <a:xfrm flipV="1">
            <a:off x="5083171" y="2480430"/>
            <a:ext cx="0" cy="163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D005769-CCAE-A7A4-DCAD-729CC72694F7}"/>
              </a:ext>
            </a:extLst>
          </p:cNvPr>
          <p:cNvGrpSpPr/>
          <p:nvPr/>
        </p:nvGrpSpPr>
        <p:grpSpPr>
          <a:xfrm>
            <a:off x="1986959" y="4307159"/>
            <a:ext cx="2236551" cy="1020310"/>
            <a:chOff x="501549" y="4634969"/>
            <a:chExt cx="3431985" cy="1565664"/>
          </a:xfrm>
        </p:grpSpPr>
        <p:pic>
          <p:nvPicPr>
            <p:cNvPr id="19" name="Picture 4" descr="giz-logo - Alliance for Water Stewardship">
              <a:extLst>
                <a:ext uri="{FF2B5EF4-FFF2-40B4-BE49-F238E27FC236}">
                  <a16:creationId xmlns:a16="http://schemas.microsoft.com/office/drawing/2014/main" id="{16012465-F382-738D-E19C-EB34B94F22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03936" y="4634969"/>
              <a:ext cx="1329598" cy="13295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AFD Logo | Terra Viva Grants Directory">
              <a:extLst>
                <a:ext uri="{FF2B5EF4-FFF2-40B4-BE49-F238E27FC236}">
                  <a16:creationId xmlns:a16="http://schemas.microsoft.com/office/drawing/2014/main" id="{35BE989B-3B39-024A-0DF9-E826EC924EB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30118" y="4944099"/>
              <a:ext cx="711246" cy="7112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Modern Energy Cooking Services (@UKMECS) / Twitter">
              <a:extLst>
                <a:ext uri="{FF2B5EF4-FFF2-40B4-BE49-F238E27FC236}">
                  <a16:creationId xmlns:a16="http://schemas.microsoft.com/office/drawing/2014/main" id="{7E79F534-09F1-5AC5-E60A-FA22239D854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8873" y="4944099"/>
              <a:ext cx="711246" cy="7112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48D93F97-47B2-3D2E-12C2-86D224603F9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62917" y="5728316"/>
              <a:ext cx="1786894" cy="472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94DD222F-5273-959B-981F-50F7522305D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1549" y="4907837"/>
              <a:ext cx="754752" cy="6736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F85ADDC-1063-0EDE-39AA-0FAAB359F6FD}"/>
              </a:ext>
            </a:extLst>
          </p:cNvPr>
          <p:cNvGrpSpPr/>
          <p:nvPr/>
        </p:nvGrpSpPr>
        <p:grpSpPr>
          <a:xfrm>
            <a:off x="7201682" y="4178203"/>
            <a:ext cx="2517484" cy="495086"/>
            <a:chOff x="7486616" y="4924311"/>
            <a:chExt cx="3616641" cy="711246"/>
          </a:xfrm>
        </p:grpSpPr>
        <p:pic>
          <p:nvPicPr>
            <p:cNvPr id="25" name="Picture 12" descr="Modern Energy Cooking Services (@UKMECS) / Twitter">
              <a:extLst>
                <a:ext uri="{FF2B5EF4-FFF2-40B4-BE49-F238E27FC236}">
                  <a16:creationId xmlns:a16="http://schemas.microsoft.com/office/drawing/2014/main" id="{49B81968-F44E-5BF6-38F9-E6EC5E53215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616" y="4924311"/>
              <a:ext cx="711246" cy="7112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UK PACT supports Kenya's low-carbon and inclusive green growth ambition  with £3.7m funding">
              <a:extLst>
                <a:ext uri="{FF2B5EF4-FFF2-40B4-BE49-F238E27FC236}">
                  <a16:creationId xmlns:a16="http://schemas.microsoft.com/office/drawing/2014/main" id="{E0F185C0-2480-490E-3CA2-0D34FDB5D2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2646" y="5098966"/>
              <a:ext cx="1989189" cy="3644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3FDD107B-247E-6829-FFBA-2FAABCC7199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348505" y="4943123"/>
              <a:ext cx="754752" cy="67362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D4DB0023-C0BC-33F6-710E-26C3BD1D6CC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70629" y="2761638"/>
            <a:ext cx="544695" cy="48614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D44F9C7C-D793-9BAE-761A-F2337EB326DC}"/>
              </a:ext>
            </a:extLst>
          </p:cNvPr>
          <p:cNvGrpSpPr/>
          <p:nvPr/>
        </p:nvGrpSpPr>
        <p:grpSpPr>
          <a:xfrm>
            <a:off x="7650689" y="2802929"/>
            <a:ext cx="1048178" cy="521137"/>
            <a:chOff x="9886212" y="2891254"/>
            <a:chExt cx="1485695" cy="738664"/>
          </a:xfrm>
        </p:grpSpPr>
        <p:pic>
          <p:nvPicPr>
            <p:cNvPr id="31" name="Picture 2">
              <a:extLst>
                <a:ext uri="{FF2B5EF4-FFF2-40B4-BE49-F238E27FC236}">
                  <a16:creationId xmlns:a16="http://schemas.microsoft.com/office/drawing/2014/main" id="{BEEFAA43-4368-AEC3-058D-918BAC69D5E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617155" y="2891254"/>
              <a:ext cx="754752" cy="6736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Modern Energy Cooking Services (@UKMECS) / Twitter">
              <a:extLst>
                <a:ext uri="{FF2B5EF4-FFF2-40B4-BE49-F238E27FC236}">
                  <a16:creationId xmlns:a16="http://schemas.microsoft.com/office/drawing/2014/main" id="{7E90BB5E-5D63-19FE-EBAA-2544DAF2013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886212" y="2918672"/>
              <a:ext cx="711246" cy="71124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AA1CDF44-8A79-C3A4-3093-757BF24225F2}"/>
              </a:ext>
            </a:extLst>
          </p:cNvPr>
          <p:cNvSpPr txBox="1"/>
          <p:nvPr/>
        </p:nvSpPr>
        <p:spPr>
          <a:xfrm>
            <a:off x="7734903" y="5517569"/>
            <a:ext cx="963964" cy="332270"/>
          </a:xfrm>
          <a:prstGeom prst="rect">
            <a:avLst/>
          </a:prstGeom>
          <a:noFill/>
        </p:spPr>
        <p:txBody>
          <a:bodyPr wrap="square" rtlCol="0">
            <a:spAutoFit/>
          </a:bodyPr>
          <a:lstStyle/>
          <a:p>
            <a:pPr algn="ctr"/>
            <a:r>
              <a:rPr lang="en-US" sz="1559"/>
              <a:t>eCAP</a:t>
            </a:r>
            <a:endParaRPr lang="aa-ET" sz="1559"/>
          </a:p>
        </p:txBody>
      </p:sp>
      <p:cxnSp>
        <p:nvCxnSpPr>
          <p:cNvPr id="33" name="Straight Arrow Connector 32">
            <a:extLst>
              <a:ext uri="{FF2B5EF4-FFF2-40B4-BE49-F238E27FC236}">
                <a16:creationId xmlns:a16="http://schemas.microsoft.com/office/drawing/2014/main" id="{E49403CB-1073-5BF8-6A28-07C0DE56E8CB}"/>
              </a:ext>
            </a:extLst>
          </p:cNvPr>
          <p:cNvCxnSpPr>
            <a:cxnSpLocks/>
          </p:cNvCxnSpPr>
          <p:nvPr/>
        </p:nvCxnSpPr>
        <p:spPr>
          <a:xfrm flipH="1" flipV="1">
            <a:off x="7062265" y="4624597"/>
            <a:ext cx="1012815" cy="8777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Index of /wp-content/uploads/2012/11">
            <a:extLst>
              <a:ext uri="{FF2B5EF4-FFF2-40B4-BE49-F238E27FC236}">
                <a16:creationId xmlns:a16="http://schemas.microsoft.com/office/drawing/2014/main" id="{F41236AA-CD0E-6C35-B612-D7A4EE8300B0}"/>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64530" y="2794916"/>
            <a:ext cx="711870" cy="4421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uvoni Centre for Innovation Research – undertaking research on science,  technology and innovation, and its role in fostering inclusive development  in Africa">
            <a:extLst>
              <a:ext uri="{FF2B5EF4-FFF2-40B4-BE49-F238E27FC236}">
                <a16:creationId xmlns:a16="http://schemas.microsoft.com/office/drawing/2014/main" id="{EA88F501-BC51-8C50-48E3-C2E4FAEE738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793417" y="4186556"/>
            <a:ext cx="351773" cy="4913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Kenya Power | kplc.co.ke">
            <a:extLst>
              <a:ext uri="{FF2B5EF4-FFF2-40B4-BE49-F238E27FC236}">
                <a16:creationId xmlns:a16="http://schemas.microsoft.com/office/drawing/2014/main" id="{8CE6CCBE-16FE-2C6A-56E0-52AD6F0F6811}"/>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072900" y="5367931"/>
            <a:ext cx="646515" cy="564311"/>
          </a:xfrm>
          <a:prstGeom prst="rect">
            <a:avLst/>
          </a:prstGeom>
          <a:noFill/>
          <a:ln>
            <a:noFill/>
          </a:ln>
        </p:spPr>
      </p:pic>
      <p:pic>
        <p:nvPicPr>
          <p:cNvPr id="36" name="Picture 35" descr="Logo&#10;&#10;Description automatically generated">
            <a:extLst>
              <a:ext uri="{FF2B5EF4-FFF2-40B4-BE49-F238E27FC236}">
                <a16:creationId xmlns:a16="http://schemas.microsoft.com/office/drawing/2014/main" id="{949EFD8B-904D-CF70-7164-1C0E3C367106}"/>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0550019" y="5393021"/>
            <a:ext cx="532303" cy="532303"/>
          </a:xfrm>
          <a:prstGeom prst="rect">
            <a:avLst/>
          </a:prstGeom>
          <a:noFill/>
          <a:ln>
            <a:noFill/>
          </a:ln>
        </p:spPr>
      </p:pic>
      <p:grpSp>
        <p:nvGrpSpPr>
          <p:cNvPr id="37" name="Group 36">
            <a:extLst>
              <a:ext uri="{FF2B5EF4-FFF2-40B4-BE49-F238E27FC236}">
                <a16:creationId xmlns:a16="http://schemas.microsoft.com/office/drawing/2014/main" id="{72518BF4-452D-FF5A-BA22-59F4ABB87072}"/>
              </a:ext>
            </a:extLst>
          </p:cNvPr>
          <p:cNvGrpSpPr/>
          <p:nvPr/>
        </p:nvGrpSpPr>
        <p:grpSpPr>
          <a:xfrm>
            <a:off x="8492620" y="5440939"/>
            <a:ext cx="1903208" cy="491303"/>
            <a:chOff x="7486616" y="4924311"/>
            <a:chExt cx="2755219" cy="711246"/>
          </a:xfrm>
        </p:grpSpPr>
        <p:pic>
          <p:nvPicPr>
            <p:cNvPr id="38" name="Picture 12" descr="Modern Energy Cooking Services (@UKMECS) / Twitter">
              <a:extLst>
                <a:ext uri="{FF2B5EF4-FFF2-40B4-BE49-F238E27FC236}">
                  <a16:creationId xmlns:a16="http://schemas.microsoft.com/office/drawing/2014/main" id="{D23A8160-CFCB-FF5B-1A1F-0BA8A6DCA2A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616" y="4924311"/>
              <a:ext cx="711246" cy="71124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UK PACT supports Kenya's low-carbon and inclusive green growth ambition  with £3.7m funding">
              <a:extLst>
                <a:ext uri="{FF2B5EF4-FFF2-40B4-BE49-F238E27FC236}">
                  <a16:creationId xmlns:a16="http://schemas.microsoft.com/office/drawing/2014/main" id="{D6A20A7E-9A8B-43B1-236D-1F906D2EB7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2646" y="5098966"/>
              <a:ext cx="1989189" cy="3644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442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9DBAD73-C1B1-453B-6D8B-3BA3E6ECF53C}"/>
              </a:ext>
            </a:extLst>
          </p:cNvPr>
          <p:cNvGraphicFramePr/>
          <p:nvPr/>
        </p:nvGraphicFramePr>
        <p:xfrm>
          <a:off x="4276724" y="1284290"/>
          <a:ext cx="6602093" cy="4321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CD7F4D63-5A8C-F953-2AF0-90F9F5F4C2E8}"/>
              </a:ext>
            </a:extLst>
          </p:cNvPr>
          <p:cNvSpPr>
            <a:spLocks noGrp="1"/>
          </p:cNvSpPr>
          <p:nvPr>
            <p:ph type="title"/>
          </p:nvPr>
        </p:nvSpPr>
        <p:spPr/>
        <p:txBody>
          <a:bodyPr/>
          <a:lstStyle/>
          <a:p>
            <a:r>
              <a:rPr lang="en-US"/>
              <a:t>eCooking Study &amp; Strategy</a:t>
            </a:r>
            <a:endParaRPr lang="aa-ET"/>
          </a:p>
        </p:txBody>
      </p:sp>
      <p:pic>
        <p:nvPicPr>
          <p:cNvPr id="9" name="Picture 8">
            <a:extLst>
              <a:ext uri="{FF2B5EF4-FFF2-40B4-BE49-F238E27FC236}">
                <a16:creationId xmlns:a16="http://schemas.microsoft.com/office/drawing/2014/main" id="{1FDD6A12-4F5C-DE0F-2125-A54D167621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1593" y="4973245"/>
            <a:ext cx="962109" cy="960572"/>
          </a:xfrm>
          <a:prstGeom prst="rect">
            <a:avLst/>
          </a:prstGeom>
        </p:spPr>
      </p:pic>
      <p:pic>
        <p:nvPicPr>
          <p:cNvPr id="13" name="Picture 12">
            <a:extLst>
              <a:ext uri="{FF2B5EF4-FFF2-40B4-BE49-F238E27FC236}">
                <a16:creationId xmlns:a16="http://schemas.microsoft.com/office/drawing/2014/main" id="{40A3304E-4647-FDEA-75B0-A7BC111E8E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00395" y="4017897"/>
            <a:ext cx="852895" cy="852895"/>
          </a:xfrm>
          <a:prstGeom prst="rect">
            <a:avLst/>
          </a:prstGeom>
        </p:spPr>
      </p:pic>
      <p:pic>
        <p:nvPicPr>
          <p:cNvPr id="19" name="Picture 18">
            <a:extLst>
              <a:ext uri="{FF2B5EF4-FFF2-40B4-BE49-F238E27FC236}">
                <a16:creationId xmlns:a16="http://schemas.microsoft.com/office/drawing/2014/main" id="{92DC8ECC-E7BF-8011-6D32-E239D2BDDB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04755" y="4914346"/>
            <a:ext cx="852895" cy="851533"/>
          </a:xfrm>
          <a:prstGeom prst="rect">
            <a:avLst/>
          </a:prstGeom>
        </p:spPr>
      </p:pic>
      <p:cxnSp>
        <p:nvCxnSpPr>
          <p:cNvPr id="8" name="Straight Connector 7">
            <a:extLst>
              <a:ext uri="{FF2B5EF4-FFF2-40B4-BE49-F238E27FC236}">
                <a16:creationId xmlns:a16="http://schemas.microsoft.com/office/drawing/2014/main" id="{1AB460DC-4EBE-C8C7-6A6E-B510DBF6DA3C}"/>
              </a:ext>
            </a:extLst>
          </p:cNvPr>
          <p:cNvCxnSpPr/>
          <p:nvPr/>
        </p:nvCxnSpPr>
        <p:spPr>
          <a:xfrm>
            <a:off x="687636" y="3830635"/>
            <a:ext cx="2915285" cy="0"/>
          </a:xfrm>
          <a:prstGeom prst="line">
            <a:avLst/>
          </a:prstGeom>
          <a:ln w="38100" cap="rnd">
            <a:solidFill>
              <a:srgbClr val="36116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797A33-E9A9-205D-412F-43BD3F9AAFA3}"/>
              </a:ext>
            </a:extLst>
          </p:cNvPr>
          <p:cNvCxnSpPr/>
          <p:nvPr/>
        </p:nvCxnSpPr>
        <p:spPr>
          <a:xfrm>
            <a:off x="702241" y="1996120"/>
            <a:ext cx="2915285" cy="0"/>
          </a:xfrm>
          <a:prstGeom prst="line">
            <a:avLst/>
          </a:prstGeom>
          <a:ln w="38100" cap="rnd">
            <a:solidFill>
              <a:srgbClr val="36116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514A644-F89A-BFED-4A5E-CFFCEBA643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9701" y="2238690"/>
            <a:ext cx="1219200" cy="1384300"/>
          </a:xfrm>
          <a:prstGeom prst="rect">
            <a:avLst/>
          </a:prstGeom>
        </p:spPr>
      </p:pic>
      <p:sp>
        <p:nvSpPr>
          <p:cNvPr id="12" name="Text Box 12">
            <a:extLst>
              <a:ext uri="{FF2B5EF4-FFF2-40B4-BE49-F238E27FC236}">
                <a16:creationId xmlns:a16="http://schemas.microsoft.com/office/drawing/2014/main" id="{A3C3FC4C-3A52-59B9-AD41-9B2D295660CC}"/>
              </a:ext>
            </a:extLst>
          </p:cNvPr>
          <p:cNvSpPr txBox="1"/>
          <p:nvPr/>
        </p:nvSpPr>
        <p:spPr>
          <a:xfrm>
            <a:off x="2045266" y="2426015"/>
            <a:ext cx="1724025" cy="12496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75000"/>
              </a:lnSpc>
            </a:pPr>
            <a:r>
              <a:rPr lang="en-US" sz="1800" b="1" cap="all">
                <a:solidFill>
                  <a:srgbClr val="361263"/>
                </a:solidFill>
                <a:effectLst/>
                <a:latin typeface="Arial" panose="020B0604020202020204" pitchFamily="34" charset="0"/>
                <a:ea typeface="Calibri" panose="020F0502020204030204" pitchFamily="34" charset="0"/>
              </a:rPr>
              <a:t>75% of kenyans now have access to electricity</a:t>
            </a:r>
            <a:endParaRPr lang="en-KE" sz="1800" b="1" cap="all">
              <a:solidFill>
                <a:srgbClr val="361263"/>
              </a:solidFill>
              <a:effectLst/>
              <a:latin typeface="Arial" panose="020B060402020202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3A79590C-C9E2-F9CD-0CB9-5A5DD247C421}"/>
              </a:ext>
            </a:extLst>
          </p:cNvPr>
          <p:cNvCxnSpPr/>
          <p:nvPr/>
        </p:nvCxnSpPr>
        <p:spPr>
          <a:xfrm>
            <a:off x="685096" y="5820252"/>
            <a:ext cx="2915285" cy="0"/>
          </a:xfrm>
          <a:prstGeom prst="line">
            <a:avLst/>
          </a:prstGeom>
          <a:ln w="38100" cap="rnd">
            <a:solidFill>
              <a:srgbClr val="3611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B1E822-37FE-0A94-9AA7-DEE6EF8CCD3C}"/>
              </a:ext>
            </a:extLst>
          </p:cNvPr>
          <p:cNvCxnSpPr/>
          <p:nvPr/>
        </p:nvCxnSpPr>
        <p:spPr>
          <a:xfrm>
            <a:off x="699701" y="3985737"/>
            <a:ext cx="2915285" cy="0"/>
          </a:xfrm>
          <a:prstGeom prst="line">
            <a:avLst/>
          </a:prstGeom>
          <a:ln w="38100" cap="rnd">
            <a:solidFill>
              <a:srgbClr val="361163"/>
            </a:solidFill>
          </a:ln>
        </p:spPr>
        <p:style>
          <a:lnRef idx="1">
            <a:schemeClr val="accent1"/>
          </a:lnRef>
          <a:fillRef idx="0">
            <a:schemeClr val="accent1"/>
          </a:fillRef>
          <a:effectRef idx="0">
            <a:schemeClr val="accent1"/>
          </a:effectRef>
          <a:fontRef idx="minor">
            <a:schemeClr val="tx1"/>
          </a:fontRef>
        </p:style>
      </p:cxnSp>
      <p:sp>
        <p:nvSpPr>
          <p:cNvPr id="16" name="Text Box 23">
            <a:extLst>
              <a:ext uri="{FF2B5EF4-FFF2-40B4-BE49-F238E27FC236}">
                <a16:creationId xmlns:a16="http://schemas.microsoft.com/office/drawing/2014/main" id="{8B516FC9-FF53-1C16-76AD-CC309BCE1F7E}"/>
              </a:ext>
            </a:extLst>
          </p:cNvPr>
          <p:cNvSpPr txBox="1"/>
          <p:nvPr/>
        </p:nvSpPr>
        <p:spPr>
          <a:xfrm>
            <a:off x="2038916" y="4189572"/>
            <a:ext cx="1729105" cy="146875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75000"/>
              </a:lnSpc>
              <a:spcAft>
                <a:spcPts val="1125"/>
              </a:spcAft>
            </a:pPr>
            <a:r>
              <a:rPr lang="en-US" sz="1800" b="1" cap="all">
                <a:solidFill>
                  <a:srgbClr val="361263"/>
                </a:solidFill>
                <a:effectLst/>
                <a:latin typeface="Arial" panose="020B0604020202020204" pitchFamily="34" charset="0"/>
                <a:ea typeface="Calibri" panose="020F0502020204030204" pitchFamily="34" charset="0"/>
              </a:rPr>
              <a:t>3% own an ecooking appliance, &lt;1% cook primarily with electricity</a:t>
            </a:r>
            <a:endParaRPr lang="en-KE" sz="1000">
              <a:solidFill>
                <a:srgbClr val="000000"/>
              </a:solidFill>
              <a:effectLst/>
              <a:latin typeface="Arial" panose="020B0604020202020204" pitchFamily="34" charset="0"/>
              <a:ea typeface="Times New Roman" panose="02020603050405020304" pitchFamily="18" charset="0"/>
            </a:endParaRPr>
          </a:p>
        </p:txBody>
      </p:sp>
      <p:pic>
        <p:nvPicPr>
          <p:cNvPr id="18" name="Picture 17" descr="Icon&#10;&#10;Description automatically generated">
            <a:extLst>
              <a:ext uri="{FF2B5EF4-FFF2-40B4-BE49-F238E27FC236}">
                <a16:creationId xmlns:a16="http://schemas.microsoft.com/office/drawing/2014/main" id="{D9A074B1-A7EC-174F-4941-F46938E9971A}"/>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9701" y="4237197"/>
            <a:ext cx="1362075" cy="1362075"/>
          </a:xfrm>
          <a:prstGeom prst="rect">
            <a:avLst/>
          </a:prstGeom>
          <a:noFill/>
          <a:ln>
            <a:noFill/>
          </a:ln>
        </p:spPr>
      </p:pic>
    </p:spTree>
    <p:extLst>
      <p:ext uri="{BB962C8B-B14F-4D97-AF65-F5344CB8AC3E}">
        <p14:creationId xmlns:p14="http://schemas.microsoft.com/office/powerpoint/2010/main" val="3839705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96FE9B-714C-6460-593F-3CE0BC09F759}"/>
              </a:ext>
            </a:extLst>
          </p:cNvPr>
          <p:cNvSpPr>
            <a:spLocks noGrp="1"/>
          </p:cNvSpPr>
          <p:nvPr>
            <p:ph type="title"/>
          </p:nvPr>
        </p:nvSpPr>
        <p:spPr/>
        <p:txBody>
          <a:bodyPr/>
          <a:lstStyle/>
          <a:p>
            <a:endParaRPr lang="en-US"/>
          </a:p>
        </p:txBody>
      </p:sp>
      <p:pic>
        <p:nvPicPr>
          <p:cNvPr id="3078" name="Picture 6">
            <a:extLst>
              <a:ext uri="{FF2B5EF4-FFF2-40B4-BE49-F238E27FC236}">
                <a16:creationId xmlns:a16="http://schemas.microsoft.com/office/drawing/2014/main" id="{5D7E1A9D-5E59-236B-DBE9-207D7A6F5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12177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79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CE1B-4C33-2ECF-82D0-029CD6D8C089}"/>
              </a:ext>
            </a:extLst>
          </p:cNvPr>
          <p:cNvSpPr>
            <a:spLocks noGrp="1"/>
          </p:cNvSpPr>
          <p:nvPr>
            <p:ph type="title"/>
          </p:nvPr>
        </p:nvSpPr>
        <p:spPr>
          <a:xfrm>
            <a:off x="1240971" y="365125"/>
            <a:ext cx="6683830" cy="1325563"/>
          </a:xfrm>
        </p:spPr>
        <p:txBody>
          <a:bodyPr>
            <a:normAutofit fontScale="90000"/>
          </a:bodyPr>
          <a:lstStyle/>
          <a:p>
            <a:r>
              <a:rPr lang="en-GB" err="1"/>
              <a:t>eCAP</a:t>
            </a:r>
            <a:r>
              <a:rPr lang="en-GB"/>
              <a:t> – eCooking Capacity Building &amp; Market Development Programme</a:t>
            </a:r>
            <a:endParaRPr lang="en-KE"/>
          </a:p>
        </p:txBody>
      </p:sp>
      <p:sp>
        <p:nvSpPr>
          <p:cNvPr id="3" name="Content Placeholder 2">
            <a:extLst>
              <a:ext uri="{FF2B5EF4-FFF2-40B4-BE49-F238E27FC236}">
                <a16:creationId xmlns:a16="http://schemas.microsoft.com/office/drawing/2014/main" id="{7245044F-4D2F-0FF4-82B0-55E4A377E00D}"/>
              </a:ext>
            </a:extLst>
          </p:cNvPr>
          <p:cNvSpPr>
            <a:spLocks noGrp="1"/>
          </p:cNvSpPr>
          <p:nvPr>
            <p:ph idx="1"/>
          </p:nvPr>
        </p:nvSpPr>
        <p:spPr>
          <a:xfrm>
            <a:off x="838201" y="2066925"/>
            <a:ext cx="5678256" cy="3964019"/>
          </a:xfrm>
        </p:spPr>
        <p:txBody>
          <a:bodyPr>
            <a:normAutofit lnSpcReduction="10000"/>
          </a:bodyPr>
          <a:lstStyle/>
          <a:p>
            <a:pPr>
              <a:spcAft>
                <a:spcPts val="1125"/>
              </a:spcAft>
            </a:pPr>
            <a:r>
              <a:rPr lang="en-GB" sz="2000">
                <a:solidFill>
                  <a:srgbClr val="000000"/>
                </a:solidFill>
                <a:latin typeface="Arial" panose="020B0604020202020204" pitchFamily="34" charset="0"/>
                <a:ea typeface="Times New Roman" panose="02020603050405020304" pitchFamily="18" charset="0"/>
              </a:rPr>
              <a:t>Objective: to b</a:t>
            </a:r>
            <a:r>
              <a:rPr lang="en-GB" sz="2000">
                <a:solidFill>
                  <a:srgbClr val="000000"/>
                </a:solidFill>
                <a:effectLst/>
                <a:latin typeface="Arial" panose="020B0604020202020204" pitchFamily="34" charset="0"/>
                <a:ea typeface="Times New Roman" panose="02020603050405020304" pitchFamily="18" charset="0"/>
              </a:rPr>
              <a:t>uild capacity of key market actors &amp; drive forward the development of a sustainable eCooking sector in Kenya by:</a:t>
            </a:r>
            <a:endParaRPr lang="en-KE" sz="2000">
              <a:solidFill>
                <a:srgbClr val="000000"/>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600">
                <a:solidFill>
                  <a:srgbClr val="000000"/>
                </a:solidFill>
                <a:effectLst/>
                <a:latin typeface="Arial" panose="020B0604020202020204" pitchFamily="34" charset="0"/>
                <a:ea typeface="Times New Roman" panose="02020603050405020304" pitchFamily="18" charset="0"/>
              </a:rPr>
              <a:t>Developing institutional capacity within Kenya Power</a:t>
            </a:r>
            <a:endParaRPr lang="en-KE" sz="1600">
              <a:solidFill>
                <a:srgbClr val="000000"/>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600">
                <a:solidFill>
                  <a:srgbClr val="000000"/>
                </a:solidFill>
                <a:effectLst/>
                <a:latin typeface="Arial" panose="020B0604020202020204" pitchFamily="34" charset="0"/>
                <a:ea typeface="Times New Roman" panose="02020603050405020304" pitchFamily="18" charset="0"/>
              </a:rPr>
              <a:t>Designing &amp; implementing a pipeline of scalable </a:t>
            </a:r>
            <a:r>
              <a:rPr lang="en-GB" sz="1600">
                <a:solidFill>
                  <a:srgbClr val="000000"/>
                </a:solidFill>
                <a:latin typeface="Arial" panose="020B0604020202020204" pitchFamily="34" charset="0"/>
                <a:ea typeface="Times New Roman" panose="02020603050405020304" pitchFamily="18" charset="0"/>
              </a:rPr>
              <a:t>activities aligned with the </a:t>
            </a:r>
            <a:r>
              <a:rPr lang="en-GB" sz="1600" i="1">
                <a:solidFill>
                  <a:srgbClr val="000000"/>
                </a:solidFill>
                <a:latin typeface="Arial" panose="020B0604020202020204" pitchFamily="34" charset="0"/>
                <a:ea typeface="Times New Roman" panose="02020603050405020304" pitchFamily="18" charset="0"/>
              </a:rPr>
              <a:t>Pika </a:t>
            </a:r>
            <a:r>
              <a:rPr lang="en-GB" sz="1600" i="1" err="1">
                <a:solidFill>
                  <a:srgbClr val="000000"/>
                </a:solidFill>
                <a:latin typeface="Arial" panose="020B0604020202020204" pitchFamily="34" charset="0"/>
                <a:ea typeface="Times New Roman" panose="02020603050405020304" pitchFamily="18" charset="0"/>
              </a:rPr>
              <a:t>na</a:t>
            </a:r>
            <a:r>
              <a:rPr lang="en-GB" sz="1600" i="1">
                <a:solidFill>
                  <a:srgbClr val="000000"/>
                </a:solidFill>
                <a:latin typeface="Arial" panose="020B0604020202020204" pitchFamily="34" charset="0"/>
                <a:ea typeface="Times New Roman" panose="02020603050405020304" pitchFamily="18" charset="0"/>
              </a:rPr>
              <a:t> Power</a:t>
            </a:r>
            <a:r>
              <a:rPr lang="en-GB" sz="1600">
                <a:solidFill>
                  <a:srgbClr val="000000"/>
                </a:solidFill>
                <a:latin typeface="Arial" panose="020B0604020202020204" pitchFamily="34" charset="0"/>
                <a:ea typeface="Times New Roman" panose="02020603050405020304" pitchFamily="18" charset="0"/>
              </a:rPr>
              <a:t> campaign</a:t>
            </a:r>
            <a:r>
              <a:rPr lang="en-US" sz="1600">
                <a:solidFill>
                  <a:srgbClr val="000000"/>
                </a:solidFill>
                <a:latin typeface="Arial" panose="020B0604020202020204" pitchFamily="34" charset="0"/>
                <a:ea typeface="Times New Roman" panose="02020603050405020304" pitchFamily="18" charset="0"/>
              </a:rPr>
              <a:t> &amp;</a:t>
            </a:r>
            <a:r>
              <a:rPr lang="en-GB" sz="1600">
                <a:solidFill>
                  <a:srgbClr val="000000"/>
                </a:solidFill>
                <a:effectLst/>
                <a:latin typeface="Arial" panose="020B0604020202020204" pitchFamily="34" charset="0"/>
                <a:ea typeface="Times New Roman" panose="02020603050405020304" pitchFamily="18" charset="0"/>
              </a:rPr>
              <a:t> eCooking Strategy</a:t>
            </a:r>
            <a:endParaRPr lang="en-KE" sz="1600">
              <a:solidFill>
                <a:srgbClr val="000000"/>
              </a:solidFill>
              <a:effectLst/>
              <a:latin typeface="Arial" panose="020B0604020202020204" pitchFamily="34" charset="0"/>
              <a:ea typeface="Times New Roman" panose="02020603050405020304" pitchFamily="18" charset="0"/>
            </a:endParaRPr>
          </a:p>
          <a:p>
            <a:pPr marL="800100" lvl="1" indent="-342900">
              <a:buFont typeface="Symbol" panose="05050102010706020507" pitchFamily="18" charset="2"/>
              <a:buChar char=""/>
            </a:pPr>
            <a:r>
              <a:rPr lang="en-GB" sz="1600">
                <a:solidFill>
                  <a:srgbClr val="000000"/>
                </a:solidFill>
                <a:latin typeface="Arial" panose="020B0604020202020204" pitchFamily="34" charset="0"/>
                <a:ea typeface="Times New Roman" panose="02020603050405020304" pitchFamily="18" charset="0"/>
              </a:rPr>
              <a:t>Empowering a network of eCooking Champions by bringing </a:t>
            </a:r>
            <a:r>
              <a:rPr lang="en-GB" sz="1600">
                <a:solidFill>
                  <a:srgbClr val="000000"/>
                </a:solidFill>
                <a:effectLst/>
                <a:latin typeface="Arial" panose="020B0604020202020204" pitchFamily="34" charset="0"/>
                <a:ea typeface="Times New Roman" panose="02020603050405020304" pitchFamily="18" charset="0"/>
              </a:rPr>
              <a:t>together Kenya’s clean cooking &amp; electricity access sectors</a:t>
            </a:r>
            <a:endParaRPr lang="en-KE" sz="1600">
              <a:solidFill>
                <a:srgbClr val="000000"/>
              </a:solidFill>
              <a:effectLst/>
              <a:latin typeface="Arial" panose="020B0604020202020204" pitchFamily="34" charset="0"/>
              <a:ea typeface="Times New Roman" panose="02020603050405020304" pitchFamily="18" charset="0"/>
            </a:endParaRPr>
          </a:p>
          <a:p>
            <a:pPr marL="800100" lvl="1" indent="-342900">
              <a:spcAft>
                <a:spcPts val="1125"/>
              </a:spcAft>
              <a:buFont typeface="Symbol" panose="05050102010706020507" pitchFamily="18" charset="2"/>
              <a:buChar char=""/>
            </a:pPr>
            <a:r>
              <a:rPr lang="en-GB" sz="1600">
                <a:solidFill>
                  <a:srgbClr val="000000"/>
                </a:solidFill>
                <a:effectLst/>
                <a:latin typeface="Arial" panose="020B0604020202020204" pitchFamily="34" charset="0"/>
                <a:ea typeface="Times New Roman" panose="02020603050405020304" pitchFamily="18" charset="0"/>
              </a:rPr>
              <a:t>Generating evidence </a:t>
            </a:r>
            <a:r>
              <a:rPr lang="en-GB" sz="1600">
                <a:solidFill>
                  <a:srgbClr val="000000"/>
                </a:solidFill>
                <a:latin typeface="Arial" panose="020B0604020202020204" pitchFamily="34" charset="0"/>
                <a:ea typeface="Times New Roman" panose="02020603050405020304" pitchFamily="18" charset="0"/>
              </a:rPr>
              <a:t>to inform Kenya Power’s Board of Directors on the role of eCooking </a:t>
            </a:r>
            <a:r>
              <a:rPr lang="en-GB" sz="1600">
                <a:solidFill>
                  <a:srgbClr val="000000"/>
                </a:solidFill>
                <a:latin typeface="Arial" panose="020B0604020202020204" pitchFamily="34" charset="0"/>
              </a:rPr>
              <a:t>in demand stimulation &amp; increasing the social impact of electricity access</a:t>
            </a:r>
            <a:endParaRPr lang="en-KE" sz="1600">
              <a:solidFill>
                <a:srgbClr val="000000"/>
              </a:solidFill>
              <a:latin typeface="Arial" panose="020B0604020202020204" pitchFamily="34" charset="0"/>
            </a:endParaRPr>
          </a:p>
          <a:p>
            <a:endParaRPr lang="en-KE" sz="3200"/>
          </a:p>
        </p:txBody>
      </p:sp>
      <p:pic>
        <p:nvPicPr>
          <p:cNvPr id="12" name="Picture 11">
            <a:extLst>
              <a:ext uri="{FF2B5EF4-FFF2-40B4-BE49-F238E27FC236}">
                <a16:creationId xmlns:a16="http://schemas.microsoft.com/office/drawing/2014/main" id="{E3CE05D5-9A33-7B17-BB30-EAC9DC47FB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3738" y="2102029"/>
            <a:ext cx="1396758" cy="561432"/>
          </a:xfrm>
          <a:prstGeom prst="rect">
            <a:avLst/>
          </a:prstGeom>
        </p:spPr>
      </p:pic>
      <p:pic>
        <p:nvPicPr>
          <p:cNvPr id="13" name="Picture 12" descr="Kenya Power | kplc.co.ke">
            <a:extLst>
              <a:ext uri="{FF2B5EF4-FFF2-40B4-BE49-F238E27FC236}">
                <a16:creationId xmlns:a16="http://schemas.microsoft.com/office/drawing/2014/main" id="{BBE787D7-6CAD-F440-3F47-88B0C5B8D96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0722" y="2066925"/>
            <a:ext cx="723654" cy="631641"/>
          </a:xfrm>
          <a:prstGeom prst="rect">
            <a:avLst/>
          </a:prstGeom>
          <a:noFill/>
          <a:ln>
            <a:noFill/>
          </a:ln>
        </p:spPr>
      </p:pic>
      <p:pic>
        <p:nvPicPr>
          <p:cNvPr id="14" name="Picture 13" descr="Logo&#10;&#10;Description automatically generated">
            <a:extLst>
              <a:ext uri="{FF2B5EF4-FFF2-40B4-BE49-F238E27FC236}">
                <a16:creationId xmlns:a16="http://schemas.microsoft.com/office/drawing/2014/main" id="{AEDA5908-463C-F7D4-CF2F-75FA18E606F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9898" y="2087104"/>
            <a:ext cx="611462" cy="611462"/>
          </a:xfrm>
          <a:prstGeom prst="rect">
            <a:avLst/>
          </a:prstGeom>
          <a:noFill/>
          <a:ln>
            <a:noFill/>
          </a:ln>
        </p:spPr>
      </p:pic>
      <p:pic>
        <p:nvPicPr>
          <p:cNvPr id="15" name="Picture 2" descr="Kenya logo cropped">
            <a:extLst>
              <a:ext uri="{FF2B5EF4-FFF2-40B4-BE49-F238E27FC236}">
                <a16:creationId xmlns:a16="http://schemas.microsoft.com/office/drawing/2014/main" id="{E5C9B2AC-2008-F61D-238D-F4D71F2131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30315" y="2066925"/>
            <a:ext cx="840914" cy="5752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339774E-08AE-1518-1953-C7F04AC3AE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95673" y="3038598"/>
            <a:ext cx="4866800" cy="274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152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72B2-1B8B-AC4E-1D99-79779C927F7A}"/>
              </a:ext>
            </a:extLst>
          </p:cNvPr>
          <p:cNvSpPr>
            <a:spLocks noGrp="1"/>
          </p:cNvSpPr>
          <p:nvPr>
            <p:ph type="title"/>
          </p:nvPr>
        </p:nvSpPr>
        <p:spPr>
          <a:xfrm>
            <a:off x="1240971" y="365125"/>
            <a:ext cx="5276788" cy="1325563"/>
          </a:xfrm>
        </p:spPr>
        <p:txBody>
          <a:bodyPr/>
          <a:lstStyle/>
          <a:p>
            <a:r>
              <a:rPr lang="en-GB"/>
              <a:t>eCooking Community of Practice (CoP)</a:t>
            </a:r>
            <a:endParaRPr lang="en-US"/>
          </a:p>
        </p:txBody>
      </p:sp>
      <p:pic>
        <p:nvPicPr>
          <p:cNvPr id="5" name="Content Placeholder 4" descr="A group of people cooking&#10;&#10;Description automatically generated with medium confidence">
            <a:extLst>
              <a:ext uri="{FF2B5EF4-FFF2-40B4-BE49-F238E27FC236}">
                <a16:creationId xmlns:a16="http://schemas.microsoft.com/office/drawing/2014/main" id="{B58D37A3-A40A-8D94-E184-DBD5E6A996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5427" y="1152502"/>
            <a:ext cx="3001524" cy="4205288"/>
          </a:xfrm>
        </p:spPr>
      </p:pic>
      <p:pic>
        <p:nvPicPr>
          <p:cNvPr id="1026" name="Picture 2">
            <a:extLst>
              <a:ext uri="{FF2B5EF4-FFF2-40B4-BE49-F238E27FC236}">
                <a16:creationId xmlns:a16="http://schemas.microsoft.com/office/drawing/2014/main" id="{E0EB1B3E-60BC-07E9-A72C-0AADAEB7A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218" y="2024961"/>
            <a:ext cx="2378984" cy="39500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AD7F57A-34E5-B1C8-B966-83A115A7D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529" y="2468727"/>
            <a:ext cx="2547571" cy="402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46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295E7-6109-0519-B058-1A6431DEEC2E}"/>
              </a:ext>
            </a:extLst>
          </p:cNvPr>
          <p:cNvSpPr>
            <a:spLocks noGrp="1"/>
          </p:cNvSpPr>
          <p:nvPr>
            <p:ph type="title"/>
          </p:nvPr>
        </p:nvSpPr>
        <p:spPr/>
        <p:txBody>
          <a:bodyPr/>
          <a:lstStyle/>
          <a:p>
            <a:r>
              <a:rPr lang="en-GB"/>
              <a:t>2023 electricity tariff review</a:t>
            </a:r>
            <a:endParaRPr lang="en-US"/>
          </a:p>
        </p:txBody>
      </p:sp>
      <p:pic>
        <p:nvPicPr>
          <p:cNvPr id="4" name="Picture 3" descr="A picture containing text&#10;&#10;Description automatically generated">
            <a:extLst>
              <a:ext uri="{FF2B5EF4-FFF2-40B4-BE49-F238E27FC236}">
                <a16:creationId xmlns:a16="http://schemas.microsoft.com/office/drawing/2014/main" id="{7D63F4E6-6B59-F57F-4525-D62E7BAB50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222" y="1320970"/>
            <a:ext cx="2676204" cy="3822803"/>
          </a:xfrm>
          <a:prstGeom prst="rect">
            <a:avLst/>
          </a:prstGeom>
          <a:noFill/>
          <a:ln>
            <a:noFill/>
          </a:ln>
        </p:spPr>
      </p:pic>
      <p:pic>
        <p:nvPicPr>
          <p:cNvPr id="5" name="Picture 4" descr="A picture containing text, screenshot, letter, font&#10;&#10;Description automatically generated">
            <a:extLst>
              <a:ext uri="{FF2B5EF4-FFF2-40B4-BE49-F238E27FC236}">
                <a16:creationId xmlns:a16="http://schemas.microsoft.com/office/drawing/2014/main" id="{C8E50FB3-4698-F6A9-1787-2B6C24DB4A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249" y="0"/>
            <a:ext cx="4476752" cy="6829120"/>
          </a:xfrm>
          <a:prstGeom prst="rect">
            <a:avLst/>
          </a:prstGeom>
          <a:noFill/>
          <a:ln>
            <a:noFill/>
          </a:ln>
        </p:spPr>
      </p:pic>
      <p:grpSp>
        <p:nvGrpSpPr>
          <p:cNvPr id="8" name="Group 7">
            <a:extLst>
              <a:ext uri="{FF2B5EF4-FFF2-40B4-BE49-F238E27FC236}">
                <a16:creationId xmlns:a16="http://schemas.microsoft.com/office/drawing/2014/main" id="{52371420-6E91-522C-1026-FB603F1B4379}"/>
              </a:ext>
            </a:extLst>
          </p:cNvPr>
          <p:cNvGrpSpPr/>
          <p:nvPr/>
        </p:nvGrpSpPr>
        <p:grpSpPr>
          <a:xfrm>
            <a:off x="865255" y="1656986"/>
            <a:ext cx="2477863" cy="2709856"/>
            <a:chOff x="3868429" y="143937"/>
            <a:chExt cx="3845299" cy="4205320"/>
          </a:xfrm>
        </p:grpSpPr>
        <p:pic>
          <p:nvPicPr>
            <p:cNvPr id="6" name="Picture 5">
              <a:extLst>
                <a:ext uri="{FF2B5EF4-FFF2-40B4-BE49-F238E27FC236}">
                  <a16:creationId xmlns:a16="http://schemas.microsoft.com/office/drawing/2014/main" id="{F72835F0-2DA4-472B-1945-8B46EB220204}"/>
                </a:ext>
              </a:extLst>
            </p:cNvPr>
            <p:cNvPicPr>
              <a:picLocks noChangeAspect="1"/>
            </p:cNvPicPr>
            <p:nvPr/>
          </p:nvPicPr>
          <p:blipFill rotWithShape="1">
            <a:blip r:embed="rId4">
              <a:extLst>
                <a:ext uri="{28A0092B-C50C-407E-A947-70E740481C1C}">
                  <a14:useLocalDpi xmlns:a14="http://schemas.microsoft.com/office/drawing/2010/main" val="0"/>
                </a:ext>
              </a:extLst>
            </a:blip>
            <a:srcRect t="12037" r="13838" b="33879"/>
            <a:stretch/>
          </p:blipFill>
          <p:spPr bwMode="auto">
            <a:xfrm>
              <a:off x="4995929" y="143937"/>
              <a:ext cx="2717799" cy="420532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BBCFEEF-6179-E2E3-A6AF-6D6CD3CAE2F5}"/>
                </a:ext>
              </a:extLst>
            </p:cNvPr>
            <p:cNvPicPr>
              <a:picLocks noChangeAspect="1"/>
            </p:cNvPicPr>
            <p:nvPr/>
          </p:nvPicPr>
          <p:blipFill rotWithShape="1">
            <a:blip r:embed="rId5">
              <a:extLst>
                <a:ext uri="{28A0092B-C50C-407E-A947-70E740481C1C}">
                  <a14:useLocalDpi xmlns:a14="http://schemas.microsoft.com/office/drawing/2010/main" val="0"/>
                </a:ext>
              </a:extLst>
            </a:blip>
            <a:srcRect l="25920" t="5321" r="25919" b="71558"/>
            <a:stretch/>
          </p:blipFill>
          <p:spPr bwMode="auto">
            <a:xfrm>
              <a:off x="3868429" y="599003"/>
              <a:ext cx="1406772" cy="1659573"/>
            </a:xfrm>
            <a:prstGeom prst="rect">
              <a:avLst/>
            </a:prstGeom>
            <a:noFill/>
            <a:ln>
              <a:noFill/>
            </a:ln>
            <a:extLst>
              <a:ext uri="{53640926-AAD7-44D8-BBD7-CCE9431645EC}">
                <a14:shadowObscured xmlns:a14="http://schemas.microsoft.com/office/drawing/2010/main"/>
              </a:ext>
            </a:extLst>
          </p:spPr>
        </p:pic>
      </p:grpSp>
      <p:pic>
        <p:nvPicPr>
          <p:cNvPr id="9" name="Picture 8" descr="A picture containing indoor, sink&#10;&#10;Description automatically generated">
            <a:extLst>
              <a:ext uri="{FF2B5EF4-FFF2-40B4-BE49-F238E27FC236}">
                <a16:creationId xmlns:a16="http://schemas.microsoft.com/office/drawing/2014/main" id="{D4C8F7E0-6B37-C462-DD75-01456FDCC4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9107" y="4614708"/>
            <a:ext cx="3227322" cy="1815324"/>
          </a:xfrm>
          <a:prstGeom prst="rect">
            <a:avLst/>
          </a:prstGeom>
          <a:noFill/>
          <a:ln>
            <a:noFill/>
          </a:ln>
        </p:spPr>
      </p:pic>
      <p:sp>
        <p:nvSpPr>
          <p:cNvPr id="10" name="TextBox 9">
            <a:extLst>
              <a:ext uri="{FF2B5EF4-FFF2-40B4-BE49-F238E27FC236}">
                <a16:creationId xmlns:a16="http://schemas.microsoft.com/office/drawing/2014/main" id="{392F293C-F3B8-AF39-130B-2DBAEA265AFA}"/>
              </a:ext>
            </a:extLst>
          </p:cNvPr>
          <p:cNvSpPr txBox="1"/>
          <p:nvPr/>
        </p:nvSpPr>
        <p:spPr>
          <a:xfrm>
            <a:off x="6766366" y="2358624"/>
            <a:ext cx="808892" cy="1569660"/>
          </a:xfrm>
          <a:prstGeom prst="rect">
            <a:avLst/>
          </a:prstGeom>
          <a:noFill/>
        </p:spPr>
        <p:txBody>
          <a:bodyPr wrap="square" rtlCol="0">
            <a:spAutoFit/>
          </a:bodyPr>
          <a:lstStyle/>
          <a:p>
            <a:r>
              <a:rPr lang="en-GB" sz="9600"/>
              <a:t>=</a:t>
            </a:r>
            <a:endParaRPr lang="en-US" sz="9600"/>
          </a:p>
        </p:txBody>
      </p:sp>
      <p:sp>
        <p:nvSpPr>
          <p:cNvPr id="15" name="Rectangle 14">
            <a:extLst>
              <a:ext uri="{FF2B5EF4-FFF2-40B4-BE49-F238E27FC236}">
                <a16:creationId xmlns:a16="http://schemas.microsoft.com/office/drawing/2014/main" id="{6D2A7611-CB2E-5432-CAF0-1A3392F77D34}"/>
              </a:ext>
            </a:extLst>
          </p:cNvPr>
          <p:cNvSpPr/>
          <p:nvPr/>
        </p:nvSpPr>
        <p:spPr>
          <a:xfrm>
            <a:off x="7953153" y="1297172"/>
            <a:ext cx="4029740" cy="1180677"/>
          </a:xfrm>
          <a:prstGeom prst="rect">
            <a:avLst/>
          </a:prstGeom>
          <a:solidFill>
            <a:srgbClr val="FFC000">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A1C116F2-F1F8-9E37-03B8-F6D1705EEC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085128" y="5607168"/>
            <a:ext cx="2169813" cy="1221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6899CE2-0A4B-1245-BA10-13A901C4ADDC}"/>
              </a:ext>
            </a:extLst>
          </p:cNvPr>
          <p:cNvPicPr>
            <a:picLocks noChangeAspect="1"/>
          </p:cNvPicPr>
          <p:nvPr/>
        </p:nvPicPr>
        <p:blipFill>
          <a:blip r:embed="rId8"/>
          <a:stretch>
            <a:fillRect/>
          </a:stretch>
        </p:blipFill>
        <p:spPr>
          <a:xfrm>
            <a:off x="5196965" y="4379195"/>
            <a:ext cx="1682126" cy="2180202"/>
          </a:xfrm>
          <a:prstGeom prst="rect">
            <a:avLst/>
          </a:prstGeom>
        </p:spPr>
      </p:pic>
      <p:sp>
        <p:nvSpPr>
          <p:cNvPr id="18" name="TextBox 17">
            <a:extLst>
              <a:ext uri="{FF2B5EF4-FFF2-40B4-BE49-F238E27FC236}">
                <a16:creationId xmlns:a16="http://schemas.microsoft.com/office/drawing/2014/main" id="{ACEDC938-B3AB-73CE-B435-44245AC35D8A}"/>
              </a:ext>
            </a:extLst>
          </p:cNvPr>
          <p:cNvSpPr txBox="1"/>
          <p:nvPr/>
        </p:nvSpPr>
        <p:spPr>
          <a:xfrm>
            <a:off x="3284623" y="1810408"/>
            <a:ext cx="808892" cy="1569660"/>
          </a:xfrm>
          <a:prstGeom prst="rect">
            <a:avLst/>
          </a:prstGeom>
          <a:noFill/>
        </p:spPr>
        <p:txBody>
          <a:bodyPr wrap="square" rtlCol="0">
            <a:spAutoFit/>
          </a:bodyPr>
          <a:lstStyle/>
          <a:p>
            <a:r>
              <a:rPr lang="en-GB" sz="9600"/>
              <a:t>+</a:t>
            </a:r>
            <a:endParaRPr lang="en-US" sz="9600"/>
          </a:p>
        </p:txBody>
      </p:sp>
      <p:sp>
        <p:nvSpPr>
          <p:cNvPr id="19" name="TextBox 18">
            <a:extLst>
              <a:ext uri="{FF2B5EF4-FFF2-40B4-BE49-F238E27FC236}">
                <a16:creationId xmlns:a16="http://schemas.microsoft.com/office/drawing/2014/main" id="{0F844DD0-65A9-8846-0A6B-435857DC6762}"/>
              </a:ext>
            </a:extLst>
          </p:cNvPr>
          <p:cNvSpPr txBox="1"/>
          <p:nvPr/>
        </p:nvSpPr>
        <p:spPr>
          <a:xfrm>
            <a:off x="3417234" y="4275086"/>
            <a:ext cx="808892" cy="1569660"/>
          </a:xfrm>
          <a:prstGeom prst="rect">
            <a:avLst/>
          </a:prstGeom>
          <a:noFill/>
        </p:spPr>
        <p:txBody>
          <a:bodyPr wrap="square" rtlCol="0">
            <a:spAutoFit/>
          </a:bodyPr>
          <a:lstStyle/>
          <a:p>
            <a:r>
              <a:rPr lang="en-GB" sz="9600"/>
              <a:t>+</a:t>
            </a:r>
            <a:endParaRPr lang="en-US" sz="9600"/>
          </a:p>
        </p:txBody>
      </p:sp>
    </p:spTree>
    <p:extLst>
      <p:ext uri="{BB962C8B-B14F-4D97-AF65-F5344CB8AC3E}">
        <p14:creationId xmlns:p14="http://schemas.microsoft.com/office/powerpoint/2010/main" val="2639774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87F0-0A0E-BCBD-579A-1BA9AC7F71D8}"/>
              </a:ext>
            </a:extLst>
          </p:cNvPr>
          <p:cNvSpPr>
            <a:spLocks noGrp="1"/>
          </p:cNvSpPr>
          <p:nvPr>
            <p:ph type="title"/>
          </p:nvPr>
        </p:nvSpPr>
        <p:spPr/>
        <p:txBody>
          <a:bodyPr/>
          <a:lstStyle/>
          <a:p>
            <a:r>
              <a:rPr lang="en-GB"/>
              <a:t>AfDB</a:t>
            </a:r>
            <a:endParaRPr lang="en-US"/>
          </a:p>
        </p:txBody>
      </p:sp>
      <p:sp>
        <p:nvSpPr>
          <p:cNvPr id="3" name="Content Placeholder 2">
            <a:extLst>
              <a:ext uri="{FF2B5EF4-FFF2-40B4-BE49-F238E27FC236}">
                <a16:creationId xmlns:a16="http://schemas.microsoft.com/office/drawing/2014/main" id="{4565662B-568C-E8EE-C009-13CC879A771E}"/>
              </a:ext>
            </a:extLst>
          </p:cNvPr>
          <p:cNvSpPr>
            <a:spLocks noGrp="1"/>
          </p:cNvSpPr>
          <p:nvPr>
            <p:ph idx="1"/>
          </p:nvPr>
        </p:nvSpPr>
        <p:spPr/>
        <p:txBody>
          <a:bodyPr>
            <a:normAutofit/>
          </a:bodyPr>
          <a:lstStyle/>
          <a:p>
            <a:r>
              <a:rPr lang="en-US" sz="1800" u="sng">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2"/>
              </a:rPr>
              <a:t>IDEV’s (2022:9,30)</a:t>
            </a:r>
            <a:r>
              <a:rPr lang="en-US" sz="1800">
                <a:effectLst/>
                <a:latin typeface="Calibri" panose="020F0502020204030204" pitchFamily="34" charset="0"/>
                <a:ea typeface="Calibri" panose="020F0502020204030204" pitchFamily="34" charset="0"/>
                <a:cs typeface="Arial" panose="020B0604020202020204" pitchFamily="34" charset="0"/>
              </a:rPr>
              <a:t> independent impact evaluation of the first phase of the AfDB-supported LMCP highlighted the limited impact on women and girls and the risks of supporting further grid extension without integrating demand stimulation. </a:t>
            </a:r>
          </a:p>
          <a:p>
            <a:pPr lvl="1"/>
            <a:r>
              <a:rPr lang="en-US" sz="1400">
                <a:effectLst/>
                <a:latin typeface="Calibri" panose="020F0502020204030204" pitchFamily="34" charset="0"/>
                <a:ea typeface="Calibri" panose="020F0502020204030204" pitchFamily="34" charset="0"/>
                <a:cs typeface="Arial" panose="020B0604020202020204" pitchFamily="34" charset="0"/>
              </a:rPr>
              <a:t>The evaluation concluded that</a:t>
            </a:r>
            <a:r>
              <a:rPr lang="en-US" sz="1400" i="1">
                <a:effectLst/>
                <a:latin typeface="Calibri" panose="020F0502020204030204" pitchFamily="34" charset="0"/>
                <a:ea typeface="Calibri" panose="020F0502020204030204" pitchFamily="34" charset="0"/>
                <a:cs typeface="Arial" panose="020B0604020202020204" pitchFamily="34" charset="0"/>
              </a:rPr>
              <a:t> “the project had a positive impact on the time women spent on leisure activities but no impact on women’s empowerment.</a:t>
            </a:r>
            <a:r>
              <a:rPr lang="en-US" sz="1400">
                <a:effectLst/>
                <a:latin typeface="Calibri" panose="020F0502020204030204" pitchFamily="34" charset="0"/>
                <a:ea typeface="Calibri" panose="020F0502020204030204" pitchFamily="34" charset="0"/>
                <a:cs typeface="Arial" panose="020B0604020202020204" pitchFamily="34" charset="0"/>
              </a:rPr>
              <a:t>” </a:t>
            </a:r>
          </a:p>
          <a:p>
            <a:pPr lvl="1"/>
            <a:r>
              <a:rPr lang="en-US" sz="1400">
                <a:effectLst/>
                <a:latin typeface="Calibri" panose="020F0502020204030204" pitchFamily="34" charset="0"/>
                <a:ea typeface="Calibri" panose="020F0502020204030204" pitchFamily="34" charset="0"/>
                <a:cs typeface="Arial" panose="020B0604020202020204" pitchFamily="34" charset="0"/>
              </a:rPr>
              <a:t>Moreover, “</a:t>
            </a:r>
            <a:r>
              <a:rPr lang="en-US" sz="1400" i="1">
                <a:effectLst/>
                <a:latin typeface="Calibri" panose="020F0502020204030204" pitchFamily="34" charset="0"/>
                <a:ea typeface="Calibri" panose="020F0502020204030204" pitchFamily="34" charset="0"/>
                <a:cs typeface="Arial" panose="020B0604020202020204" pitchFamily="34" charset="0"/>
              </a:rPr>
              <a:t>the LMCP was not found to improve the respiratory health or the subjective well-being of beneficiaries…This finding suggests that access to grid electricity may not have changed the cooking technology choice of LMCP households given the high cost of buying and using electrical appliances for cooking.</a:t>
            </a:r>
            <a:r>
              <a:rPr lang="en-US" sz="1400">
                <a:effectLst/>
                <a:latin typeface="Calibri" panose="020F0502020204030204" pitchFamily="34" charset="0"/>
                <a:ea typeface="Calibri" panose="020F0502020204030204" pitchFamily="34" charset="0"/>
                <a:cs typeface="Arial" panose="020B0604020202020204" pitchFamily="34" charset="0"/>
              </a:rPr>
              <a:t>” </a:t>
            </a:r>
          </a:p>
          <a:p>
            <a:pPr lvl="1"/>
            <a:r>
              <a:rPr lang="en-US" sz="1400">
                <a:effectLst/>
                <a:latin typeface="Calibri" panose="020F0502020204030204" pitchFamily="34" charset="0"/>
                <a:ea typeface="Calibri" panose="020F0502020204030204" pitchFamily="34" charset="0"/>
                <a:cs typeface="Arial" panose="020B0604020202020204" pitchFamily="34" charset="0"/>
              </a:rPr>
              <a:t>What is more, “…</a:t>
            </a:r>
            <a:r>
              <a:rPr lang="en-US" sz="1400" i="1">
                <a:effectLst/>
                <a:latin typeface="Calibri" panose="020F0502020204030204" pitchFamily="34" charset="0"/>
                <a:ea typeface="Calibri" panose="020F0502020204030204" pitchFamily="34" charset="0"/>
                <a:cs typeface="Arial" panose="020B0604020202020204" pitchFamily="34" charset="0"/>
              </a:rPr>
              <a:t>the sustainability of the development outcomes of the project was found to be highly unlikely in the near term…” </a:t>
            </a:r>
            <a:r>
              <a:rPr lang="en-US" sz="1400">
                <a:effectLst/>
                <a:latin typeface="Calibri" panose="020F0502020204030204" pitchFamily="34" charset="0"/>
                <a:ea typeface="Calibri" panose="020F0502020204030204" pitchFamily="34" charset="0"/>
                <a:cs typeface="Arial" panose="020B0604020202020204" pitchFamily="34" charset="0"/>
              </a:rPr>
              <a:t>due to a variety of factors including “</a:t>
            </a:r>
            <a:r>
              <a:rPr lang="en-US" sz="1400" i="1">
                <a:effectLst/>
                <a:latin typeface="Calibri" panose="020F0502020204030204" pitchFamily="34" charset="0"/>
                <a:ea typeface="Calibri" panose="020F0502020204030204" pitchFamily="34" charset="0"/>
                <a:cs typeface="Arial" panose="020B0604020202020204" pitchFamily="34" charset="0"/>
              </a:rPr>
              <a:t>low electricity consumption resulting in low revenues for the utility which is attributed to low income of the beneficiaries.”</a:t>
            </a:r>
            <a:r>
              <a:rPr lang="en-US" sz="1400">
                <a:effectLst/>
                <a:latin typeface="Calibri" panose="020F0502020204030204" pitchFamily="34" charset="0"/>
                <a:ea typeface="Calibri" panose="020F0502020204030204" pitchFamily="34" charset="0"/>
                <a:cs typeface="Arial" panose="020B0604020202020204" pitchFamily="34" charset="0"/>
              </a:rPr>
              <a:t>. </a:t>
            </a:r>
          </a:p>
          <a:p>
            <a:r>
              <a:rPr lang="en-US" sz="1800">
                <a:effectLst/>
                <a:latin typeface="Calibri" panose="020F0502020204030204" pitchFamily="34" charset="0"/>
                <a:ea typeface="Calibri" panose="020F0502020204030204" pitchFamily="34" charset="0"/>
                <a:cs typeface="Arial" panose="020B0604020202020204" pitchFamily="34" charset="0"/>
              </a:rPr>
              <a:t>It is clear from these findings that the opportunity to generate more revenue for KPLC whilst simultaneously improving quality of life for women and girls by breaking down the upfront cost barrier for energy-efficient eCooking appliances holds the potential to significantly increase the breadth and sustainability of the development outcomes of the next phase of LMCP.</a:t>
            </a:r>
          </a:p>
          <a:p>
            <a:endParaRPr lang="en-US"/>
          </a:p>
        </p:txBody>
      </p:sp>
      <p:pic>
        <p:nvPicPr>
          <p:cNvPr id="1026" name="Picture 2" descr="African Development Bank - Wikipedia">
            <a:extLst>
              <a:ext uri="{FF2B5EF4-FFF2-40B4-BE49-F238E27FC236}">
                <a16:creationId xmlns:a16="http://schemas.microsoft.com/office/drawing/2014/main" id="{D3B14FC6-29AF-5A59-B56D-62DD66B6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394705"/>
            <a:ext cx="2451100" cy="126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2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75FCCEF-9C66-0340-8CB3-2F45F56493C6}"/>
              </a:ext>
            </a:extLst>
          </p:cNvPr>
          <p:cNvCxnSpPr>
            <a:cxnSpLocks/>
          </p:cNvCxnSpPr>
          <p:nvPr/>
        </p:nvCxnSpPr>
        <p:spPr>
          <a:xfrm flipV="1">
            <a:off x="1800586" y="4762500"/>
            <a:ext cx="0" cy="528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E66250-1961-DA47-A641-07927BE1A6EC}"/>
              </a:ext>
            </a:extLst>
          </p:cNvPr>
          <p:cNvSpPr>
            <a:spLocks noGrp="1"/>
          </p:cNvSpPr>
          <p:nvPr>
            <p:ph type="title"/>
          </p:nvPr>
        </p:nvSpPr>
        <p:spPr>
          <a:xfrm>
            <a:off x="1240970" y="365125"/>
            <a:ext cx="6592900" cy="1325563"/>
          </a:xfrm>
        </p:spPr>
        <p:txBody>
          <a:bodyPr/>
          <a:lstStyle/>
          <a:p>
            <a:r>
              <a:rPr lang="en-US"/>
              <a:t>What does the future look like?</a:t>
            </a:r>
          </a:p>
        </p:txBody>
      </p:sp>
      <p:cxnSp>
        <p:nvCxnSpPr>
          <p:cNvPr id="5" name="Straight Connector 4">
            <a:extLst>
              <a:ext uri="{FF2B5EF4-FFF2-40B4-BE49-F238E27FC236}">
                <a16:creationId xmlns:a16="http://schemas.microsoft.com/office/drawing/2014/main" id="{04C1749F-F311-3742-B1E7-9FD84FB369F4}"/>
              </a:ext>
            </a:extLst>
          </p:cNvPr>
          <p:cNvCxnSpPr/>
          <p:nvPr/>
        </p:nvCxnSpPr>
        <p:spPr>
          <a:xfrm>
            <a:off x="763571" y="5291136"/>
            <a:ext cx="10444899" cy="0"/>
          </a:xfrm>
          <a:prstGeom prst="line">
            <a:avLst/>
          </a:prstGeom>
          <a:ln w="28575">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74CBE67-091A-6045-B445-A190BB30898E}"/>
              </a:ext>
            </a:extLst>
          </p:cNvPr>
          <p:cNvSpPr/>
          <p:nvPr/>
        </p:nvSpPr>
        <p:spPr>
          <a:xfrm>
            <a:off x="1725170" y="52157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0204C5-BD69-7043-B32A-5C237EE33D74}"/>
              </a:ext>
            </a:extLst>
          </p:cNvPr>
          <p:cNvSpPr txBox="1"/>
          <p:nvPr/>
        </p:nvSpPr>
        <p:spPr>
          <a:xfrm>
            <a:off x="711788" y="5403737"/>
            <a:ext cx="739302" cy="369332"/>
          </a:xfrm>
          <a:prstGeom prst="rect">
            <a:avLst/>
          </a:prstGeom>
          <a:noFill/>
        </p:spPr>
        <p:txBody>
          <a:bodyPr wrap="square" rtlCol="0">
            <a:spAutoFit/>
          </a:bodyPr>
          <a:lstStyle/>
          <a:p>
            <a:pPr algn="ctr"/>
            <a:r>
              <a:rPr lang="en-US"/>
              <a:t>2024</a:t>
            </a:r>
          </a:p>
        </p:txBody>
      </p:sp>
      <p:sp>
        <p:nvSpPr>
          <p:cNvPr id="14" name="TextBox 13">
            <a:extLst>
              <a:ext uri="{FF2B5EF4-FFF2-40B4-BE49-F238E27FC236}">
                <a16:creationId xmlns:a16="http://schemas.microsoft.com/office/drawing/2014/main" id="{A50D8CDB-8181-CF48-9ED7-E0128693FBA5}"/>
              </a:ext>
            </a:extLst>
          </p:cNvPr>
          <p:cNvSpPr txBox="1"/>
          <p:nvPr/>
        </p:nvSpPr>
        <p:spPr>
          <a:xfrm>
            <a:off x="2109692" y="5441965"/>
            <a:ext cx="739302" cy="369332"/>
          </a:xfrm>
          <a:prstGeom prst="rect">
            <a:avLst/>
          </a:prstGeom>
          <a:noFill/>
        </p:spPr>
        <p:txBody>
          <a:bodyPr wrap="square" rtlCol="0">
            <a:spAutoFit/>
          </a:bodyPr>
          <a:lstStyle/>
          <a:p>
            <a:pPr algn="ctr"/>
            <a:r>
              <a:rPr lang="en-US"/>
              <a:t>2025</a:t>
            </a:r>
          </a:p>
        </p:txBody>
      </p:sp>
      <p:sp>
        <p:nvSpPr>
          <p:cNvPr id="15" name="TextBox 14">
            <a:extLst>
              <a:ext uri="{FF2B5EF4-FFF2-40B4-BE49-F238E27FC236}">
                <a16:creationId xmlns:a16="http://schemas.microsoft.com/office/drawing/2014/main" id="{FDD9F063-D7AD-824C-A9EE-5BF2586ADC83}"/>
              </a:ext>
            </a:extLst>
          </p:cNvPr>
          <p:cNvSpPr txBox="1"/>
          <p:nvPr/>
        </p:nvSpPr>
        <p:spPr>
          <a:xfrm>
            <a:off x="3507596" y="5441965"/>
            <a:ext cx="739302" cy="369332"/>
          </a:xfrm>
          <a:prstGeom prst="rect">
            <a:avLst/>
          </a:prstGeom>
          <a:noFill/>
        </p:spPr>
        <p:txBody>
          <a:bodyPr wrap="square" rtlCol="0">
            <a:spAutoFit/>
          </a:bodyPr>
          <a:lstStyle/>
          <a:p>
            <a:pPr algn="ctr"/>
            <a:r>
              <a:rPr lang="en-US"/>
              <a:t>2026</a:t>
            </a:r>
          </a:p>
        </p:txBody>
      </p:sp>
      <p:sp>
        <p:nvSpPr>
          <p:cNvPr id="16" name="TextBox 15">
            <a:extLst>
              <a:ext uri="{FF2B5EF4-FFF2-40B4-BE49-F238E27FC236}">
                <a16:creationId xmlns:a16="http://schemas.microsoft.com/office/drawing/2014/main" id="{6C3ADEEF-050C-8444-9082-5544F2B470BE}"/>
              </a:ext>
            </a:extLst>
          </p:cNvPr>
          <p:cNvSpPr txBox="1"/>
          <p:nvPr/>
        </p:nvSpPr>
        <p:spPr>
          <a:xfrm>
            <a:off x="4905500" y="5441965"/>
            <a:ext cx="739302" cy="369332"/>
          </a:xfrm>
          <a:prstGeom prst="rect">
            <a:avLst/>
          </a:prstGeom>
          <a:noFill/>
        </p:spPr>
        <p:txBody>
          <a:bodyPr wrap="square" rtlCol="0">
            <a:spAutoFit/>
          </a:bodyPr>
          <a:lstStyle/>
          <a:p>
            <a:pPr algn="ctr"/>
            <a:r>
              <a:rPr lang="en-US"/>
              <a:t>2027</a:t>
            </a:r>
          </a:p>
        </p:txBody>
      </p:sp>
      <p:sp>
        <p:nvSpPr>
          <p:cNvPr id="17" name="TextBox 16">
            <a:extLst>
              <a:ext uri="{FF2B5EF4-FFF2-40B4-BE49-F238E27FC236}">
                <a16:creationId xmlns:a16="http://schemas.microsoft.com/office/drawing/2014/main" id="{2696F8C2-BDD7-F04A-8EE4-15DA7132EA3C}"/>
              </a:ext>
            </a:extLst>
          </p:cNvPr>
          <p:cNvSpPr txBox="1"/>
          <p:nvPr/>
        </p:nvSpPr>
        <p:spPr>
          <a:xfrm>
            <a:off x="6303404" y="5441965"/>
            <a:ext cx="739302" cy="369332"/>
          </a:xfrm>
          <a:prstGeom prst="rect">
            <a:avLst/>
          </a:prstGeom>
          <a:noFill/>
        </p:spPr>
        <p:txBody>
          <a:bodyPr wrap="square" rtlCol="0">
            <a:spAutoFit/>
          </a:bodyPr>
          <a:lstStyle/>
          <a:p>
            <a:pPr algn="ctr"/>
            <a:r>
              <a:rPr lang="en-US"/>
              <a:t>2028</a:t>
            </a:r>
          </a:p>
        </p:txBody>
      </p:sp>
      <p:sp>
        <p:nvSpPr>
          <p:cNvPr id="18" name="TextBox 17">
            <a:extLst>
              <a:ext uri="{FF2B5EF4-FFF2-40B4-BE49-F238E27FC236}">
                <a16:creationId xmlns:a16="http://schemas.microsoft.com/office/drawing/2014/main" id="{5D2FFE0B-9666-0547-8F57-5D5B903ECEEE}"/>
              </a:ext>
            </a:extLst>
          </p:cNvPr>
          <p:cNvSpPr txBox="1"/>
          <p:nvPr/>
        </p:nvSpPr>
        <p:spPr>
          <a:xfrm>
            <a:off x="7701308" y="5441965"/>
            <a:ext cx="739302" cy="369332"/>
          </a:xfrm>
          <a:prstGeom prst="rect">
            <a:avLst/>
          </a:prstGeom>
          <a:noFill/>
        </p:spPr>
        <p:txBody>
          <a:bodyPr wrap="square" rtlCol="0">
            <a:spAutoFit/>
          </a:bodyPr>
          <a:lstStyle/>
          <a:p>
            <a:pPr algn="ctr"/>
            <a:r>
              <a:rPr lang="en-US"/>
              <a:t>2029</a:t>
            </a:r>
          </a:p>
        </p:txBody>
      </p:sp>
      <p:sp>
        <p:nvSpPr>
          <p:cNvPr id="19" name="TextBox 18">
            <a:extLst>
              <a:ext uri="{FF2B5EF4-FFF2-40B4-BE49-F238E27FC236}">
                <a16:creationId xmlns:a16="http://schemas.microsoft.com/office/drawing/2014/main" id="{2FF8258A-4039-FE4B-BBD0-8872B1BE6AED}"/>
              </a:ext>
            </a:extLst>
          </p:cNvPr>
          <p:cNvSpPr txBox="1"/>
          <p:nvPr/>
        </p:nvSpPr>
        <p:spPr>
          <a:xfrm>
            <a:off x="9099212" y="5441965"/>
            <a:ext cx="739302" cy="369332"/>
          </a:xfrm>
          <a:prstGeom prst="rect">
            <a:avLst/>
          </a:prstGeom>
          <a:noFill/>
        </p:spPr>
        <p:txBody>
          <a:bodyPr wrap="square" rtlCol="0">
            <a:spAutoFit/>
          </a:bodyPr>
          <a:lstStyle/>
          <a:p>
            <a:pPr algn="ctr"/>
            <a:r>
              <a:rPr lang="en-US"/>
              <a:t>2030</a:t>
            </a:r>
          </a:p>
        </p:txBody>
      </p:sp>
      <p:cxnSp>
        <p:nvCxnSpPr>
          <p:cNvPr id="37" name="Straight Connector 36">
            <a:extLst>
              <a:ext uri="{FF2B5EF4-FFF2-40B4-BE49-F238E27FC236}">
                <a16:creationId xmlns:a16="http://schemas.microsoft.com/office/drawing/2014/main" id="{23E2D5DA-2C50-6D4D-8808-724E410A89C8}"/>
              </a:ext>
            </a:extLst>
          </p:cNvPr>
          <p:cNvCxnSpPr>
            <a:cxnSpLocks/>
          </p:cNvCxnSpPr>
          <p:nvPr/>
        </p:nvCxnSpPr>
        <p:spPr>
          <a:xfrm flipH="1" flipV="1">
            <a:off x="3383424" y="3709210"/>
            <a:ext cx="2" cy="1590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C873402-123B-0947-9B92-C8B59FEE594C}"/>
              </a:ext>
            </a:extLst>
          </p:cNvPr>
          <p:cNvSpPr/>
          <p:nvPr/>
        </p:nvSpPr>
        <p:spPr>
          <a:xfrm>
            <a:off x="3308010"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10795E0-108F-C24B-88E0-CAB9A035FD66}"/>
              </a:ext>
            </a:extLst>
          </p:cNvPr>
          <p:cNvSpPr txBox="1"/>
          <p:nvPr/>
        </p:nvSpPr>
        <p:spPr>
          <a:xfrm>
            <a:off x="6269457" y="3454619"/>
            <a:ext cx="2296567" cy="1077218"/>
          </a:xfrm>
          <a:prstGeom prst="rect">
            <a:avLst/>
          </a:prstGeom>
          <a:noFill/>
        </p:spPr>
        <p:txBody>
          <a:bodyPr wrap="square" rtlCol="0">
            <a:spAutoFit/>
          </a:bodyPr>
          <a:lstStyle/>
          <a:p>
            <a:pPr algn="ctr"/>
            <a:r>
              <a:rPr lang="en-GB" sz="1600"/>
              <a:t>e</a:t>
            </a:r>
            <a:r>
              <a:rPr lang="en-US" sz="1600"/>
              <a:t>Cooking recognized as key enabler in Kenya’s achievement of universal access to clean cooking? </a:t>
            </a:r>
          </a:p>
        </p:txBody>
      </p:sp>
      <p:cxnSp>
        <p:nvCxnSpPr>
          <p:cNvPr id="41" name="Straight Connector 40">
            <a:extLst>
              <a:ext uri="{FF2B5EF4-FFF2-40B4-BE49-F238E27FC236}">
                <a16:creationId xmlns:a16="http://schemas.microsoft.com/office/drawing/2014/main" id="{640C846F-D032-5A40-8C14-0A4B27A0A742}"/>
              </a:ext>
            </a:extLst>
          </p:cNvPr>
          <p:cNvCxnSpPr>
            <a:cxnSpLocks/>
          </p:cNvCxnSpPr>
          <p:nvPr/>
        </p:nvCxnSpPr>
        <p:spPr>
          <a:xfrm flipV="1">
            <a:off x="5390016" y="4935384"/>
            <a:ext cx="0" cy="3643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AAE551B5-F6AD-6E46-B93F-DE24F446DE02}"/>
              </a:ext>
            </a:extLst>
          </p:cNvPr>
          <p:cNvSpPr/>
          <p:nvPr/>
        </p:nvSpPr>
        <p:spPr>
          <a:xfrm>
            <a:off x="5314601" y="521480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561CC657-922C-4149-A338-EAF3F6C7043D}"/>
              </a:ext>
            </a:extLst>
          </p:cNvPr>
          <p:cNvCxnSpPr>
            <a:cxnSpLocks/>
          </p:cNvCxnSpPr>
          <p:nvPr/>
        </p:nvCxnSpPr>
        <p:spPr>
          <a:xfrm flipV="1">
            <a:off x="7429666" y="4706200"/>
            <a:ext cx="0" cy="5935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3F5B17CC-85E1-3149-9DFD-E9BA3CD1304D}"/>
              </a:ext>
            </a:extLst>
          </p:cNvPr>
          <p:cNvSpPr/>
          <p:nvPr/>
        </p:nvSpPr>
        <p:spPr>
          <a:xfrm>
            <a:off x="7354250"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A2414076-2C72-2D41-B0EB-E74417F55A26}"/>
              </a:ext>
            </a:extLst>
          </p:cNvPr>
          <p:cNvCxnSpPr>
            <a:cxnSpLocks/>
            <a:stCxn id="48" idx="4"/>
          </p:cNvCxnSpPr>
          <p:nvPr/>
        </p:nvCxnSpPr>
        <p:spPr>
          <a:xfrm flipV="1">
            <a:off x="5829736" y="2514600"/>
            <a:ext cx="1" cy="2866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6CD158D-5FC3-D249-9170-8358B0B378E7}"/>
              </a:ext>
            </a:extLst>
          </p:cNvPr>
          <p:cNvSpPr/>
          <p:nvPr/>
        </p:nvSpPr>
        <p:spPr>
          <a:xfrm>
            <a:off x="5754321" y="5230135"/>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4EA3048-5D40-7D43-8BEE-502DF5DBD240}"/>
              </a:ext>
            </a:extLst>
          </p:cNvPr>
          <p:cNvCxnSpPr>
            <a:cxnSpLocks/>
          </p:cNvCxnSpPr>
          <p:nvPr/>
        </p:nvCxnSpPr>
        <p:spPr>
          <a:xfrm flipV="1">
            <a:off x="8754319" y="2118684"/>
            <a:ext cx="0" cy="3181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C2465F1-756D-2B4B-A32C-5A7FBC74014A}"/>
              </a:ext>
            </a:extLst>
          </p:cNvPr>
          <p:cNvSpPr/>
          <p:nvPr/>
        </p:nvSpPr>
        <p:spPr>
          <a:xfrm>
            <a:off x="8678903"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4EF1FE19-1B08-06F2-E225-E19FA7D992AC}"/>
              </a:ext>
            </a:extLst>
          </p:cNvPr>
          <p:cNvSpPr txBox="1"/>
          <p:nvPr/>
        </p:nvSpPr>
        <p:spPr>
          <a:xfrm>
            <a:off x="10497113" y="5439076"/>
            <a:ext cx="739302" cy="369332"/>
          </a:xfrm>
          <a:prstGeom prst="rect">
            <a:avLst/>
          </a:prstGeom>
          <a:noFill/>
        </p:spPr>
        <p:txBody>
          <a:bodyPr wrap="square" rtlCol="0">
            <a:spAutoFit/>
          </a:bodyPr>
          <a:lstStyle/>
          <a:p>
            <a:pPr algn="ctr"/>
            <a:r>
              <a:rPr lang="en-US"/>
              <a:t>2050</a:t>
            </a:r>
          </a:p>
        </p:txBody>
      </p:sp>
      <p:cxnSp>
        <p:nvCxnSpPr>
          <p:cNvPr id="1051" name="Straight Connector 1050">
            <a:extLst>
              <a:ext uri="{FF2B5EF4-FFF2-40B4-BE49-F238E27FC236}">
                <a16:creationId xmlns:a16="http://schemas.microsoft.com/office/drawing/2014/main" id="{B92A3D30-5F88-4A79-6F00-000FF64C2398}"/>
              </a:ext>
            </a:extLst>
          </p:cNvPr>
          <p:cNvCxnSpPr>
            <a:cxnSpLocks/>
          </p:cNvCxnSpPr>
          <p:nvPr/>
        </p:nvCxnSpPr>
        <p:spPr>
          <a:xfrm flipV="1">
            <a:off x="10597688" y="2118684"/>
            <a:ext cx="38992" cy="31868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2" name="Oval 1051">
            <a:extLst>
              <a:ext uri="{FF2B5EF4-FFF2-40B4-BE49-F238E27FC236}">
                <a16:creationId xmlns:a16="http://schemas.microsoft.com/office/drawing/2014/main" id="{1D9C027A-D28F-BFDC-7F87-F57B2BDBD55D}"/>
              </a:ext>
            </a:extLst>
          </p:cNvPr>
          <p:cNvSpPr/>
          <p:nvPr/>
        </p:nvSpPr>
        <p:spPr>
          <a:xfrm>
            <a:off x="10522272" y="522063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AutoShape 20" descr="Global LEAP Results-Based Financing Mechanism Opens Bid Submissions for  Electric Pressure Cookers - CLASP">
            <a:extLst>
              <a:ext uri="{FF2B5EF4-FFF2-40B4-BE49-F238E27FC236}">
                <a16:creationId xmlns:a16="http://schemas.microsoft.com/office/drawing/2014/main" id="{64D7FB0D-663B-DDED-AB36-BDA9099C2EEE}"/>
              </a:ext>
            </a:extLst>
          </p:cNvPr>
          <p:cNvSpPr>
            <a:spLocks noChangeAspect="1" noChangeArrowheads="1"/>
          </p:cNvSpPr>
          <p:nvPr/>
        </p:nvSpPr>
        <p:spPr bwMode="auto">
          <a:xfrm>
            <a:off x="10968036" y="-1832770"/>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cxnSp>
        <p:nvCxnSpPr>
          <p:cNvPr id="60" name="Straight Connector 59">
            <a:extLst>
              <a:ext uri="{FF2B5EF4-FFF2-40B4-BE49-F238E27FC236}">
                <a16:creationId xmlns:a16="http://schemas.microsoft.com/office/drawing/2014/main" id="{345E3D17-BBFE-C44B-9BA2-807C79577C58}"/>
              </a:ext>
            </a:extLst>
          </p:cNvPr>
          <p:cNvCxnSpPr>
            <a:cxnSpLocks/>
          </p:cNvCxnSpPr>
          <p:nvPr/>
        </p:nvCxnSpPr>
        <p:spPr>
          <a:xfrm flipV="1">
            <a:off x="9834194" y="4904836"/>
            <a:ext cx="0" cy="394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BFE5E44F-DAC0-9745-8FC1-9BEB5E6C9190}"/>
              </a:ext>
            </a:extLst>
          </p:cNvPr>
          <p:cNvSpPr/>
          <p:nvPr/>
        </p:nvSpPr>
        <p:spPr>
          <a:xfrm>
            <a:off x="9758778"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269BE46-5E72-63BA-B8E6-E9D1D3581F2B}"/>
              </a:ext>
            </a:extLst>
          </p:cNvPr>
          <p:cNvSpPr txBox="1"/>
          <p:nvPr/>
        </p:nvSpPr>
        <p:spPr>
          <a:xfrm>
            <a:off x="745565" y="2860466"/>
            <a:ext cx="2911904" cy="830997"/>
          </a:xfrm>
          <a:prstGeom prst="rect">
            <a:avLst/>
          </a:prstGeom>
          <a:noFill/>
        </p:spPr>
        <p:txBody>
          <a:bodyPr wrap="square" rtlCol="0">
            <a:spAutoFit/>
          </a:bodyPr>
          <a:lstStyle/>
          <a:p>
            <a:pPr algn="r"/>
            <a:r>
              <a:rPr lang="en-GB" sz="1600"/>
              <a:t>Kenya Power take out loan from World Bank to roll out 1,000,000 financed eCooking appliances?</a:t>
            </a:r>
            <a:endParaRPr lang="en-US" sz="1600"/>
          </a:p>
        </p:txBody>
      </p:sp>
      <p:sp>
        <p:nvSpPr>
          <p:cNvPr id="12" name="TextBox 11">
            <a:extLst>
              <a:ext uri="{FF2B5EF4-FFF2-40B4-BE49-F238E27FC236}">
                <a16:creationId xmlns:a16="http://schemas.microsoft.com/office/drawing/2014/main" id="{1526EF08-AA9C-D6D1-4327-8DCA4A1EB6FD}"/>
              </a:ext>
            </a:extLst>
          </p:cNvPr>
          <p:cNvSpPr txBox="1"/>
          <p:nvPr/>
        </p:nvSpPr>
        <p:spPr>
          <a:xfrm>
            <a:off x="8859497" y="2975671"/>
            <a:ext cx="1761841" cy="1815882"/>
          </a:xfrm>
          <a:prstGeom prst="rect">
            <a:avLst/>
          </a:prstGeom>
          <a:noFill/>
        </p:spPr>
        <p:txBody>
          <a:bodyPr wrap="square" rtlCol="0">
            <a:spAutoFit/>
          </a:bodyPr>
          <a:lstStyle/>
          <a:p>
            <a:pPr algn="ctr"/>
            <a:r>
              <a:rPr lang="en-GB" sz="1600"/>
              <a:t>ATEC &amp; Burn Manufacturing merge to become leading supplier of eCooking appliances on the continent? </a:t>
            </a:r>
            <a:endParaRPr lang="en-US" sz="1600"/>
          </a:p>
        </p:txBody>
      </p:sp>
      <p:sp>
        <p:nvSpPr>
          <p:cNvPr id="23" name="TextBox 22">
            <a:extLst>
              <a:ext uri="{FF2B5EF4-FFF2-40B4-BE49-F238E27FC236}">
                <a16:creationId xmlns:a16="http://schemas.microsoft.com/office/drawing/2014/main" id="{52DABAF3-7322-8F9C-1AEE-1AA0AF51D682}"/>
              </a:ext>
            </a:extLst>
          </p:cNvPr>
          <p:cNvSpPr txBox="1"/>
          <p:nvPr/>
        </p:nvSpPr>
        <p:spPr>
          <a:xfrm>
            <a:off x="3764562" y="1578058"/>
            <a:ext cx="2372112" cy="830997"/>
          </a:xfrm>
          <a:prstGeom prst="rect">
            <a:avLst/>
          </a:prstGeom>
          <a:noFill/>
        </p:spPr>
        <p:txBody>
          <a:bodyPr wrap="square" rtlCol="0">
            <a:spAutoFit/>
          </a:bodyPr>
          <a:lstStyle/>
          <a:p>
            <a:pPr algn="r"/>
            <a:r>
              <a:rPr lang="en-GB" sz="1600"/>
              <a:t>EPRA launch new energy-efficiency labelling for eCooking appliances? </a:t>
            </a:r>
            <a:endParaRPr lang="en-US" sz="1600"/>
          </a:p>
        </p:txBody>
      </p:sp>
      <p:sp>
        <p:nvSpPr>
          <p:cNvPr id="25" name="TextBox 24">
            <a:extLst>
              <a:ext uri="{FF2B5EF4-FFF2-40B4-BE49-F238E27FC236}">
                <a16:creationId xmlns:a16="http://schemas.microsoft.com/office/drawing/2014/main" id="{F1419DA4-65C9-51CC-A936-9195F6535D04}"/>
              </a:ext>
            </a:extLst>
          </p:cNvPr>
          <p:cNvSpPr txBox="1"/>
          <p:nvPr/>
        </p:nvSpPr>
        <p:spPr>
          <a:xfrm>
            <a:off x="149302" y="4121425"/>
            <a:ext cx="2911904" cy="584775"/>
          </a:xfrm>
          <a:prstGeom prst="rect">
            <a:avLst/>
          </a:prstGeom>
          <a:noFill/>
        </p:spPr>
        <p:txBody>
          <a:bodyPr wrap="square" rtlCol="0">
            <a:spAutoFit/>
          </a:bodyPr>
          <a:lstStyle/>
          <a:p>
            <a:pPr algn="ctr"/>
            <a:r>
              <a:rPr lang="en-GB" sz="1600"/>
              <a:t>EPRA approve eCooking tariff for smart-metered appliances?</a:t>
            </a:r>
            <a:endParaRPr lang="en-US" sz="1600"/>
          </a:p>
        </p:txBody>
      </p:sp>
      <p:sp>
        <p:nvSpPr>
          <p:cNvPr id="26" name="TextBox 25">
            <a:extLst>
              <a:ext uri="{FF2B5EF4-FFF2-40B4-BE49-F238E27FC236}">
                <a16:creationId xmlns:a16="http://schemas.microsoft.com/office/drawing/2014/main" id="{0DBABA46-8767-8051-FB5C-A02E23B18E5C}"/>
              </a:ext>
            </a:extLst>
          </p:cNvPr>
          <p:cNvSpPr txBox="1"/>
          <p:nvPr/>
        </p:nvSpPr>
        <p:spPr>
          <a:xfrm>
            <a:off x="6524090" y="1480974"/>
            <a:ext cx="2911904" cy="584775"/>
          </a:xfrm>
          <a:prstGeom prst="rect">
            <a:avLst/>
          </a:prstGeom>
          <a:noFill/>
        </p:spPr>
        <p:txBody>
          <a:bodyPr wrap="square" rtlCol="0">
            <a:spAutoFit/>
          </a:bodyPr>
          <a:lstStyle/>
          <a:p>
            <a:pPr algn="r"/>
            <a:r>
              <a:rPr lang="en-GB" sz="1600"/>
              <a:t>eCooking &amp; eMobility become KPLCs largest revenue streams?</a:t>
            </a:r>
            <a:endParaRPr lang="en-US" sz="1600"/>
          </a:p>
        </p:txBody>
      </p:sp>
      <p:sp>
        <p:nvSpPr>
          <p:cNvPr id="3" name="TextBox 2">
            <a:extLst>
              <a:ext uri="{FF2B5EF4-FFF2-40B4-BE49-F238E27FC236}">
                <a16:creationId xmlns:a16="http://schemas.microsoft.com/office/drawing/2014/main" id="{E2944B5C-ADB1-A5A3-143B-277C93E9D9B1}"/>
              </a:ext>
            </a:extLst>
          </p:cNvPr>
          <p:cNvSpPr txBox="1"/>
          <p:nvPr/>
        </p:nvSpPr>
        <p:spPr>
          <a:xfrm>
            <a:off x="9513811" y="982606"/>
            <a:ext cx="1802398" cy="1077218"/>
          </a:xfrm>
          <a:prstGeom prst="rect">
            <a:avLst/>
          </a:prstGeom>
          <a:noFill/>
        </p:spPr>
        <p:txBody>
          <a:bodyPr wrap="square" rtlCol="0">
            <a:spAutoFit/>
          </a:bodyPr>
          <a:lstStyle/>
          <a:p>
            <a:pPr algn="r"/>
            <a:r>
              <a:rPr lang="en-GB" sz="1600"/>
              <a:t>eCooking enables Kenya to meet its net-zero target ahead of 2050?</a:t>
            </a:r>
            <a:endParaRPr lang="en-US" sz="1600"/>
          </a:p>
        </p:txBody>
      </p:sp>
      <p:sp>
        <p:nvSpPr>
          <p:cNvPr id="22" name="TextBox 21">
            <a:extLst>
              <a:ext uri="{FF2B5EF4-FFF2-40B4-BE49-F238E27FC236}">
                <a16:creationId xmlns:a16="http://schemas.microsoft.com/office/drawing/2014/main" id="{B1516751-FA6F-2F15-3515-F514EAA85B5E}"/>
              </a:ext>
            </a:extLst>
          </p:cNvPr>
          <p:cNvSpPr txBox="1"/>
          <p:nvPr/>
        </p:nvSpPr>
        <p:spPr>
          <a:xfrm>
            <a:off x="3732883" y="3284607"/>
            <a:ext cx="1847230" cy="1569660"/>
          </a:xfrm>
          <a:prstGeom prst="rect">
            <a:avLst/>
          </a:prstGeom>
          <a:noFill/>
        </p:spPr>
        <p:txBody>
          <a:bodyPr wrap="square" rtlCol="0">
            <a:spAutoFit/>
          </a:bodyPr>
          <a:lstStyle/>
          <a:p>
            <a:pPr algn="r"/>
            <a:r>
              <a:rPr lang="en-GB" sz="1600"/>
              <a:t>Clean Cooking Delivery Unit champions eCooking as a key component of a multi-fuel strategy?</a:t>
            </a:r>
            <a:endParaRPr lang="en-US" sz="1600"/>
          </a:p>
        </p:txBody>
      </p:sp>
      <p:pic>
        <p:nvPicPr>
          <p:cNvPr id="2050" name="Picture 2" descr="Energy and Petroleum Regulatory Authority - EPRA - Nairobi County, Kenya |  Professional Profile | LinkedIn">
            <a:extLst>
              <a:ext uri="{FF2B5EF4-FFF2-40B4-BE49-F238E27FC236}">
                <a16:creationId xmlns:a16="http://schemas.microsoft.com/office/drawing/2014/main" id="{B22D828E-B701-1D02-A7A6-1E5025DA6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10" y="4730415"/>
            <a:ext cx="1639754" cy="409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Energy and Petroleum Regulatory Authority - EPRA - Nairobi County, Kenya |  Professional Profile | LinkedIn">
            <a:extLst>
              <a:ext uri="{FF2B5EF4-FFF2-40B4-BE49-F238E27FC236}">
                <a16:creationId xmlns:a16="http://schemas.microsoft.com/office/drawing/2014/main" id="{695AB216-F457-322B-F542-4EC2662D6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493" y="1753629"/>
            <a:ext cx="1639754" cy="4099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4871D3-E4C8-BDEB-AA15-78E8106E0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45" y="2543535"/>
            <a:ext cx="2628148" cy="5297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22,800+ Electric Vehicle Illustrations, Royalty-Free Vector Graphics &amp; Clip  Art - iStock | Electric vehicle charging, Electric car, Electric vehicle  battery">
            <a:extLst>
              <a:ext uri="{FF2B5EF4-FFF2-40B4-BE49-F238E27FC236}">
                <a16:creationId xmlns:a16="http://schemas.microsoft.com/office/drawing/2014/main" id="{4B39CC1C-DDB1-7A56-6A54-6CB2543A7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820" y="662172"/>
            <a:ext cx="830997" cy="8309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D010E17-BF2A-5DD5-0D2D-B852975A5680}"/>
              </a:ext>
            </a:extLst>
          </p:cNvPr>
          <p:cNvPicPr>
            <a:picLocks noChangeAspect="1"/>
          </p:cNvPicPr>
          <p:nvPr/>
        </p:nvPicPr>
        <p:blipFill>
          <a:blip r:embed="rId5"/>
          <a:stretch>
            <a:fillRect/>
          </a:stretch>
        </p:blipFill>
        <p:spPr>
          <a:xfrm>
            <a:off x="9282216" y="2235456"/>
            <a:ext cx="915834" cy="318361"/>
          </a:xfrm>
          <a:prstGeom prst="rect">
            <a:avLst/>
          </a:prstGeom>
        </p:spPr>
      </p:pic>
      <p:pic>
        <p:nvPicPr>
          <p:cNvPr id="32" name="Picture 2" descr="BURN Manufacturing – Fledge">
            <a:extLst>
              <a:ext uri="{FF2B5EF4-FFF2-40B4-BE49-F238E27FC236}">
                <a16:creationId xmlns:a16="http://schemas.microsoft.com/office/drawing/2014/main" id="{0C31F673-FD1D-7F18-E2BC-2E27D95E71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35108" y="2618403"/>
            <a:ext cx="1010620" cy="3368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2,100+ Net Zero Icon Illustrations, Royalty-Free Vector ...">
            <a:extLst>
              <a:ext uri="{FF2B5EF4-FFF2-40B4-BE49-F238E27FC236}">
                <a16:creationId xmlns:a16="http://schemas.microsoft.com/office/drawing/2014/main" id="{2F4E7B39-D60F-D1DC-15EB-1FD285C484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008" t="18247" r="13453" b="17908"/>
          <a:stretch/>
        </p:blipFill>
        <p:spPr bwMode="auto">
          <a:xfrm>
            <a:off x="10094878" y="123896"/>
            <a:ext cx="1005616" cy="8730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0F9C74B7-0745-03D4-EC1C-46296249B9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5163" y="2494970"/>
            <a:ext cx="905154" cy="9051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ome | Clean Cooking Alliance">
            <a:extLst>
              <a:ext uri="{FF2B5EF4-FFF2-40B4-BE49-F238E27FC236}">
                <a16:creationId xmlns:a16="http://schemas.microsoft.com/office/drawing/2014/main" id="{0FAA807A-B32A-9206-8773-29A152BDBF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2074" y="2682509"/>
            <a:ext cx="1376864" cy="57248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8CA1495F-2BCA-946D-81FC-92F71A9D2AA3}"/>
              </a:ext>
            </a:extLst>
          </p:cNvPr>
          <p:cNvCxnSpPr/>
          <p:nvPr/>
        </p:nvCxnSpPr>
        <p:spPr>
          <a:xfrm flipH="1">
            <a:off x="10198050" y="5153054"/>
            <a:ext cx="47678" cy="2633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B3BD3F-86D6-1DF8-D8D7-4AD26B7933DF}"/>
              </a:ext>
            </a:extLst>
          </p:cNvPr>
          <p:cNvCxnSpPr/>
          <p:nvPr/>
        </p:nvCxnSpPr>
        <p:spPr>
          <a:xfrm flipH="1">
            <a:off x="10286950" y="5153054"/>
            <a:ext cx="47678" cy="2633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74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C489-D565-ACAD-D6BA-EC2D3AEA012E}"/>
              </a:ext>
            </a:extLst>
          </p:cNvPr>
          <p:cNvSpPr>
            <a:spLocks noGrp="1"/>
          </p:cNvSpPr>
          <p:nvPr>
            <p:ph type="title"/>
          </p:nvPr>
        </p:nvSpPr>
        <p:spPr/>
        <p:txBody>
          <a:bodyPr/>
          <a:lstStyle/>
          <a:p>
            <a:r>
              <a:rPr lang="en-GB"/>
              <a:t>Outline</a:t>
            </a:r>
            <a:endParaRPr lang="en-US"/>
          </a:p>
        </p:txBody>
      </p:sp>
      <p:sp>
        <p:nvSpPr>
          <p:cNvPr id="3" name="Content Placeholder 2">
            <a:extLst>
              <a:ext uri="{FF2B5EF4-FFF2-40B4-BE49-F238E27FC236}">
                <a16:creationId xmlns:a16="http://schemas.microsoft.com/office/drawing/2014/main" id="{07F79E8E-E135-7C79-D39A-7334378A4017}"/>
              </a:ext>
            </a:extLst>
          </p:cNvPr>
          <p:cNvSpPr>
            <a:spLocks noGrp="1"/>
          </p:cNvSpPr>
          <p:nvPr>
            <p:ph idx="1"/>
          </p:nvPr>
        </p:nvSpPr>
        <p:spPr>
          <a:xfrm>
            <a:off x="838200" y="1825625"/>
            <a:ext cx="3553178" cy="4205319"/>
          </a:xfrm>
        </p:spPr>
        <p:txBody>
          <a:bodyPr/>
          <a:lstStyle/>
          <a:p>
            <a:r>
              <a:rPr lang="en-GB" dirty="0"/>
              <a:t>Baseline – Kenya’s trajectory before MECS’ interventions</a:t>
            </a:r>
          </a:p>
          <a:p>
            <a:r>
              <a:rPr lang="en-GB" dirty="0"/>
              <a:t>MECS interventions</a:t>
            </a:r>
          </a:p>
          <a:p>
            <a:r>
              <a:rPr lang="en-GB" dirty="0"/>
              <a:t>Future outlook</a:t>
            </a:r>
          </a:p>
          <a:p>
            <a:endParaRPr lang="en-GB" dirty="0"/>
          </a:p>
          <a:p>
            <a:endParaRPr lang="en-US" dirty="0"/>
          </a:p>
        </p:txBody>
      </p:sp>
      <p:pic>
        <p:nvPicPr>
          <p:cNvPr id="5" name="Picture 4" descr="Two women in a kitchen&#10;&#10;Description automatically generated with low confidence">
            <a:extLst>
              <a:ext uri="{FF2B5EF4-FFF2-40B4-BE49-F238E27FC236}">
                <a16:creationId xmlns:a16="http://schemas.microsoft.com/office/drawing/2014/main" id="{A966FE45-3560-5660-FE99-43DC0D3E8DE2}"/>
              </a:ext>
            </a:extLst>
          </p:cNvPr>
          <p:cNvPicPr>
            <a:picLocks noChangeAspect="1"/>
          </p:cNvPicPr>
          <p:nvPr/>
        </p:nvPicPr>
        <p:blipFill rotWithShape="1">
          <a:blip r:embed="rId2">
            <a:extLst>
              <a:ext uri="{28A0092B-C50C-407E-A947-70E740481C1C}">
                <a14:useLocalDpi xmlns:a14="http://schemas.microsoft.com/office/drawing/2010/main" val="0"/>
              </a:ext>
            </a:extLst>
          </a:blip>
          <a:srcRect l="14186" r="15505"/>
          <a:stretch/>
        </p:blipFill>
        <p:spPr>
          <a:xfrm>
            <a:off x="4967111" y="0"/>
            <a:ext cx="7224889" cy="6858000"/>
          </a:xfrm>
          <a:prstGeom prst="rect">
            <a:avLst/>
          </a:prstGeom>
        </p:spPr>
      </p:pic>
      <p:sp>
        <p:nvSpPr>
          <p:cNvPr id="6" name="TextBox 5">
            <a:extLst>
              <a:ext uri="{FF2B5EF4-FFF2-40B4-BE49-F238E27FC236}">
                <a16:creationId xmlns:a16="http://schemas.microsoft.com/office/drawing/2014/main" id="{2C3774A9-287E-7DC1-F362-9792C62D1059}"/>
              </a:ext>
            </a:extLst>
          </p:cNvPr>
          <p:cNvSpPr txBox="1"/>
          <p:nvPr/>
        </p:nvSpPr>
        <p:spPr>
          <a:xfrm>
            <a:off x="2721623" y="6598154"/>
            <a:ext cx="2245488" cy="261610"/>
          </a:xfrm>
          <a:prstGeom prst="rect">
            <a:avLst/>
          </a:prstGeom>
          <a:noFill/>
        </p:spPr>
        <p:txBody>
          <a:bodyPr wrap="square" rtlCol="0">
            <a:spAutoFit/>
          </a:bodyPr>
          <a:lstStyle/>
          <a:p>
            <a:pPr algn="r"/>
            <a:r>
              <a:rPr lang="en-GB" sz="1100" i="1" dirty="0"/>
              <a:t>Photo credit: KPLC</a:t>
            </a:r>
            <a:endParaRPr lang="en-US" sz="1100" i="1" dirty="0"/>
          </a:p>
        </p:txBody>
      </p:sp>
    </p:spTree>
    <p:extLst>
      <p:ext uri="{BB962C8B-B14F-4D97-AF65-F5344CB8AC3E}">
        <p14:creationId xmlns:p14="http://schemas.microsoft.com/office/powerpoint/2010/main" val="2741670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32CA1-8371-EAC4-C2CA-AFC7B59C9837}"/>
              </a:ext>
            </a:extLst>
          </p:cNvPr>
          <p:cNvSpPr>
            <a:spLocks noGrp="1"/>
          </p:cNvSpPr>
          <p:nvPr>
            <p:ph type="title"/>
          </p:nvPr>
        </p:nvSpPr>
        <p:spPr/>
        <p:txBody>
          <a:bodyPr/>
          <a:lstStyle/>
          <a:p>
            <a:r>
              <a:rPr lang="en-GB"/>
              <a:t>What does the future look like?</a:t>
            </a:r>
            <a:endParaRPr lang="en-US"/>
          </a:p>
        </p:txBody>
      </p:sp>
      <p:sp>
        <p:nvSpPr>
          <p:cNvPr id="3" name="Content Placeholder 2">
            <a:extLst>
              <a:ext uri="{FF2B5EF4-FFF2-40B4-BE49-F238E27FC236}">
                <a16:creationId xmlns:a16="http://schemas.microsoft.com/office/drawing/2014/main" id="{BA3CD5A3-3DEC-047B-9235-1FDAE3DD05EB}"/>
              </a:ext>
            </a:extLst>
          </p:cNvPr>
          <p:cNvSpPr>
            <a:spLocks noGrp="1"/>
          </p:cNvSpPr>
          <p:nvPr>
            <p:ph idx="1"/>
          </p:nvPr>
        </p:nvSpPr>
        <p:spPr>
          <a:xfrm>
            <a:off x="838200" y="1825625"/>
            <a:ext cx="5690191" cy="4205319"/>
          </a:xfrm>
        </p:spPr>
        <p:txBody>
          <a:bodyPr>
            <a:normAutofit fontScale="92500" lnSpcReduction="10000"/>
          </a:bodyPr>
          <a:lstStyle/>
          <a:p>
            <a:r>
              <a:rPr lang="en-US"/>
              <a:t>Our role in facilitating this transition</a:t>
            </a:r>
          </a:p>
          <a:p>
            <a:pPr lvl="1" fontAlgn="ctr">
              <a:lnSpc>
                <a:spcPct val="100000"/>
              </a:lnSpc>
              <a:spcAft>
                <a:spcPts val="0"/>
              </a:spcAft>
            </a:pPr>
            <a:r>
              <a:rPr lang="en-GB"/>
              <a:t>Coordinate resource mobilisation to facilitate the growth of Kenya's emerging eCooking sector</a:t>
            </a:r>
          </a:p>
          <a:p>
            <a:pPr lvl="1" fontAlgn="ctr">
              <a:lnSpc>
                <a:spcPct val="100000"/>
              </a:lnSpc>
              <a:spcAft>
                <a:spcPts val="0"/>
              </a:spcAft>
            </a:pPr>
            <a:r>
              <a:rPr lang="en-GB"/>
              <a:t>Develop shared spaces to facilitate the convergence of Kenya's electricity access and clean cooking sector</a:t>
            </a:r>
          </a:p>
          <a:p>
            <a:pPr lvl="1" fontAlgn="ctr">
              <a:lnSpc>
                <a:spcPct val="100000"/>
              </a:lnSpc>
              <a:spcAft>
                <a:spcPts val="0"/>
              </a:spcAft>
            </a:pPr>
            <a:r>
              <a:rPr lang="en-GB"/>
              <a:t>Responding to invited contributions for policy development</a:t>
            </a:r>
          </a:p>
          <a:p>
            <a:pPr lvl="1" fontAlgn="ctr">
              <a:lnSpc>
                <a:spcPct val="100000"/>
              </a:lnSpc>
              <a:spcAft>
                <a:spcPts val="0"/>
              </a:spcAft>
            </a:pPr>
            <a:r>
              <a:rPr lang="en-GB"/>
              <a:t>Document Kenya's transition &amp; facilitate South-South collaboration to support other countries following similar pathways</a:t>
            </a:r>
          </a:p>
          <a:p>
            <a:pPr lvl="1"/>
            <a:endParaRPr lang="en-US"/>
          </a:p>
        </p:txBody>
      </p:sp>
      <p:pic>
        <p:nvPicPr>
          <p:cNvPr id="4" name="Picture 2">
            <a:extLst>
              <a:ext uri="{FF2B5EF4-FFF2-40B4-BE49-F238E27FC236}">
                <a16:creationId xmlns:a16="http://schemas.microsoft.com/office/drawing/2014/main" id="{2ED0D7CC-BA13-4AFC-DE77-70D9A217BF89}"/>
              </a:ext>
            </a:extLst>
          </p:cNvPr>
          <p:cNvPicPr>
            <a:picLocks noChangeAspect="1" noChangeArrowheads="1"/>
          </p:cNvPicPr>
          <p:nvPr/>
        </p:nvPicPr>
        <p:blipFill rotWithShape="1">
          <a:blip r:embed="rId2" cstate="screen">
            <a:alphaModFix amt="85000"/>
            <a:extLst>
              <a:ext uri="{28A0092B-C50C-407E-A947-70E740481C1C}">
                <a14:useLocalDpi xmlns:a14="http://schemas.microsoft.com/office/drawing/2010/main"/>
              </a:ext>
            </a:extLst>
          </a:blip>
          <a:srcRect/>
          <a:stretch/>
        </p:blipFill>
        <p:spPr bwMode="auto">
          <a:xfrm>
            <a:off x="8841818" y="2017713"/>
            <a:ext cx="2636919" cy="2609921"/>
          </a:xfrm>
          <a:prstGeom prst="ellipse">
            <a:avLst/>
          </a:prstGeom>
          <a:noFill/>
          <a:ln w="76200">
            <a:solidFill>
              <a:srgbClr val="009AC7"/>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C5BF3B-433B-495B-423D-981441D13788}"/>
              </a:ext>
            </a:extLst>
          </p:cNvPr>
          <p:cNvPicPr>
            <a:picLocks noChangeAspect="1" noChangeArrowheads="1"/>
          </p:cNvPicPr>
          <p:nvPr/>
        </p:nvPicPr>
        <p:blipFill rotWithShape="1">
          <a:blip r:embed="rId3" cstate="screen">
            <a:alphaModFix amt="70000"/>
            <a:extLst>
              <a:ext uri="{28A0092B-C50C-407E-A947-70E740481C1C}">
                <a14:useLocalDpi xmlns:a14="http://schemas.microsoft.com/office/drawing/2010/main"/>
              </a:ext>
            </a:extLst>
          </a:blip>
          <a:srcRect/>
          <a:stretch/>
        </p:blipFill>
        <p:spPr bwMode="auto">
          <a:xfrm>
            <a:off x="6945944" y="2030044"/>
            <a:ext cx="2528062" cy="2527200"/>
          </a:xfrm>
          <a:prstGeom prst="ellipse">
            <a:avLst/>
          </a:prstGeom>
          <a:noFill/>
          <a:ln w="76200">
            <a:solidFill>
              <a:srgbClr val="361163"/>
            </a:solidFill>
          </a:ln>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DD781A5B-A86D-C6ED-6C64-F5C4AFAE24BD}"/>
              </a:ext>
            </a:extLst>
          </p:cNvPr>
          <p:cNvSpPr txBox="1">
            <a:spLocks/>
          </p:cNvSpPr>
          <p:nvPr/>
        </p:nvSpPr>
        <p:spPr>
          <a:xfrm>
            <a:off x="7274860" y="4909786"/>
            <a:ext cx="1532129" cy="3021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a:solidFill>
                  <a:schemeClr val="tx1"/>
                </a:solidFill>
                <a:latin typeface="+mn-lt"/>
              </a:rPr>
              <a:t>Clean cooking</a:t>
            </a:r>
          </a:p>
        </p:txBody>
      </p:sp>
      <p:sp>
        <p:nvSpPr>
          <p:cNvPr id="7" name="Text Placeholder 8">
            <a:extLst>
              <a:ext uri="{FF2B5EF4-FFF2-40B4-BE49-F238E27FC236}">
                <a16:creationId xmlns:a16="http://schemas.microsoft.com/office/drawing/2014/main" id="{7FF0B076-7A77-A62E-A299-ADAA550F1675}"/>
              </a:ext>
            </a:extLst>
          </p:cNvPr>
          <p:cNvSpPr txBox="1">
            <a:spLocks/>
          </p:cNvSpPr>
          <p:nvPr/>
        </p:nvSpPr>
        <p:spPr>
          <a:xfrm>
            <a:off x="9566300" y="4951369"/>
            <a:ext cx="1778569" cy="3021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a:solidFill>
                  <a:schemeClr val="tx1"/>
                </a:solidFill>
                <a:latin typeface="+mn-lt"/>
              </a:rPr>
              <a:t>Electricity access</a:t>
            </a:r>
          </a:p>
        </p:txBody>
      </p:sp>
      <p:cxnSp>
        <p:nvCxnSpPr>
          <p:cNvPr id="8" name="Straight Arrow Connector 7">
            <a:extLst>
              <a:ext uri="{FF2B5EF4-FFF2-40B4-BE49-F238E27FC236}">
                <a16:creationId xmlns:a16="http://schemas.microsoft.com/office/drawing/2014/main" id="{456FB84D-77BF-8A02-E2D1-38AF18C524A7}"/>
              </a:ext>
            </a:extLst>
          </p:cNvPr>
          <p:cNvCxnSpPr>
            <a:cxnSpLocks/>
          </p:cNvCxnSpPr>
          <p:nvPr/>
        </p:nvCxnSpPr>
        <p:spPr>
          <a:xfrm flipH="1">
            <a:off x="10208651" y="5652874"/>
            <a:ext cx="460800" cy="0"/>
          </a:xfrm>
          <a:prstGeom prst="straightConnector1">
            <a:avLst/>
          </a:prstGeom>
          <a:noFill/>
          <a:ln w="19050" cap="flat" cmpd="sng" algn="ctr">
            <a:solidFill>
              <a:srgbClr val="009AC7"/>
            </a:solidFill>
            <a:prstDash val="solid"/>
            <a:miter lim="800000"/>
            <a:headEnd w="lg" len="lg"/>
            <a:tailEnd type="stealth" w="lg" len="lg"/>
          </a:ln>
          <a:effectLst/>
        </p:spPr>
      </p:cxnSp>
      <p:cxnSp>
        <p:nvCxnSpPr>
          <p:cNvPr id="9" name="Straight Arrow Connector 8">
            <a:extLst>
              <a:ext uri="{FF2B5EF4-FFF2-40B4-BE49-F238E27FC236}">
                <a16:creationId xmlns:a16="http://schemas.microsoft.com/office/drawing/2014/main" id="{D4F9099F-8A72-F4A6-8DEF-D4D50D0BCE8F}"/>
              </a:ext>
            </a:extLst>
          </p:cNvPr>
          <p:cNvCxnSpPr>
            <a:cxnSpLocks/>
          </p:cNvCxnSpPr>
          <p:nvPr/>
        </p:nvCxnSpPr>
        <p:spPr>
          <a:xfrm>
            <a:off x="7844082" y="5639684"/>
            <a:ext cx="461687" cy="0"/>
          </a:xfrm>
          <a:prstGeom prst="straightConnector1">
            <a:avLst/>
          </a:prstGeom>
          <a:noFill/>
          <a:ln w="19050" cap="flat" cmpd="sng" algn="ctr">
            <a:solidFill>
              <a:srgbClr val="361163"/>
            </a:solidFill>
            <a:prstDash val="solid"/>
            <a:miter lim="800000"/>
            <a:headEnd w="lg" len="lg"/>
            <a:tailEnd type="stealth" w="lg" len="lg"/>
          </a:ln>
          <a:effectLst/>
        </p:spPr>
      </p:cxnSp>
      <p:sp>
        <p:nvSpPr>
          <p:cNvPr id="10" name="Text Placeholder 8">
            <a:extLst>
              <a:ext uri="{FF2B5EF4-FFF2-40B4-BE49-F238E27FC236}">
                <a16:creationId xmlns:a16="http://schemas.microsoft.com/office/drawing/2014/main" id="{33614F55-3865-E18C-B964-F87F68D16141}"/>
              </a:ext>
            </a:extLst>
          </p:cNvPr>
          <p:cNvSpPr txBox="1">
            <a:spLocks/>
          </p:cNvSpPr>
          <p:nvPr/>
        </p:nvSpPr>
        <p:spPr>
          <a:xfrm>
            <a:off x="8465774" y="5034153"/>
            <a:ext cx="1532129" cy="3021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mn-lt"/>
              </a:rPr>
              <a:t>eCooking</a:t>
            </a:r>
          </a:p>
        </p:txBody>
      </p:sp>
      <p:pic>
        <p:nvPicPr>
          <p:cNvPr id="11" name="Picture 10" descr="A picture containing person&#10;&#10;Description automatically generated">
            <a:extLst>
              <a:ext uri="{FF2B5EF4-FFF2-40B4-BE49-F238E27FC236}">
                <a16:creationId xmlns:a16="http://schemas.microsoft.com/office/drawing/2014/main" id="{003627C2-265F-CA91-61E8-B88A0E6F39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06"/>
          <a:stretch/>
        </p:blipFill>
        <p:spPr>
          <a:xfrm>
            <a:off x="8785870" y="2617687"/>
            <a:ext cx="780430" cy="1497874"/>
          </a:xfrm>
          <a:prstGeom prst="ellipse">
            <a:avLst/>
          </a:prstGeom>
          <a:ln w="57150">
            <a:noFill/>
          </a:ln>
          <a:effectLst>
            <a:softEdge rad="63500"/>
          </a:effectLst>
        </p:spPr>
      </p:pic>
      <p:sp>
        <p:nvSpPr>
          <p:cNvPr id="12" name="Oval 11">
            <a:extLst>
              <a:ext uri="{FF2B5EF4-FFF2-40B4-BE49-F238E27FC236}">
                <a16:creationId xmlns:a16="http://schemas.microsoft.com/office/drawing/2014/main" id="{62BD3B70-2119-E824-DE85-1214A2624AEC}"/>
              </a:ext>
            </a:extLst>
          </p:cNvPr>
          <p:cNvSpPr/>
          <p:nvPr/>
        </p:nvSpPr>
        <p:spPr>
          <a:xfrm>
            <a:off x="6894552" y="1985320"/>
            <a:ext cx="2628000" cy="2628000"/>
          </a:xfrm>
          <a:prstGeom prst="ellipse">
            <a:avLst/>
          </a:prstGeom>
          <a:noFill/>
          <a:ln w="76200" cap="flat" cmpd="sng" algn="ctr">
            <a:solidFill>
              <a:srgbClr val="36116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800" b="0" i="0" u="none" strike="noStrike" kern="0" cap="none" spc="0" normalizeH="0" baseline="0" noProof="0">
              <a:ln>
                <a:noFill/>
              </a:ln>
              <a:solidFill>
                <a:srgbClr val="FFFFFF"/>
              </a:solidFill>
              <a:effectLst/>
              <a:uLnTx/>
              <a:uFillTx/>
              <a:latin typeface="Avenir Next LT Pro Light"/>
              <a:ea typeface="+mn-ea"/>
              <a:cs typeface="+mn-cs"/>
            </a:endParaRPr>
          </a:p>
        </p:txBody>
      </p:sp>
      <p:sp>
        <p:nvSpPr>
          <p:cNvPr id="13" name="Oval 12">
            <a:extLst>
              <a:ext uri="{FF2B5EF4-FFF2-40B4-BE49-F238E27FC236}">
                <a16:creationId xmlns:a16="http://schemas.microsoft.com/office/drawing/2014/main" id="{A592706B-995F-379D-CA71-2DE8E8C71D34}"/>
              </a:ext>
            </a:extLst>
          </p:cNvPr>
          <p:cNvSpPr/>
          <p:nvPr/>
        </p:nvSpPr>
        <p:spPr>
          <a:xfrm>
            <a:off x="8823819" y="1996497"/>
            <a:ext cx="2673894" cy="2673894"/>
          </a:xfrm>
          <a:prstGeom prst="ellipse">
            <a:avLst/>
          </a:prstGeom>
          <a:noFill/>
          <a:ln w="76200" cap="flat" cmpd="sng" algn="ctr">
            <a:solidFill>
              <a:srgbClr val="009A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800" b="0" i="0" u="none" strike="noStrike" kern="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326870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DBE-0E69-E1B2-ED5D-2AEA73FD34DB}"/>
              </a:ext>
            </a:extLst>
          </p:cNvPr>
          <p:cNvSpPr>
            <a:spLocks noGrp="1"/>
          </p:cNvSpPr>
          <p:nvPr>
            <p:ph type="title"/>
          </p:nvPr>
        </p:nvSpPr>
        <p:spPr/>
        <p:txBody>
          <a:bodyPr/>
          <a:lstStyle/>
          <a:p>
            <a:r>
              <a:rPr lang="en-GB"/>
              <a:t>Open discussion</a:t>
            </a:r>
            <a:endParaRPr lang="en-US"/>
          </a:p>
        </p:txBody>
      </p:sp>
      <p:sp>
        <p:nvSpPr>
          <p:cNvPr id="3" name="Content Placeholder 2">
            <a:extLst>
              <a:ext uri="{FF2B5EF4-FFF2-40B4-BE49-F238E27FC236}">
                <a16:creationId xmlns:a16="http://schemas.microsoft.com/office/drawing/2014/main" id="{ED4C7E5D-1C28-D9B3-F0D3-4CC221D40F41}"/>
              </a:ext>
            </a:extLst>
          </p:cNvPr>
          <p:cNvSpPr>
            <a:spLocks noGrp="1"/>
          </p:cNvSpPr>
          <p:nvPr>
            <p:ph idx="1"/>
          </p:nvPr>
        </p:nvSpPr>
        <p:spPr/>
        <p:txBody>
          <a:bodyPr/>
          <a:lstStyle/>
          <a:p>
            <a:r>
              <a:rPr lang="en-GB"/>
              <a:t>How can we effectively facilitate South-South learning around eCooking?</a:t>
            </a:r>
            <a:endParaRPr lang="en-US"/>
          </a:p>
        </p:txBody>
      </p:sp>
    </p:spTree>
    <p:extLst>
      <p:ext uri="{BB962C8B-B14F-4D97-AF65-F5344CB8AC3E}">
        <p14:creationId xmlns:p14="http://schemas.microsoft.com/office/powerpoint/2010/main" val="1575947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C8B0-7A5B-8A03-3BCB-12F9DAB2A34D}"/>
              </a:ext>
            </a:extLst>
          </p:cNvPr>
          <p:cNvSpPr>
            <a:spLocks noGrp="1"/>
          </p:cNvSpPr>
          <p:nvPr>
            <p:ph type="title"/>
          </p:nvPr>
        </p:nvSpPr>
        <p:spPr/>
        <p:txBody>
          <a:bodyPr/>
          <a:lstStyle/>
          <a:p>
            <a:r>
              <a:rPr lang="en-GB"/>
              <a:t>Baseline</a:t>
            </a:r>
            <a:endParaRPr lang="en-US"/>
          </a:p>
        </p:txBody>
      </p:sp>
      <p:sp>
        <p:nvSpPr>
          <p:cNvPr id="3" name="Content Placeholder 2">
            <a:extLst>
              <a:ext uri="{FF2B5EF4-FFF2-40B4-BE49-F238E27FC236}">
                <a16:creationId xmlns:a16="http://schemas.microsoft.com/office/drawing/2014/main" id="{BB2818B1-B094-D398-DC61-2214487727E5}"/>
              </a:ext>
            </a:extLst>
          </p:cNvPr>
          <p:cNvSpPr>
            <a:spLocks noGrp="1"/>
          </p:cNvSpPr>
          <p:nvPr>
            <p:ph idx="1"/>
          </p:nvPr>
        </p:nvSpPr>
        <p:spPr>
          <a:xfrm>
            <a:off x="3279494" y="1825625"/>
            <a:ext cx="5424668" cy="4340256"/>
          </a:xfrm>
        </p:spPr>
        <p:txBody>
          <a:bodyPr>
            <a:normAutofit lnSpcReduction="10000"/>
          </a:bodyPr>
          <a:lstStyle/>
          <a:p>
            <a:r>
              <a:rPr lang="en-GB" dirty="0"/>
              <a:t>Kenya’s pathway before MECS’ interventions:</a:t>
            </a:r>
          </a:p>
          <a:p>
            <a:pPr lvl="1"/>
            <a:r>
              <a:rPr lang="en-GB" dirty="0"/>
              <a:t>ICS &amp; LPG main focus for CC sector</a:t>
            </a:r>
          </a:p>
          <a:p>
            <a:pPr lvl="1"/>
            <a:r>
              <a:rPr lang="en-GB" dirty="0"/>
              <a:t>LMCP rapidly expanding grid, but with limited impact for customers &amp; minimal additional revenue generation for KPLC</a:t>
            </a:r>
          </a:p>
          <a:p>
            <a:pPr lvl="1"/>
            <a:r>
              <a:rPr lang="en-GB" dirty="0"/>
              <a:t>No connection between the challenges of the CC sector and the opportunities presented by recent electrification</a:t>
            </a:r>
          </a:p>
          <a:p>
            <a:pPr lvl="1"/>
            <a:r>
              <a:rPr lang="en-GB" dirty="0"/>
              <a:t>Limited supply chain for eCooking appliances </a:t>
            </a:r>
          </a:p>
        </p:txBody>
      </p:sp>
      <p:pic>
        <p:nvPicPr>
          <p:cNvPr id="5" name="Picture 4" descr="A picture containing clothing, person, kitchen appliance, indoor&#10;&#10;Description automatically generated">
            <a:extLst>
              <a:ext uri="{FF2B5EF4-FFF2-40B4-BE49-F238E27FC236}">
                <a16:creationId xmlns:a16="http://schemas.microsoft.com/office/drawing/2014/main" id="{9092D2A9-4CBE-DF15-1FC5-6C23D58D4DC1}"/>
              </a:ext>
            </a:extLst>
          </p:cNvPr>
          <p:cNvPicPr>
            <a:picLocks noChangeAspect="1"/>
          </p:cNvPicPr>
          <p:nvPr/>
        </p:nvPicPr>
        <p:blipFill rotWithShape="1">
          <a:blip r:embed="rId2">
            <a:extLst>
              <a:ext uri="{28A0092B-C50C-407E-A947-70E740481C1C}">
                <a14:useLocalDpi xmlns:a14="http://schemas.microsoft.com/office/drawing/2010/main" val="0"/>
              </a:ext>
            </a:extLst>
          </a:blip>
          <a:srcRect l="20496" t="12060" r="13246" b="2279"/>
          <a:stretch/>
        </p:blipFill>
        <p:spPr>
          <a:xfrm>
            <a:off x="838200" y="1863439"/>
            <a:ext cx="2220961" cy="4302442"/>
          </a:xfrm>
          <a:prstGeom prst="rect">
            <a:avLst/>
          </a:prstGeom>
        </p:spPr>
      </p:pic>
      <p:pic>
        <p:nvPicPr>
          <p:cNvPr id="7" name="Picture 6">
            <a:extLst>
              <a:ext uri="{FF2B5EF4-FFF2-40B4-BE49-F238E27FC236}">
                <a16:creationId xmlns:a16="http://schemas.microsoft.com/office/drawing/2014/main" id="{6873C215-923D-6591-167A-5DFF4376C870}"/>
              </a:ext>
            </a:extLst>
          </p:cNvPr>
          <p:cNvPicPr>
            <a:picLocks noChangeAspect="1"/>
          </p:cNvPicPr>
          <p:nvPr/>
        </p:nvPicPr>
        <p:blipFill>
          <a:blip r:embed="rId3"/>
          <a:stretch>
            <a:fillRect/>
          </a:stretch>
        </p:blipFill>
        <p:spPr>
          <a:xfrm>
            <a:off x="8912507" y="1848228"/>
            <a:ext cx="2721554" cy="4317653"/>
          </a:xfrm>
          <a:prstGeom prst="rect">
            <a:avLst/>
          </a:prstGeom>
        </p:spPr>
      </p:pic>
      <p:sp>
        <p:nvSpPr>
          <p:cNvPr id="8" name="TextBox 7">
            <a:extLst>
              <a:ext uri="{FF2B5EF4-FFF2-40B4-BE49-F238E27FC236}">
                <a16:creationId xmlns:a16="http://schemas.microsoft.com/office/drawing/2014/main" id="{5B34D776-E524-EB7B-7088-2E6D8A49AD58}"/>
              </a:ext>
            </a:extLst>
          </p:cNvPr>
          <p:cNvSpPr txBox="1"/>
          <p:nvPr/>
        </p:nvSpPr>
        <p:spPr>
          <a:xfrm>
            <a:off x="8912507" y="6223696"/>
            <a:ext cx="2245488" cy="261610"/>
          </a:xfrm>
          <a:prstGeom prst="rect">
            <a:avLst/>
          </a:prstGeom>
          <a:noFill/>
        </p:spPr>
        <p:txBody>
          <a:bodyPr wrap="square" rtlCol="0">
            <a:spAutoFit/>
          </a:bodyPr>
          <a:lstStyle/>
          <a:p>
            <a:r>
              <a:rPr lang="en-GB" sz="1100" i="1" dirty="0"/>
              <a:t>Photo credit: Mercy Corps Ethiopia</a:t>
            </a:r>
            <a:endParaRPr lang="en-US" sz="1100" i="1" dirty="0"/>
          </a:p>
        </p:txBody>
      </p:sp>
      <p:sp>
        <p:nvSpPr>
          <p:cNvPr id="9" name="TextBox 8">
            <a:extLst>
              <a:ext uri="{FF2B5EF4-FFF2-40B4-BE49-F238E27FC236}">
                <a16:creationId xmlns:a16="http://schemas.microsoft.com/office/drawing/2014/main" id="{AB6CC144-617E-1FF8-2F76-42A05A8D2A3A}"/>
              </a:ext>
            </a:extLst>
          </p:cNvPr>
          <p:cNvSpPr txBox="1"/>
          <p:nvPr/>
        </p:nvSpPr>
        <p:spPr>
          <a:xfrm>
            <a:off x="813673" y="6231265"/>
            <a:ext cx="2245488" cy="261610"/>
          </a:xfrm>
          <a:prstGeom prst="rect">
            <a:avLst/>
          </a:prstGeom>
          <a:noFill/>
        </p:spPr>
        <p:txBody>
          <a:bodyPr wrap="square" rtlCol="0">
            <a:spAutoFit/>
          </a:bodyPr>
          <a:lstStyle/>
          <a:p>
            <a:r>
              <a:rPr lang="en-GB" sz="1100" i="1" dirty="0"/>
              <a:t>Photo credit: KPLC</a:t>
            </a:r>
            <a:endParaRPr lang="en-US" sz="1100" i="1" dirty="0"/>
          </a:p>
        </p:txBody>
      </p:sp>
    </p:spTree>
    <p:extLst>
      <p:ext uri="{BB962C8B-B14F-4D97-AF65-F5344CB8AC3E}">
        <p14:creationId xmlns:p14="http://schemas.microsoft.com/office/powerpoint/2010/main" val="143824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1" name="Straight Connector 1100">
            <a:extLst>
              <a:ext uri="{FF2B5EF4-FFF2-40B4-BE49-F238E27FC236}">
                <a16:creationId xmlns:a16="http://schemas.microsoft.com/office/drawing/2014/main" id="{640FCA2A-B466-6E29-4F0A-58600E3B9DF1}"/>
              </a:ext>
            </a:extLst>
          </p:cNvPr>
          <p:cNvCxnSpPr>
            <a:cxnSpLocks/>
          </p:cNvCxnSpPr>
          <p:nvPr/>
        </p:nvCxnSpPr>
        <p:spPr>
          <a:xfrm flipV="1">
            <a:off x="8257576" y="5088406"/>
            <a:ext cx="0" cy="249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1ACE2BBA-33F0-63D9-0EB8-ECEC55073D82}"/>
              </a:ext>
            </a:extLst>
          </p:cNvPr>
          <p:cNvCxnSpPr>
            <a:cxnSpLocks/>
          </p:cNvCxnSpPr>
          <p:nvPr/>
        </p:nvCxnSpPr>
        <p:spPr>
          <a:xfrm flipV="1">
            <a:off x="6714526" y="5050306"/>
            <a:ext cx="0" cy="249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0FF600B-2C56-1E03-FBE3-3DC3D6A2B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216" y="2021618"/>
            <a:ext cx="1501647" cy="1075967"/>
          </a:xfrm>
          <a:prstGeom prst="rect">
            <a:avLst/>
          </a:prstGeom>
        </p:spPr>
      </p:pic>
      <p:cxnSp>
        <p:nvCxnSpPr>
          <p:cNvPr id="10" name="Straight Connector 9">
            <a:extLst>
              <a:ext uri="{FF2B5EF4-FFF2-40B4-BE49-F238E27FC236}">
                <a16:creationId xmlns:a16="http://schemas.microsoft.com/office/drawing/2014/main" id="{175FCCEF-9C66-0340-8CB3-2F45F56493C6}"/>
              </a:ext>
            </a:extLst>
          </p:cNvPr>
          <p:cNvCxnSpPr>
            <a:cxnSpLocks/>
          </p:cNvCxnSpPr>
          <p:nvPr/>
        </p:nvCxnSpPr>
        <p:spPr>
          <a:xfrm flipV="1">
            <a:off x="1800586" y="4282468"/>
            <a:ext cx="0" cy="10086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E66250-1961-DA47-A641-07927BE1A6EC}"/>
              </a:ext>
            </a:extLst>
          </p:cNvPr>
          <p:cNvSpPr>
            <a:spLocks noGrp="1"/>
          </p:cNvSpPr>
          <p:nvPr>
            <p:ph type="title"/>
          </p:nvPr>
        </p:nvSpPr>
        <p:spPr>
          <a:xfrm>
            <a:off x="1240971" y="365125"/>
            <a:ext cx="3448410" cy="1325563"/>
          </a:xfrm>
        </p:spPr>
        <p:txBody>
          <a:bodyPr>
            <a:normAutofit fontScale="90000"/>
          </a:bodyPr>
          <a:lstStyle/>
          <a:p>
            <a:r>
              <a:rPr lang="en-US"/>
              <a:t>MECS activities in Kenya</a:t>
            </a:r>
          </a:p>
        </p:txBody>
      </p:sp>
      <p:cxnSp>
        <p:nvCxnSpPr>
          <p:cNvPr id="5" name="Straight Connector 4">
            <a:extLst>
              <a:ext uri="{FF2B5EF4-FFF2-40B4-BE49-F238E27FC236}">
                <a16:creationId xmlns:a16="http://schemas.microsoft.com/office/drawing/2014/main" id="{04C1749F-F311-3742-B1E7-9FD84FB369F4}"/>
              </a:ext>
            </a:extLst>
          </p:cNvPr>
          <p:cNvCxnSpPr/>
          <p:nvPr/>
        </p:nvCxnSpPr>
        <p:spPr>
          <a:xfrm>
            <a:off x="763571" y="5291136"/>
            <a:ext cx="10444899" cy="0"/>
          </a:xfrm>
          <a:prstGeom prst="line">
            <a:avLst/>
          </a:prstGeom>
          <a:ln w="28575">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974CBE67-091A-6045-B445-A190BB30898E}"/>
              </a:ext>
            </a:extLst>
          </p:cNvPr>
          <p:cNvSpPr/>
          <p:nvPr/>
        </p:nvSpPr>
        <p:spPr>
          <a:xfrm>
            <a:off x="1725170" y="52157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0204C5-BD69-7043-B32A-5C237EE33D74}"/>
              </a:ext>
            </a:extLst>
          </p:cNvPr>
          <p:cNvSpPr txBox="1"/>
          <p:nvPr/>
        </p:nvSpPr>
        <p:spPr>
          <a:xfrm>
            <a:off x="711788" y="5403737"/>
            <a:ext cx="739302" cy="369332"/>
          </a:xfrm>
          <a:prstGeom prst="rect">
            <a:avLst/>
          </a:prstGeom>
          <a:noFill/>
        </p:spPr>
        <p:txBody>
          <a:bodyPr wrap="square" rtlCol="0">
            <a:spAutoFit/>
          </a:bodyPr>
          <a:lstStyle/>
          <a:p>
            <a:pPr algn="ctr"/>
            <a:r>
              <a:rPr lang="en-US"/>
              <a:t>2016</a:t>
            </a:r>
          </a:p>
        </p:txBody>
      </p:sp>
      <p:sp>
        <p:nvSpPr>
          <p:cNvPr id="14" name="TextBox 13">
            <a:extLst>
              <a:ext uri="{FF2B5EF4-FFF2-40B4-BE49-F238E27FC236}">
                <a16:creationId xmlns:a16="http://schemas.microsoft.com/office/drawing/2014/main" id="{A50D8CDB-8181-CF48-9ED7-E0128693FBA5}"/>
              </a:ext>
            </a:extLst>
          </p:cNvPr>
          <p:cNvSpPr txBox="1"/>
          <p:nvPr/>
        </p:nvSpPr>
        <p:spPr>
          <a:xfrm>
            <a:off x="2109692" y="5441965"/>
            <a:ext cx="739302" cy="369332"/>
          </a:xfrm>
          <a:prstGeom prst="rect">
            <a:avLst/>
          </a:prstGeom>
          <a:noFill/>
        </p:spPr>
        <p:txBody>
          <a:bodyPr wrap="square" rtlCol="0">
            <a:spAutoFit/>
          </a:bodyPr>
          <a:lstStyle/>
          <a:p>
            <a:pPr algn="ctr"/>
            <a:r>
              <a:rPr lang="en-US"/>
              <a:t>2017</a:t>
            </a:r>
          </a:p>
        </p:txBody>
      </p:sp>
      <p:sp>
        <p:nvSpPr>
          <p:cNvPr id="15" name="TextBox 14">
            <a:extLst>
              <a:ext uri="{FF2B5EF4-FFF2-40B4-BE49-F238E27FC236}">
                <a16:creationId xmlns:a16="http://schemas.microsoft.com/office/drawing/2014/main" id="{FDD9F063-D7AD-824C-A9EE-5BF2586ADC83}"/>
              </a:ext>
            </a:extLst>
          </p:cNvPr>
          <p:cNvSpPr txBox="1"/>
          <p:nvPr/>
        </p:nvSpPr>
        <p:spPr>
          <a:xfrm>
            <a:off x="3507596" y="5441965"/>
            <a:ext cx="739302" cy="369332"/>
          </a:xfrm>
          <a:prstGeom prst="rect">
            <a:avLst/>
          </a:prstGeom>
          <a:noFill/>
        </p:spPr>
        <p:txBody>
          <a:bodyPr wrap="square" rtlCol="0">
            <a:spAutoFit/>
          </a:bodyPr>
          <a:lstStyle/>
          <a:p>
            <a:pPr algn="ctr"/>
            <a:r>
              <a:rPr lang="en-US"/>
              <a:t>2018</a:t>
            </a:r>
          </a:p>
        </p:txBody>
      </p:sp>
      <p:sp>
        <p:nvSpPr>
          <p:cNvPr id="16" name="TextBox 15">
            <a:extLst>
              <a:ext uri="{FF2B5EF4-FFF2-40B4-BE49-F238E27FC236}">
                <a16:creationId xmlns:a16="http://schemas.microsoft.com/office/drawing/2014/main" id="{6C3ADEEF-050C-8444-9082-5544F2B470BE}"/>
              </a:ext>
            </a:extLst>
          </p:cNvPr>
          <p:cNvSpPr txBox="1"/>
          <p:nvPr/>
        </p:nvSpPr>
        <p:spPr>
          <a:xfrm>
            <a:off x="4905500" y="5441965"/>
            <a:ext cx="739302" cy="369332"/>
          </a:xfrm>
          <a:prstGeom prst="rect">
            <a:avLst/>
          </a:prstGeom>
          <a:noFill/>
        </p:spPr>
        <p:txBody>
          <a:bodyPr wrap="square" rtlCol="0">
            <a:spAutoFit/>
          </a:bodyPr>
          <a:lstStyle/>
          <a:p>
            <a:pPr algn="ctr"/>
            <a:r>
              <a:rPr lang="en-US"/>
              <a:t>2019</a:t>
            </a:r>
          </a:p>
        </p:txBody>
      </p:sp>
      <p:sp>
        <p:nvSpPr>
          <p:cNvPr id="17" name="TextBox 16">
            <a:extLst>
              <a:ext uri="{FF2B5EF4-FFF2-40B4-BE49-F238E27FC236}">
                <a16:creationId xmlns:a16="http://schemas.microsoft.com/office/drawing/2014/main" id="{2696F8C2-BDD7-F04A-8EE4-15DA7132EA3C}"/>
              </a:ext>
            </a:extLst>
          </p:cNvPr>
          <p:cNvSpPr txBox="1"/>
          <p:nvPr/>
        </p:nvSpPr>
        <p:spPr>
          <a:xfrm>
            <a:off x="6303404" y="5441965"/>
            <a:ext cx="739302" cy="369332"/>
          </a:xfrm>
          <a:prstGeom prst="rect">
            <a:avLst/>
          </a:prstGeom>
          <a:noFill/>
        </p:spPr>
        <p:txBody>
          <a:bodyPr wrap="square" rtlCol="0">
            <a:spAutoFit/>
          </a:bodyPr>
          <a:lstStyle/>
          <a:p>
            <a:pPr algn="ctr"/>
            <a:r>
              <a:rPr lang="en-US"/>
              <a:t>2020</a:t>
            </a:r>
          </a:p>
        </p:txBody>
      </p:sp>
      <p:sp>
        <p:nvSpPr>
          <p:cNvPr id="18" name="TextBox 17">
            <a:extLst>
              <a:ext uri="{FF2B5EF4-FFF2-40B4-BE49-F238E27FC236}">
                <a16:creationId xmlns:a16="http://schemas.microsoft.com/office/drawing/2014/main" id="{5D2FFE0B-9666-0547-8F57-5D5B903ECEEE}"/>
              </a:ext>
            </a:extLst>
          </p:cNvPr>
          <p:cNvSpPr txBox="1"/>
          <p:nvPr/>
        </p:nvSpPr>
        <p:spPr>
          <a:xfrm>
            <a:off x="7701308" y="5441965"/>
            <a:ext cx="739302" cy="369332"/>
          </a:xfrm>
          <a:prstGeom prst="rect">
            <a:avLst/>
          </a:prstGeom>
          <a:noFill/>
        </p:spPr>
        <p:txBody>
          <a:bodyPr wrap="square" rtlCol="0">
            <a:spAutoFit/>
          </a:bodyPr>
          <a:lstStyle/>
          <a:p>
            <a:pPr algn="ctr"/>
            <a:r>
              <a:rPr lang="en-US"/>
              <a:t>2021</a:t>
            </a:r>
          </a:p>
        </p:txBody>
      </p:sp>
      <p:sp>
        <p:nvSpPr>
          <p:cNvPr id="19" name="TextBox 18">
            <a:extLst>
              <a:ext uri="{FF2B5EF4-FFF2-40B4-BE49-F238E27FC236}">
                <a16:creationId xmlns:a16="http://schemas.microsoft.com/office/drawing/2014/main" id="{2FF8258A-4039-FE4B-BBD0-8872B1BE6AED}"/>
              </a:ext>
            </a:extLst>
          </p:cNvPr>
          <p:cNvSpPr txBox="1"/>
          <p:nvPr/>
        </p:nvSpPr>
        <p:spPr>
          <a:xfrm>
            <a:off x="9099212" y="5441965"/>
            <a:ext cx="739302" cy="369332"/>
          </a:xfrm>
          <a:prstGeom prst="rect">
            <a:avLst/>
          </a:prstGeom>
          <a:noFill/>
        </p:spPr>
        <p:txBody>
          <a:bodyPr wrap="square" rtlCol="0">
            <a:spAutoFit/>
          </a:bodyPr>
          <a:lstStyle/>
          <a:p>
            <a:pPr algn="ctr"/>
            <a:r>
              <a:rPr lang="en-US"/>
              <a:t>2022</a:t>
            </a:r>
          </a:p>
        </p:txBody>
      </p:sp>
      <p:pic>
        <p:nvPicPr>
          <p:cNvPr id="31" name="Picture 30" descr="A group of people looking at a computer&#10;&#10;Description automatically generated">
            <a:extLst>
              <a:ext uri="{FF2B5EF4-FFF2-40B4-BE49-F238E27FC236}">
                <a16:creationId xmlns:a16="http://schemas.microsoft.com/office/drawing/2014/main" id="{FB06BD6A-F11D-C34F-ADEB-551820BB13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273" y="1981422"/>
            <a:ext cx="1790746" cy="1004658"/>
          </a:xfrm>
          <a:prstGeom prst="rect">
            <a:avLst/>
          </a:prstGeom>
        </p:spPr>
      </p:pic>
      <p:cxnSp>
        <p:nvCxnSpPr>
          <p:cNvPr id="37" name="Straight Connector 36">
            <a:extLst>
              <a:ext uri="{FF2B5EF4-FFF2-40B4-BE49-F238E27FC236}">
                <a16:creationId xmlns:a16="http://schemas.microsoft.com/office/drawing/2014/main" id="{23E2D5DA-2C50-6D4D-8808-724E410A89C8}"/>
              </a:ext>
            </a:extLst>
          </p:cNvPr>
          <p:cNvCxnSpPr>
            <a:cxnSpLocks/>
          </p:cNvCxnSpPr>
          <p:nvPr/>
        </p:nvCxnSpPr>
        <p:spPr>
          <a:xfrm flipV="1">
            <a:off x="3383426" y="3331199"/>
            <a:ext cx="0" cy="19685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C873402-123B-0947-9B92-C8B59FEE594C}"/>
              </a:ext>
            </a:extLst>
          </p:cNvPr>
          <p:cNvSpPr/>
          <p:nvPr/>
        </p:nvSpPr>
        <p:spPr>
          <a:xfrm>
            <a:off x="3308010"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10795E0-108F-C24B-88E0-CAB9A035FD66}"/>
              </a:ext>
            </a:extLst>
          </p:cNvPr>
          <p:cNvSpPr txBox="1"/>
          <p:nvPr/>
        </p:nvSpPr>
        <p:spPr>
          <a:xfrm>
            <a:off x="1965615" y="4101899"/>
            <a:ext cx="1383541" cy="1077218"/>
          </a:xfrm>
          <a:prstGeom prst="rect">
            <a:avLst/>
          </a:prstGeom>
          <a:noFill/>
        </p:spPr>
        <p:txBody>
          <a:bodyPr wrap="square" rtlCol="0">
            <a:spAutoFit/>
          </a:bodyPr>
          <a:lstStyle/>
          <a:p>
            <a:pPr algn="r"/>
            <a:r>
              <a:rPr lang="en-US" sz="1600"/>
              <a:t>Cooking diaries show viability of eCooking</a:t>
            </a:r>
          </a:p>
        </p:txBody>
      </p:sp>
      <p:cxnSp>
        <p:nvCxnSpPr>
          <p:cNvPr id="41" name="Straight Connector 40">
            <a:extLst>
              <a:ext uri="{FF2B5EF4-FFF2-40B4-BE49-F238E27FC236}">
                <a16:creationId xmlns:a16="http://schemas.microsoft.com/office/drawing/2014/main" id="{640C846F-D032-5A40-8C14-0A4B27A0A742}"/>
              </a:ext>
            </a:extLst>
          </p:cNvPr>
          <p:cNvCxnSpPr>
            <a:cxnSpLocks/>
          </p:cNvCxnSpPr>
          <p:nvPr/>
        </p:nvCxnSpPr>
        <p:spPr>
          <a:xfrm flipV="1">
            <a:off x="5390016" y="4458789"/>
            <a:ext cx="0" cy="8409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person cooking food in a bowl&#10;&#10;Description automatically generated">
            <a:extLst>
              <a:ext uri="{FF2B5EF4-FFF2-40B4-BE49-F238E27FC236}">
                <a16:creationId xmlns:a16="http://schemas.microsoft.com/office/drawing/2014/main" id="{F1DAD22B-CA14-964C-A060-7CB8FE1239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87885" y="2887129"/>
            <a:ext cx="1880474" cy="1192940"/>
          </a:xfrm>
          <a:prstGeom prst="rect">
            <a:avLst/>
          </a:prstGeom>
        </p:spPr>
      </p:pic>
      <p:sp>
        <p:nvSpPr>
          <p:cNvPr id="42" name="Oval 41">
            <a:extLst>
              <a:ext uri="{FF2B5EF4-FFF2-40B4-BE49-F238E27FC236}">
                <a16:creationId xmlns:a16="http://schemas.microsoft.com/office/drawing/2014/main" id="{AAE551B5-F6AD-6E46-B93F-DE24F446DE02}"/>
              </a:ext>
            </a:extLst>
          </p:cNvPr>
          <p:cNvSpPr/>
          <p:nvPr/>
        </p:nvSpPr>
        <p:spPr>
          <a:xfrm>
            <a:off x="5314601" y="521480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561CC657-922C-4149-A338-EAF3F6C7043D}"/>
              </a:ext>
            </a:extLst>
          </p:cNvPr>
          <p:cNvCxnSpPr>
            <a:cxnSpLocks/>
          </p:cNvCxnSpPr>
          <p:nvPr/>
        </p:nvCxnSpPr>
        <p:spPr>
          <a:xfrm flipV="1">
            <a:off x="7429666" y="2904964"/>
            <a:ext cx="0" cy="23947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3F5B17CC-85E1-3149-9DFD-E9BA3CD1304D}"/>
              </a:ext>
            </a:extLst>
          </p:cNvPr>
          <p:cNvSpPr/>
          <p:nvPr/>
        </p:nvSpPr>
        <p:spPr>
          <a:xfrm>
            <a:off x="7354250"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1F531831-26F2-C446-8BBD-5A9F23CF22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3668" y="5832858"/>
            <a:ext cx="3344479" cy="829271"/>
          </a:xfrm>
          <a:prstGeom prst="rect">
            <a:avLst/>
          </a:prstGeom>
        </p:spPr>
      </p:pic>
      <p:cxnSp>
        <p:nvCxnSpPr>
          <p:cNvPr id="47" name="Straight Connector 46">
            <a:extLst>
              <a:ext uri="{FF2B5EF4-FFF2-40B4-BE49-F238E27FC236}">
                <a16:creationId xmlns:a16="http://schemas.microsoft.com/office/drawing/2014/main" id="{A2414076-2C72-2D41-B0EB-E74417F55A26}"/>
              </a:ext>
            </a:extLst>
          </p:cNvPr>
          <p:cNvCxnSpPr>
            <a:cxnSpLocks/>
          </p:cNvCxnSpPr>
          <p:nvPr/>
        </p:nvCxnSpPr>
        <p:spPr>
          <a:xfrm flipV="1">
            <a:off x="5829737" y="2904964"/>
            <a:ext cx="0" cy="2938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6CD158D-5FC3-D249-9170-8358B0B378E7}"/>
              </a:ext>
            </a:extLst>
          </p:cNvPr>
          <p:cNvSpPr/>
          <p:nvPr/>
        </p:nvSpPr>
        <p:spPr>
          <a:xfrm>
            <a:off x="5754321" y="5230135"/>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4EA3048-5D40-7D43-8BEE-502DF5DBD240}"/>
              </a:ext>
            </a:extLst>
          </p:cNvPr>
          <p:cNvCxnSpPr>
            <a:cxnSpLocks/>
          </p:cNvCxnSpPr>
          <p:nvPr/>
        </p:nvCxnSpPr>
        <p:spPr>
          <a:xfrm flipV="1">
            <a:off x="8754319" y="2118684"/>
            <a:ext cx="0" cy="3181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C2465F1-756D-2B4B-A32C-5A7FBC74014A}"/>
              </a:ext>
            </a:extLst>
          </p:cNvPr>
          <p:cNvSpPr/>
          <p:nvPr/>
        </p:nvSpPr>
        <p:spPr>
          <a:xfrm>
            <a:off x="8678903"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AD9D7C-2EEC-B0EE-BA06-EB9A17CE8CAE}"/>
              </a:ext>
            </a:extLst>
          </p:cNvPr>
          <p:cNvSpPr txBox="1"/>
          <p:nvPr/>
        </p:nvSpPr>
        <p:spPr>
          <a:xfrm>
            <a:off x="728806" y="2807315"/>
            <a:ext cx="1176725" cy="1323439"/>
          </a:xfrm>
          <a:prstGeom prst="rect">
            <a:avLst/>
          </a:prstGeom>
          <a:noFill/>
        </p:spPr>
        <p:txBody>
          <a:bodyPr wrap="square" rtlCol="0">
            <a:spAutoFit/>
          </a:bodyPr>
          <a:lstStyle/>
          <a:p>
            <a:pPr algn="r"/>
            <a:r>
              <a:rPr lang="en-US" sz="1600"/>
              <a:t>GMA highlights high potential in Kenya</a:t>
            </a:r>
          </a:p>
        </p:txBody>
      </p:sp>
      <p:sp>
        <p:nvSpPr>
          <p:cNvPr id="4" name="TextBox 3">
            <a:extLst>
              <a:ext uri="{FF2B5EF4-FFF2-40B4-BE49-F238E27FC236}">
                <a16:creationId xmlns:a16="http://schemas.microsoft.com/office/drawing/2014/main" id="{B66252E2-5CF1-EB57-25BA-97A49018278A}"/>
              </a:ext>
            </a:extLst>
          </p:cNvPr>
          <p:cNvSpPr txBox="1"/>
          <p:nvPr/>
        </p:nvSpPr>
        <p:spPr>
          <a:xfrm>
            <a:off x="4137102" y="1920279"/>
            <a:ext cx="1432287" cy="830997"/>
          </a:xfrm>
          <a:prstGeom prst="rect">
            <a:avLst/>
          </a:prstGeom>
          <a:noFill/>
        </p:spPr>
        <p:txBody>
          <a:bodyPr wrap="square" rtlCol="0">
            <a:spAutoFit/>
          </a:bodyPr>
          <a:lstStyle/>
          <a:p>
            <a:pPr algn="r"/>
            <a:r>
              <a:rPr lang="en-US" sz="1600"/>
              <a:t>1</a:t>
            </a:r>
            <a:r>
              <a:rPr lang="en-US" sz="1600" baseline="30000"/>
              <a:t>st</a:t>
            </a:r>
            <a:r>
              <a:rPr lang="en-US" sz="1600"/>
              <a:t> challenge fund projects begin</a:t>
            </a:r>
          </a:p>
        </p:txBody>
      </p:sp>
      <p:sp>
        <p:nvSpPr>
          <p:cNvPr id="9" name="TextBox 8">
            <a:extLst>
              <a:ext uri="{FF2B5EF4-FFF2-40B4-BE49-F238E27FC236}">
                <a16:creationId xmlns:a16="http://schemas.microsoft.com/office/drawing/2014/main" id="{1B78C8DA-F942-328C-D0B3-5677CEC09877}"/>
              </a:ext>
            </a:extLst>
          </p:cNvPr>
          <p:cNvSpPr txBox="1"/>
          <p:nvPr/>
        </p:nvSpPr>
        <p:spPr>
          <a:xfrm>
            <a:off x="7474319" y="2405922"/>
            <a:ext cx="1185961" cy="2062103"/>
          </a:xfrm>
          <a:prstGeom prst="rect">
            <a:avLst/>
          </a:prstGeom>
          <a:noFill/>
        </p:spPr>
        <p:txBody>
          <a:bodyPr wrap="square" rtlCol="0">
            <a:spAutoFit/>
          </a:bodyPr>
          <a:lstStyle/>
          <a:p>
            <a:pPr algn="r"/>
            <a:r>
              <a:rPr lang="en-US" sz="1600"/>
              <a:t>Techno-policy analysis pinpoint opps. for integrated energy planning</a:t>
            </a:r>
          </a:p>
        </p:txBody>
      </p:sp>
      <p:sp>
        <p:nvSpPr>
          <p:cNvPr id="20" name="TextBox 19">
            <a:extLst>
              <a:ext uri="{FF2B5EF4-FFF2-40B4-BE49-F238E27FC236}">
                <a16:creationId xmlns:a16="http://schemas.microsoft.com/office/drawing/2014/main" id="{BCCF8EAE-34C9-966B-D1E2-6F61456C57DF}"/>
              </a:ext>
            </a:extLst>
          </p:cNvPr>
          <p:cNvSpPr txBox="1"/>
          <p:nvPr/>
        </p:nvSpPr>
        <p:spPr>
          <a:xfrm>
            <a:off x="8204151" y="1647980"/>
            <a:ext cx="1845074" cy="338554"/>
          </a:xfrm>
          <a:prstGeom prst="rect">
            <a:avLst/>
          </a:prstGeom>
          <a:noFill/>
        </p:spPr>
        <p:txBody>
          <a:bodyPr wrap="square" rtlCol="0">
            <a:spAutoFit/>
          </a:bodyPr>
          <a:lstStyle/>
          <a:p>
            <a:pPr algn="ctr"/>
            <a:r>
              <a:rPr lang="en-US" sz="1600"/>
              <a:t>RRF request</a:t>
            </a:r>
          </a:p>
        </p:txBody>
      </p:sp>
      <p:sp>
        <p:nvSpPr>
          <p:cNvPr id="22" name="TextBox 21">
            <a:extLst>
              <a:ext uri="{FF2B5EF4-FFF2-40B4-BE49-F238E27FC236}">
                <a16:creationId xmlns:a16="http://schemas.microsoft.com/office/drawing/2014/main" id="{54D0E15D-0CC6-77D7-CBA4-FC7C072BFC72}"/>
              </a:ext>
            </a:extLst>
          </p:cNvPr>
          <p:cNvSpPr txBox="1"/>
          <p:nvPr/>
        </p:nvSpPr>
        <p:spPr>
          <a:xfrm>
            <a:off x="6059191" y="4241276"/>
            <a:ext cx="1432287" cy="830997"/>
          </a:xfrm>
          <a:prstGeom prst="rect">
            <a:avLst/>
          </a:prstGeom>
          <a:noFill/>
        </p:spPr>
        <p:txBody>
          <a:bodyPr wrap="square" rtlCol="0">
            <a:spAutoFit/>
          </a:bodyPr>
          <a:lstStyle/>
          <a:p>
            <a:pPr algn="ctr"/>
            <a:r>
              <a:rPr lang="en-US" sz="1600"/>
              <a:t>1</a:t>
            </a:r>
            <a:r>
              <a:rPr lang="en-US" sz="1600" baseline="30000"/>
              <a:t>st</a:t>
            </a:r>
            <a:r>
              <a:rPr lang="en-US" sz="1600"/>
              <a:t> RBF programme for EPCs</a:t>
            </a:r>
          </a:p>
        </p:txBody>
      </p:sp>
      <p:sp>
        <p:nvSpPr>
          <p:cNvPr id="24" name="TextBox 23">
            <a:extLst>
              <a:ext uri="{FF2B5EF4-FFF2-40B4-BE49-F238E27FC236}">
                <a16:creationId xmlns:a16="http://schemas.microsoft.com/office/drawing/2014/main" id="{AA3707BA-CD37-615A-8EB7-2186EC037A23}"/>
              </a:ext>
            </a:extLst>
          </p:cNvPr>
          <p:cNvSpPr txBox="1"/>
          <p:nvPr/>
        </p:nvSpPr>
        <p:spPr>
          <a:xfrm>
            <a:off x="10259937" y="1016331"/>
            <a:ext cx="1845074" cy="830997"/>
          </a:xfrm>
          <a:prstGeom prst="rect">
            <a:avLst/>
          </a:prstGeom>
          <a:noFill/>
        </p:spPr>
        <p:txBody>
          <a:bodyPr wrap="square" rtlCol="0">
            <a:spAutoFit/>
          </a:bodyPr>
          <a:lstStyle/>
          <a:p>
            <a:pPr algn="ctr"/>
            <a:r>
              <a:rPr lang="en-US" sz="1600"/>
              <a:t>Strategy development &amp; eCAP begin</a:t>
            </a:r>
          </a:p>
        </p:txBody>
      </p:sp>
      <p:pic>
        <p:nvPicPr>
          <p:cNvPr id="1026" name="Picture 2" descr="BURN Manufacturing – Fledge">
            <a:extLst>
              <a:ext uri="{FF2B5EF4-FFF2-40B4-BE49-F238E27FC236}">
                <a16:creationId xmlns:a16="http://schemas.microsoft.com/office/drawing/2014/main" id="{4908F18C-84EC-1017-D035-06B6348621D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45690" y="2826904"/>
            <a:ext cx="904965" cy="301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actical Action - Energia | Energia">
            <a:extLst>
              <a:ext uri="{FF2B5EF4-FFF2-40B4-BE49-F238E27FC236}">
                <a16:creationId xmlns:a16="http://schemas.microsoft.com/office/drawing/2014/main" id="{A5EB9102-BD73-892E-1A78-FE51BE4A8D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97143" y="3510452"/>
            <a:ext cx="309590" cy="4772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 M-KOPA">
            <a:extLst>
              <a:ext uri="{FF2B5EF4-FFF2-40B4-BE49-F238E27FC236}">
                <a16:creationId xmlns:a16="http://schemas.microsoft.com/office/drawing/2014/main" id="{77F8E5B1-65C8-4D84-DDF8-4956E25F350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40816" y="3205800"/>
            <a:ext cx="726074" cy="2359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descr="Logo, company name&#10;&#10;Description automatically generated">
            <a:extLst>
              <a:ext uri="{FF2B5EF4-FFF2-40B4-BE49-F238E27FC236}">
                <a16:creationId xmlns:a16="http://schemas.microsoft.com/office/drawing/2014/main" id="{713C0412-F5E4-AE41-A170-7CFBC5EE56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05501" y="1102379"/>
            <a:ext cx="843917" cy="632123"/>
          </a:xfrm>
          <a:prstGeom prst="rect">
            <a:avLst/>
          </a:prstGeom>
        </p:spPr>
      </p:pic>
      <p:pic>
        <p:nvPicPr>
          <p:cNvPr id="1025" name="Picture 2">
            <a:extLst>
              <a:ext uri="{FF2B5EF4-FFF2-40B4-BE49-F238E27FC236}">
                <a16:creationId xmlns:a16="http://schemas.microsoft.com/office/drawing/2014/main" id="{9EC0F7A3-1E6E-861A-22D7-39A5703CE62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429409" y="1128616"/>
            <a:ext cx="641368" cy="5724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ea Coordinator-Othaya - Bidhaa Sasa">
            <a:extLst>
              <a:ext uri="{FF2B5EF4-FFF2-40B4-BE49-F238E27FC236}">
                <a16:creationId xmlns:a16="http://schemas.microsoft.com/office/drawing/2014/main" id="{551E9E77-EDEF-2D74-AC10-25352F0F6AF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73221" y="4100860"/>
            <a:ext cx="663906" cy="290977"/>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4EF1FE19-1B08-06F2-E225-E19FA7D992AC}"/>
              </a:ext>
            </a:extLst>
          </p:cNvPr>
          <p:cNvSpPr txBox="1"/>
          <p:nvPr/>
        </p:nvSpPr>
        <p:spPr>
          <a:xfrm>
            <a:off x="10497113" y="5439076"/>
            <a:ext cx="739302" cy="369332"/>
          </a:xfrm>
          <a:prstGeom prst="rect">
            <a:avLst/>
          </a:prstGeom>
          <a:noFill/>
        </p:spPr>
        <p:txBody>
          <a:bodyPr wrap="square" rtlCol="0">
            <a:spAutoFit/>
          </a:bodyPr>
          <a:lstStyle/>
          <a:p>
            <a:pPr algn="ctr"/>
            <a:r>
              <a:rPr lang="en-US"/>
              <a:t>2023</a:t>
            </a:r>
          </a:p>
        </p:txBody>
      </p:sp>
      <p:sp>
        <p:nvSpPr>
          <p:cNvPr id="1035" name="AutoShape 12">
            <a:extLst>
              <a:ext uri="{FF2B5EF4-FFF2-40B4-BE49-F238E27FC236}">
                <a16:creationId xmlns:a16="http://schemas.microsoft.com/office/drawing/2014/main" id="{46BAFE82-A970-9E02-921F-9540BAC11112}"/>
              </a:ext>
            </a:extLst>
          </p:cNvPr>
          <p:cNvSpPr>
            <a:spLocks noChangeAspect="1" noChangeArrowheads="1"/>
          </p:cNvSpPr>
          <p:nvPr/>
        </p:nvSpPr>
        <p:spPr bwMode="auto">
          <a:xfrm>
            <a:off x="5420109" y="33201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sp>
        <p:nvSpPr>
          <p:cNvPr id="1043" name="Oval 1042">
            <a:extLst>
              <a:ext uri="{FF2B5EF4-FFF2-40B4-BE49-F238E27FC236}">
                <a16:creationId xmlns:a16="http://schemas.microsoft.com/office/drawing/2014/main" id="{2C45FAE3-3C93-9FCA-1092-7038285C835F}"/>
              </a:ext>
            </a:extLst>
          </p:cNvPr>
          <p:cNvSpPr/>
          <p:nvPr/>
        </p:nvSpPr>
        <p:spPr>
          <a:xfrm>
            <a:off x="8184882" y="5227999"/>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AutoShape 16" descr="Home">
            <a:extLst>
              <a:ext uri="{FF2B5EF4-FFF2-40B4-BE49-F238E27FC236}">
                <a16:creationId xmlns:a16="http://schemas.microsoft.com/office/drawing/2014/main" id="{4845E876-8E93-3C01-DDF3-FDF79B4480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pic>
        <p:nvPicPr>
          <p:cNvPr id="1047" name="Picture 18" descr="Home">
            <a:extLst>
              <a:ext uri="{FF2B5EF4-FFF2-40B4-BE49-F238E27FC236}">
                <a16:creationId xmlns:a16="http://schemas.microsoft.com/office/drawing/2014/main" id="{F6A07A12-D32A-100B-D359-D80D0D3675D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54159" y="4526784"/>
            <a:ext cx="728419" cy="520472"/>
          </a:xfrm>
          <a:prstGeom prst="rect">
            <a:avLst/>
          </a:prstGeom>
          <a:noFill/>
          <a:extLst>
            <a:ext uri="{909E8E84-426E-40DD-AFC4-6F175D3DCCD1}">
              <a14:hiddenFill xmlns:a14="http://schemas.microsoft.com/office/drawing/2010/main">
                <a:solidFill>
                  <a:srgbClr val="FFFFFF"/>
                </a:solidFill>
              </a14:hiddenFill>
            </a:ext>
          </a:extLst>
        </p:spPr>
      </p:pic>
      <p:cxnSp>
        <p:nvCxnSpPr>
          <p:cNvPr id="1051" name="Straight Connector 1050">
            <a:extLst>
              <a:ext uri="{FF2B5EF4-FFF2-40B4-BE49-F238E27FC236}">
                <a16:creationId xmlns:a16="http://schemas.microsoft.com/office/drawing/2014/main" id="{B92A3D30-5F88-4A79-6F00-000FF64C2398}"/>
              </a:ext>
            </a:extLst>
          </p:cNvPr>
          <p:cNvCxnSpPr>
            <a:cxnSpLocks/>
          </p:cNvCxnSpPr>
          <p:nvPr/>
        </p:nvCxnSpPr>
        <p:spPr>
          <a:xfrm flipV="1">
            <a:off x="10597688" y="1942773"/>
            <a:ext cx="41144" cy="33627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2" name="Oval 1051">
            <a:extLst>
              <a:ext uri="{FF2B5EF4-FFF2-40B4-BE49-F238E27FC236}">
                <a16:creationId xmlns:a16="http://schemas.microsoft.com/office/drawing/2014/main" id="{1D9C027A-D28F-BFDC-7F87-F57B2BDBD55D}"/>
              </a:ext>
            </a:extLst>
          </p:cNvPr>
          <p:cNvSpPr/>
          <p:nvPr/>
        </p:nvSpPr>
        <p:spPr>
          <a:xfrm>
            <a:off x="10522272" y="522063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D97787-5BE8-2795-E7C2-02F2CC1E1EAC}"/>
              </a:ext>
            </a:extLst>
          </p:cNvPr>
          <p:cNvSpPr txBox="1"/>
          <p:nvPr/>
        </p:nvSpPr>
        <p:spPr>
          <a:xfrm>
            <a:off x="8942045" y="3952157"/>
            <a:ext cx="1604929" cy="830997"/>
          </a:xfrm>
          <a:prstGeom prst="rect">
            <a:avLst/>
          </a:prstGeom>
          <a:solidFill>
            <a:schemeClr val="bg1"/>
          </a:solidFill>
        </p:spPr>
        <p:txBody>
          <a:bodyPr wrap="square" rtlCol="0">
            <a:spAutoFit/>
          </a:bodyPr>
          <a:lstStyle/>
          <a:p>
            <a:pPr algn="ctr"/>
            <a:r>
              <a:rPr lang="en-US" sz="1600"/>
              <a:t>County eCooking Hubs &amp; CoP launched </a:t>
            </a:r>
          </a:p>
        </p:txBody>
      </p:sp>
      <p:pic>
        <p:nvPicPr>
          <p:cNvPr id="1037" name="Picture 1036">
            <a:extLst>
              <a:ext uri="{FF2B5EF4-FFF2-40B4-BE49-F238E27FC236}">
                <a16:creationId xmlns:a16="http://schemas.microsoft.com/office/drawing/2014/main" id="{6C6B8DA2-ADA2-56F8-D611-A67DF82822C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34215" y="3104904"/>
            <a:ext cx="1612759" cy="838464"/>
          </a:xfrm>
          <a:prstGeom prst="rect">
            <a:avLst/>
          </a:prstGeom>
        </p:spPr>
      </p:pic>
      <p:sp>
        <p:nvSpPr>
          <p:cNvPr id="1056" name="AutoShape 20" descr="Global LEAP Results-Based Financing Mechanism Opens Bid Submissions for  Electric Pressure Cookers - CLASP">
            <a:extLst>
              <a:ext uri="{FF2B5EF4-FFF2-40B4-BE49-F238E27FC236}">
                <a16:creationId xmlns:a16="http://schemas.microsoft.com/office/drawing/2014/main" id="{64D7FB0D-663B-DDED-AB36-BDA9099C2EEE}"/>
              </a:ext>
            </a:extLst>
          </p:cNvPr>
          <p:cNvSpPr>
            <a:spLocks noChangeAspect="1" noChangeArrowheads="1"/>
          </p:cNvSpPr>
          <p:nvPr/>
        </p:nvSpPr>
        <p:spPr bwMode="auto">
          <a:xfrm>
            <a:off x="10968036" y="-1832770"/>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pic>
        <p:nvPicPr>
          <p:cNvPr id="1057" name="Picture 22" descr="Global LEAP Results-Based Financing Mechanism Opens Bid Submissions for  Electric Pressure Cookers - CLASP">
            <a:extLst>
              <a:ext uri="{FF2B5EF4-FFF2-40B4-BE49-F238E27FC236}">
                <a16:creationId xmlns:a16="http://schemas.microsoft.com/office/drawing/2014/main" id="{5E5B937F-361A-731D-E2E2-7FC213690B7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256072" y="3498648"/>
            <a:ext cx="1030522" cy="7487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24" descr="Part B – General and Technical Tender">
            <a:extLst>
              <a:ext uri="{FF2B5EF4-FFF2-40B4-BE49-F238E27FC236}">
                <a16:creationId xmlns:a16="http://schemas.microsoft.com/office/drawing/2014/main" id="{7A3556A1-4080-E8CD-5846-0C1CCE1AB0ED}"/>
              </a:ext>
            </a:extLst>
          </p:cNvPr>
          <p:cNvPicPr>
            <a:picLocks noChangeAspect="1" noChangeArrowheads="1"/>
          </p:cNvPicPr>
          <p:nvPr/>
        </p:nvPicPr>
        <p:blipFill>
          <a:blip r:embed="rId15" cstate="screen">
            <a:alphaModFix/>
            <a:extLst>
              <a:ext uri="{28A0092B-C50C-407E-A947-70E740481C1C}">
                <a14:useLocalDpi xmlns:a14="http://schemas.microsoft.com/office/drawing/2010/main"/>
              </a:ext>
            </a:extLst>
          </a:blip>
          <a:srcRect/>
          <a:stretch>
            <a:fillRect/>
          </a:stretch>
        </p:blipFill>
        <p:spPr bwMode="auto">
          <a:xfrm>
            <a:off x="6999192" y="3958415"/>
            <a:ext cx="297926" cy="291364"/>
          </a:xfrm>
          <a:prstGeom prst="rect">
            <a:avLst/>
          </a:prstGeom>
          <a:noFill/>
          <a:extLst>
            <a:ext uri="{909E8E84-426E-40DD-AFC4-6F175D3DCCD1}">
              <a14:hiddenFill xmlns:a14="http://schemas.microsoft.com/office/drawing/2010/main">
                <a:solidFill>
                  <a:srgbClr val="FFFFFF"/>
                </a:solidFill>
              </a14:hiddenFill>
            </a:ext>
          </a:extLst>
        </p:spPr>
      </p:pic>
      <p:sp>
        <p:nvSpPr>
          <p:cNvPr id="1060" name="Oval 1059">
            <a:extLst>
              <a:ext uri="{FF2B5EF4-FFF2-40B4-BE49-F238E27FC236}">
                <a16:creationId xmlns:a16="http://schemas.microsoft.com/office/drawing/2014/main" id="{AAA980E3-10AD-0F4B-56A4-181697749826}"/>
              </a:ext>
            </a:extLst>
          </p:cNvPr>
          <p:cNvSpPr/>
          <p:nvPr/>
        </p:nvSpPr>
        <p:spPr>
          <a:xfrm>
            <a:off x="6634401" y="5214628"/>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Arrow: Right 1062">
            <a:extLst>
              <a:ext uri="{FF2B5EF4-FFF2-40B4-BE49-F238E27FC236}">
                <a16:creationId xmlns:a16="http://schemas.microsoft.com/office/drawing/2014/main" id="{3790767F-BDF5-CBBC-A21E-E88CE79F96F0}"/>
              </a:ext>
            </a:extLst>
          </p:cNvPr>
          <p:cNvSpPr/>
          <p:nvPr/>
        </p:nvSpPr>
        <p:spPr>
          <a:xfrm>
            <a:off x="9929208" y="1130405"/>
            <a:ext cx="418172" cy="807323"/>
          </a:xfrm>
          <a:prstGeom prst="rightArrow">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grpSp>
        <p:nvGrpSpPr>
          <p:cNvPr id="1065" name="Group 1064">
            <a:extLst>
              <a:ext uri="{FF2B5EF4-FFF2-40B4-BE49-F238E27FC236}">
                <a16:creationId xmlns:a16="http://schemas.microsoft.com/office/drawing/2014/main" id="{D1D370A0-ACEA-D24E-E58F-74ADA03F9D4A}"/>
              </a:ext>
            </a:extLst>
          </p:cNvPr>
          <p:cNvGrpSpPr/>
          <p:nvPr/>
        </p:nvGrpSpPr>
        <p:grpSpPr>
          <a:xfrm>
            <a:off x="10527886" y="1860230"/>
            <a:ext cx="1286612" cy="253024"/>
            <a:chOff x="7486616" y="4924311"/>
            <a:chExt cx="3616641" cy="711246"/>
          </a:xfrm>
        </p:grpSpPr>
        <p:pic>
          <p:nvPicPr>
            <p:cNvPr id="1066" name="Picture 12" descr="Modern Energy Cooking Services (@UKMECS) / Twitter">
              <a:extLst>
                <a:ext uri="{FF2B5EF4-FFF2-40B4-BE49-F238E27FC236}">
                  <a16:creationId xmlns:a16="http://schemas.microsoft.com/office/drawing/2014/main" id="{DB37F2E4-74F7-FC88-D5B6-BEB7BE822CB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486616" y="4924311"/>
              <a:ext cx="711246" cy="711246"/>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8" descr="UK PACT supports Kenya's low-carbon and inclusive green growth ambition  with £3.7m funding">
              <a:extLst>
                <a:ext uri="{FF2B5EF4-FFF2-40B4-BE49-F238E27FC236}">
                  <a16:creationId xmlns:a16="http://schemas.microsoft.com/office/drawing/2014/main" id="{052E394D-C9F1-A93F-B526-B704EB18E28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252646" y="5098966"/>
              <a:ext cx="1989189" cy="36443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2">
              <a:extLst>
                <a:ext uri="{FF2B5EF4-FFF2-40B4-BE49-F238E27FC236}">
                  <a16:creationId xmlns:a16="http://schemas.microsoft.com/office/drawing/2014/main" id="{1261F825-3DD2-C344-5342-EEDAB191DE45}"/>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348505" y="4943123"/>
              <a:ext cx="754752" cy="673622"/>
            </a:xfrm>
            <a:prstGeom prst="rect">
              <a:avLst/>
            </a:prstGeom>
            <a:noFill/>
            <a:extLst>
              <a:ext uri="{909E8E84-426E-40DD-AFC4-6F175D3DCCD1}">
                <a14:hiddenFill xmlns:a14="http://schemas.microsoft.com/office/drawing/2010/main">
                  <a:solidFill>
                    <a:srgbClr val="FFFFFF"/>
                  </a:solidFill>
                </a14:hiddenFill>
              </a:ext>
            </a:extLst>
          </p:spPr>
        </p:pic>
      </p:grpSp>
      <p:pic>
        <p:nvPicPr>
          <p:cNvPr id="1069" name="Picture 1068" descr="Kenya Power | kplc.co.ke">
            <a:extLst>
              <a:ext uri="{FF2B5EF4-FFF2-40B4-BE49-F238E27FC236}">
                <a16:creationId xmlns:a16="http://schemas.microsoft.com/office/drawing/2014/main" id="{C4BBB959-605F-E964-01D6-452F7F582178}"/>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1166837" y="626146"/>
            <a:ext cx="489796" cy="427519"/>
          </a:xfrm>
          <a:prstGeom prst="rect">
            <a:avLst/>
          </a:prstGeom>
          <a:noFill/>
          <a:ln>
            <a:noFill/>
          </a:ln>
        </p:spPr>
      </p:pic>
      <p:pic>
        <p:nvPicPr>
          <p:cNvPr id="1070" name="Picture 1069" descr="Logo&#10;&#10;Description automatically generated">
            <a:extLst>
              <a:ext uri="{FF2B5EF4-FFF2-40B4-BE49-F238E27FC236}">
                <a16:creationId xmlns:a16="http://schemas.microsoft.com/office/drawing/2014/main" id="{5ED022AC-1790-08DE-9B85-787C470AEC38}"/>
              </a:ext>
            </a:extLst>
          </p:cNvPr>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0643956" y="651237"/>
            <a:ext cx="403270" cy="403270"/>
          </a:xfrm>
          <a:prstGeom prst="rect">
            <a:avLst/>
          </a:prstGeom>
          <a:noFill/>
          <a:ln>
            <a:noFill/>
          </a:ln>
        </p:spPr>
      </p:pic>
      <p:cxnSp>
        <p:nvCxnSpPr>
          <p:cNvPr id="60" name="Straight Connector 59">
            <a:extLst>
              <a:ext uri="{FF2B5EF4-FFF2-40B4-BE49-F238E27FC236}">
                <a16:creationId xmlns:a16="http://schemas.microsoft.com/office/drawing/2014/main" id="{345E3D17-BBFE-C44B-9BA2-807C79577C58}"/>
              </a:ext>
            </a:extLst>
          </p:cNvPr>
          <p:cNvCxnSpPr>
            <a:cxnSpLocks/>
          </p:cNvCxnSpPr>
          <p:nvPr/>
        </p:nvCxnSpPr>
        <p:spPr>
          <a:xfrm flipV="1">
            <a:off x="9834194" y="4904836"/>
            <a:ext cx="0" cy="394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BFE5E44F-DAC0-9745-8FC1-9BEB5E6C9190}"/>
              </a:ext>
            </a:extLst>
          </p:cNvPr>
          <p:cNvSpPr/>
          <p:nvPr/>
        </p:nvSpPr>
        <p:spPr>
          <a:xfrm>
            <a:off x="9758778" y="5224321"/>
            <a:ext cx="150829" cy="1508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5" name="Picture 26" descr="Home">
            <a:extLst>
              <a:ext uri="{FF2B5EF4-FFF2-40B4-BE49-F238E27FC236}">
                <a16:creationId xmlns:a16="http://schemas.microsoft.com/office/drawing/2014/main" id="{1392E73D-BFBF-9245-8757-4EE24CD46DAD}"/>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910942" y="2684988"/>
            <a:ext cx="334624" cy="316627"/>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1095" descr="Kenya Power | kplc.co.ke">
            <a:extLst>
              <a:ext uri="{FF2B5EF4-FFF2-40B4-BE49-F238E27FC236}">
                <a16:creationId xmlns:a16="http://schemas.microsoft.com/office/drawing/2014/main" id="{2C77BED5-F562-9B10-03DA-87783DD6AF9D}"/>
              </a:ext>
            </a:extLst>
          </p:cNvPr>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266656" y="2684988"/>
            <a:ext cx="368530" cy="321672"/>
          </a:xfrm>
          <a:prstGeom prst="rect">
            <a:avLst/>
          </a:prstGeom>
          <a:noFill/>
          <a:ln>
            <a:noFill/>
          </a:ln>
        </p:spPr>
      </p:pic>
      <p:pic>
        <p:nvPicPr>
          <p:cNvPr id="1097" name="Picture 18" descr="Home">
            <a:extLst>
              <a:ext uri="{FF2B5EF4-FFF2-40B4-BE49-F238E27FC236}">
                <a16:creationId xmlns:a16="http://schemas.microsoft.com/office/drawing/2014/main" id="{2BA0FAB7-EE6D-A7D4-950D-E55111B38B6E}"/>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663109" y="2692027"/>
            <a:ext cx="441262" cy="315292"/>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1098" descr="A picture containing text, clipart&#10;&#10;Description automatically generated">
            <a:extLst>
              <a:ext uri="{FF2B5EF4-FFF2-40B4-BE49-F238E27FC236}">
                <a16:creationId xmlns:a16="http://schemas.microsoft.com/office/drawing/2014/main" id="{DBE9B2AC-0873-43FF-4777-5BA72D2FCB8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104371" y="2788864"/>
            <a:ext cx="441261" cy="119141"/>
          </a:xfrm>
          <a:prstGeom prst="rect">
            <a:avLst/>
          </a:prstGeom>
        </p:spPr>
      </p:pic>
      <p:pic>
        <p:nvPicPr>
          <p:cNvPr id="21" name="Picture 20">
            <a:extLst>
              <a:ext uri="{FF2B5EF4-FFF2-40B4-BE49-F238E27FC236}">
                <a16:creationId xmlns:a16="http://schemas.microsoft.com/office/drawing/2014/main" id="{F80D677A-C586-DB45-A27A-D56E9210F01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660633" y="1990747"/>
            <a:ext cx="912014" cy="1296818"/>
          </a:xfrm>
          <a:prstGeom prst="rect">
            <a:avLst/>
          </a:prstGeom>
        </p:spPr>
      </p:pic>
      <p:pic>
        <p:nvPicPr>
          <p:cNvPr id="27" name="Picture 26">
            <a:extLst>
              <a:ext uri="{FF2B5EF4-FFF2-40B4-BE49-F238E27FC236}">
                <a16:creationId xmlns:a16="http://schemas.microsoft.com/office/drawing/2014/main" id="{11085221-52B6-294D-88ED-29F519FEA5B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574321" y="1990399"/>
            <a:ext cx="1007373" cy="1295565"/>
          </a:xfrm>
          <a:prstGeom prst="rect">
            <a:avLst/>
          </a:prstGeom>
        </p:spPr>
      </p:pic>
      <p:sp>
        <p:nvSpPr>
          <p:cNvPr id="1079" name="TextBox 1078">
            <a:extLst>
              <a:ext uri="{FF2B5EF4-FFF2-40B4-BE49-F238E27FC236}">
                <a16:creationId xmlns:a16="http://schemas.microsoft.com/office/drawing/2014/main" id="{D2F1C67B-8682-1B81-508A-3088B84B513D}"/>
              </a:ext>
            </a:extLst>
          </p:cNvPr>
          <p:cNvSpPr txBox="1"/>
          <p:nvPr/>
        </p:nvSpPr>
        <p:spPr>
          <a:xfrm>
            <a:off x="5468022" y="1143724"/>
            <a:ext cx="2286058" cy="830997"/>
          </a:xfrm>
          <a:prstGeom prst="rect">
            <a:avLst/>
          </a:prstGeom>
          <a:solidFill>
            <a:srgbClr val="FFFFFF"/>
          </a:solidFill>
        </p:spPr>
        <p:txBody>
          <a:bodyPr wrap="square" rtlCol="0">
            <a:spAutoFit/>
          </a:bodyPr>
          <a:lstStyle/>
          <a:p>
            <a:pPr algn="ctr"/>
            <a:r>
              <a:rPr lang="en-US" sz="1600"/>
              <a:t>New evidence highlights cost-effectiveness of modern EE appliances</a:t>
            </a:r>
          </a:p>
        </p:txBody>
      </p:sp>
    </p:spTree>
    <p:extLst>
      <p:ext uri="{BB962C8B-B14F-4D97-AF65-F5344CB8AC3E}">
        <p14:creationId xmlns:p14="http://schemas.microsoft.com/office/powerpoint/2010/main" val="1379301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199D-8B9F-946E-FE25-7D8EEDC907CA}"/>
              </a:ext>
            </a:extLst>
          </p:cNvPr>
          <p:cNvSpPr>
            <a:spLocks noGrp="1"/>
          </p:cNvSpPr>
          <p:nvPr>
            <p:ph type="title"/>
          </p:nvPr>
        </p:nvSpPr>
        <p:spPr/>
        <p:txBody>
          <a:bodyPr vert="horz" lIns="91440" tIns="45720" rIns="91440" bIns="45720" rtlCol="0" anchor="b">
            <a:normAutofit/>
          </a:bodyPr>
          <a:lstStyle/>
          <a:p>
            <a:r>
              <a:rPr lang="en-US" sz="4000" kern="1200">
                <a:solidFill>
                  <a:srgbClr val="FFFFFF"/>
                </a:solidFill>
                <a:latin typeface="+mj-lt"/>
                <a:ea typeface="+mj-ea"/>
                <a:cs typeface="+mj-cs"/>
              </a:rPr>
              <a:t>eCooking projects in Kenya</a:t>
            </a:r>
          </a:p>
        </p:txBody>
      </p:sp>
      <p:pic>
        <p:nvPicPr>
          <p:cNvPr id="5" name="Content Placeholder 4" descr="A picture containing map, text&#10;&#10;Description automatically generated">
            <a:extLst>
              <a:ext uri="{FF2B5EF4-FFF2-40B4-BE49-F238E27FC236}">
                <a16:creationId xmlns:a16="http://schemas.microsoft.com/office/drawing/2014/main" id="{DB0A13C1-FADF-EA26-FB3F-F678B70B9B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203196" y="1825625"/>
            <a:ext cx="3899660" cy="4331984"/>
          </a:xfrm>
          <a:prstGeom prst="rect">
            <a:avLst/>
          </a:prstGeom>
        </p:spPr>
      </p:pic>
      <p:pic>
        <p:nvPicPr>
          <p:cNvPr id="17" name="Picture 9">
            <a:extLst>
              <a:ext uri="{FF2B5EF4-FFF2-40B4-BE49-F238E27FC236}">
                <a16:creationId xmlns:a16="http://schemas.microsoft.com/office/drawing/2014/main" id="{F567E32E-4FCD-B78C-85E1-16890FC54F1B}"/>
              </a:ext>
            </a:extLst>
          </p:cNvPr>
          <p:cNvPicPr>
            <a:picLocks noChangeAspect="1"/>
          </p:cNvPicPr>
          <p:nvPr/>
        </p:nvPicPr>
        <p:blipFill rotWithShape="1">
          <a:blip r:embed="rId3"/>
          <a:srcRect t="27513" r="1" b="19545"/>
          <a:stretch/>
        </p:blipFill>
        <p:spPr>
          <a:xfrm>
            <a:off x="7318932" y="4973641"/>
            <a:ext cx="728318" cy="6995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descr="A group of people cooking in a kitchen&#10;&#10;Description automatically generated with medium confidence">
            <a:extLst>
              <a:ext uri="{FF2B5EF4-FFF2-40B4-BE49-F238E27FC236}">
                <a16:creationId xmlns:a16="http://schemas.microsoft.com/office/drawing/2014/main" id="{DF7D6398-5C21-0170-C13E-EDD0BCCDE7AC}"/>
              </a:ext>
            </a:extLst>
          </p:cNvPr>
          <p:cNvPicPr>
            <a:picLocks noChangeAspect="1"/>
          </p:cNvPicPr>
          <p:nvPr/>
        </p:nvPicPr>
        <p:blipFill rotWithShape="1">
          <a:blip r:embed="rId4">
            <a:extLst>
              <a:ext uri="{28A0092B-C50C-407E-A947-70E740481C1C}">
                <a14:useLocalDpi xmlns:a14="http://schemas.microsoft.com/office/drawing/2010/main" val="0"/>
              </a:ext>
            </a:extLst>
          </a:blip>
          <a:srcRect l="3665" r="30401" b="9239"/>
          <a:stretch/>
        </p:blipFill>
        <p:spPr>
          <a:xfrm>
            <a:off x="7806984" y="3198480"/>
            <a:ext cx="673397" cy="662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A picture containing cooker, kitchenware, cookware and bakeware, kitchen appliance&#10;&#10;Description automatically generated">
            <a:extLst>
              <a:ext uri="{FF2B5EF4-FFF2-40B4-BE49-F238E27FC236}">
                <a16:creationId xmlns:a16="http://schemas.microsoft.com/office/drawing/2014/main" id="{DEFDE899-651A-F746-41DC-0919930027E4}"/>
              </a:ext>
            </a:extLst>
          </p:cNvPr>
          <p:cNvPicPr>
            <a:picLocks noChangeAspect="1"/>
          </p:cNvPicPr>
          <p:nvPr/>
        </p:nvPicPr>
        <p:blipFill rotWithShape="1">
          <a:blip r:embed="rId5">
            <a:extLst>
              <a:ext uri="{28A0092B-C50C-407E-A947-70E740481C1C}">
                <a14:useLocalDpi xmlns:a14="http://schemas.microsoft.com/office/drawing/2010/main" val="0"/>
              </a:ext>
            </a:extLst>
          </a:blip>
          <a:srcRect r="-1" b="12316"/>
          <a:stretch/>
        </p:blipFill>
        <p:spPr>
          <a:xfrm>
            <a:off x="4376398" y="4660652"/>
            <a:ext cx="612269" cy="662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group of people standing around a machine&#10;&#10;Description automatically generated with medium confidence">
            <a:extLst>
              <a:ext uri="{FF2B5EF4-FFF2-40B4-BE49-F238E27FC236}">
                <a16:creationId xmlns:a16="http://schemas.microsoft.com/office/drawing/2014/main" id="{211D27B1-2848-AD03-D7FC-E7393D8B2AAA}"/>
              </a:ext>
            </a:extLst>
          </p:cNvPr>
          <p:cNvPicPr>
            <a:picLocks noChangeAspect="1"/>
          </p:cNvPicPr>
          <p:nvPr/>
        </p:nvPicPr>
        <p:blipFill rotWithShape="1">
          <a:blip r:embed="rId6">
            <a:extLst>
              <a:ext uri="{28A0092B-C50C-407E-A947-70E740481C1C}">
                <a14:useLocalDpi xmlns:a14="http://schemas.microsoft.com/office/drawing/2010/main" val="0"/>
              </a:ext>
            </a:extLst>
          </a:blip>
          <a:srcRect t="27224" r="-2" b="33039"/>
          <a:stretch/>
        </p:blipFill>
        <p:spPr>
          <a:xfrm>
            <a:off x="5154611" y="1240253"/>
            <a:ext cx="673396" cy="6607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 Placeholder 92">
            <a:extLst>
              <a:ext uri="{FF2B5EF4-FFF2-40B4-BE49-F238E27FC236}">
                <a16:creationId xmlns:a16="http://schemas.microsoft.com/office/drawing/2014/main" id="{4B0D5EE9-98E1-0510-2E98-0DDD74F17DCD}"/>
              </a:ext>
            </a:extLst>
          </p:cNvPr>
          <p:cNvSpPr txBox="1">
            <a:spLocks/>
          </p:cNvSpPr>
          <p:nvPr/>
        </p:nvSpPr>
        <p:spPr>
          <a:xfrm>
            <a:off x="-560716" y="4660652"/>
            <a:ext cx="4878668" cy="1042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err="1"/>
              <a:t>PowerHive</a:t>
            </a:r>
            <a:r>
              <a:rPr lang="en-US" sz="1800" b="1"/>
              <a:t> pilot EPCs on solar hybrid MGs</a:t>
            </a:r>
            <a:br>
              <a:rPr lang="en-US" sz="1800"/>
            </a:br>
            <a:r>
              <a:rPr lang="en-US" sz="1800" i="1"/>
              <a:t>Kisii County</a:t>
            </a:r>
          </a:p>
          <a:p>
            <a:pPr algn="r"/>
            <a:endParaRPr lang="en-KE" sz="1800"/>
          </a:p>
        </p:txBody>
      </p:sp>
      <p:cxnSp>
        <p:nvCxnSpPr>
          <p:cNvPr id="6" name="Straight Connector 5">
            <a:extLst>
              <a:ext uri="{FF2B5EF4-FFF2-40B4-BE49-F238E27FC236}">
                <a16:creationId xmlns:a16="http://schemas.microsoft.com/office/drawing/2014/main" id="{C34EF70F-5A59-B636-BCE6-0B27337FA14C}"/>
              </a:ext>
            </a:extLst>
          </p:cNvPr>
          <p:cNvCxnSpPr>
            <a:stCxn id="22" idx="7"/>
          </p:cNvCxnSpPr>
          <p:nvPr/>
        </p:nvCxnSpPr>
        <p:spPr>
          <a:xfrm flipV="1">
            <a:off x="4899002" y="4242391"/>
            <a:ext cx="151463" cy="515323"/>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sp>
        <p:nvSpPr>
          <p:cNvPr id="9" name="Text Placeholder 92">
            <a:extLst>
              <a:ext uri="{FF2B5EF4-FFF2-40B4-BE49-F238E27FC236}">
                <a16:creationId xmlns:a16="http://schemas.microsoft.com/office/drawing/2014/main" id="{857A5CD3-ED01-88AF-C10C-8E5E4A0D35FC}"/>
              </a:ext>
            </a:extLst>
          </p:cNvPr>
          <p:cNvSpPr txBox="1">
            <a:spLocks/>
          </p:cNvSpPr>
          <p:nvPr/>
        </p:nvSpPr>
        <p:spPr>
          <a:xfrm>
            <a:off x="7950511" y="3176890"/>
            <a:ext cx="3695787" cy="9931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t>County eCooking Hub Launches</a:t>
            </a:r>
            <a:br>
              <a:rPr lang="en-US" sz="1800"/>
            </a:br>
            <a:r>
              <a:rPr lang="en-US" sz="1800" i="1"/>
              <a:t>Kakamega, Nakuru, Kisumu, Makueni, Kitui Counties</a:t>
            </a:r>
          </a:p>
          <a:p>
            <a:pPr algn="r"/>
            <a:endParaRPr lang="en-KE" sz="1800"/>
          </a:p>
        </p:txBody>
      </p:sp>
      <p:sp>
        <p:nvSpPr>
          <p:cNvPr id="11" name="Text Placeholder 92">
            <a:extLst>
              <a:ext uri="{FF2B5EF4-FFF2-40B4-BE49-F238E27FC236}">
                <a16:creationId xmlns:a16="http://schemas.microsoft.com/office/drawing/2014/main" id="{93F2C7DC-D1BC-7B35-46BF-81862D9BE25B}"/>
              </a:ext>
            </a:extLst>
          </p:cNvPr>
          <p:cNvSpPr txBox="1">
            <a:spLocks/>
          </p:cNvSpPr>
          <p:nvPr/>
        </p:nvSpPr>
        <p:spPr>
          <a:xfrm>
            <a:off x="7870116" y="5003779"/>
            <a:ext cx="3237514" cy="699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t>Athel Tech. Solar eCooking </a:t>
            </a:r>
            <a:br>
              <a:rPr lang="en-US" sz="1800"/>
            </a:br>
            <a:r>
              <a:rPr lang="en-US" sz="1800" i="1"/>
              <a:t>Mombasa County</a:t>
            </a:r>
          </a:p>
          <a:p>
            <a:pPr algn="r"/>
            <a:endParaRPr lang="en-KE" sz="1800"/>
          </a:p>
        </p:txBody>
      </p:sp>
      <p:sp>
        <p:nvSpPr>
          <p:cNvPr id="12" name="Text Placeholder 92">
            <a:extLst>
              <a:ext uri="{FF2B5EF4-FFF2-40B4-BE49-F238E27FC236}">
                <a16:creationId xmlns:a16="http://schemas.microsoft.com/office/drawing/2014/main" id="{D57A8F77-FB2B-78AC-D6CA-41C6509DE1E2}"/>
              </a:ext>
            </a:extLst>
          </p:cNvPr>
          <p:cNvSpPr txBox="1">
            <a:spLocks/>
          </p:cNvSpPr>
          <p:nvPr/>
        </p:nvSpPr>
        <p:spPr>
          <a:xfrm>
            <a:off x="5865543" y="1240253"/>
            <a:ext cx="3375733" cy="699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t>SNV Institutional eCooking Pilot</a:t>
            </a:r>
            <a:br>
              <a:rPr lang="en-US" sz="1800"/>
            </a:br>
            <a:r>
              <a:rPr lang="en-US" sz="1800" i="1"/>
              <a:t>Turkana County</a:t>
            </a:r>
          </a:p>
          <a:p>
            <a:pPr algn="r"/>
            <a:endParaRPr lang="en-KE" sz="1800"/>
          </a:p>
        </p:txBody>
      </p:sp>
      <p:cxnSp>
        <p:nvCxnSpPr>
          <p:cNvPr id="13" name="Straight Connector 12">
            <a:extLst>
              <a:ext uri="{FF2B5EF4-FFF2-40B4-BE49-F238E27FC236}">
                <a16:creationId xmlns:a16="http://schemas.microsoft.com/office/drawing/2014/main" id="{192C017C-17A4-0440-9EB2-7D9EA57EF983}"/>
              </a:ext>
            </a:extLst>
          </p:cNvPr>
          <p:cNvCxnSpPr/>
          <p:nvPr/>
        </p:nvCxnSpPr>
        <p:spPr>
          <a:xfrm flipV="1">
            <a:off x="5154611" y="1825625"/>
            <a:ext cx="151463" cy="515323"/>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2E9F0F-6A24-C548-1E42-C8496B040122}"/>
              </a:ext>
            </a:extLst>
          </p:cNvPr>
          <p:cNvCxnSpPr>
            <a:cxnSpLocks/>
            <a:stCxn id="25" idx="1"/>
          </p:cNvCxnSpPr>
          <p:nvPr/>
        </p:nvCxnSpPr>
        <p:spPr>
          <a:xfrm flipH="1">
            <a:off x="5050465" y="3295542"/>
            <a:ext cx="2855136" cy="636322"/>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202C2A-9CAF-CECB-992A-A1004019DFEC}"/>
              </a:ext>
            </a:extLst>
          </p:cNvPr>
          <p:cNvCxnSpPr>
            <a:cxnSpLocks/>
            <a:endCxn id="25" idx="2"/>
          </p:cNvCxnSpPr>
          <p:nvPr/>
        </p:nvCxnSpPr>
        <p:spPr>
          <a:xfrm flipV="1">
            <a:off x="6297384" y="3529871"/>
            <a:ext cx="1509600" cy="712520"/>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4422AF-7587-8E13-C2A7-941E80AA1135}"/>
              </a:ext>
            </a:extLst>
          </p:cNvPr>
          <p:cNvCxnSpPr>
            <a:cxnSpLocks/>
          </p:cNvCxnSpPr>
          <p:nvPr/>
        </p:nvCxnSpPr>
        <p:spPr>
          <a:xfrm flipV="1">
            <a:off x="5491309" y="3429000"/>
            <a:ext cx="2315675" cy="748453"/>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1762E09-B0DC-602C-B3F9-F5B1D7E725EC}"/>
              </a:ext>
            </a:extLst>
          </p:cNvPr>
          <p:cNvCxnSpPr>
            <a:cxnSpLocks/>
          </p:cNvCxnSpPr>
          <p:nvPr/>
        </p:nvCxnSpPr>
        <p:spPr>
          <a:xfrm flipV="1">
            <a:off x="6096000" y="3696654"/>
            <a:ext cx="1710984" cy="1195997"/>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A4B29A4-563F-1BBB-6509-746BE8ECF8FA}"/>
              </a:ext>
            </a:extLst>
          </p:cNvPr>
          <p:cNvCxnSpPr>
            <a:cxnSpLocks/>
          </p:cNvCxnSpPr>
          <p:nvPr/>
        </p:nvCxnSpPr>
        <p:spPr>
          <a:xfrm flipV="1">
            <a:off x="6813753" y="5289832"/>
            <a:ext cx="464510" cy="327915"/>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pic>
        <p:nvPicPr>
          <p:cNvPr id="46" name="Picture 45" descr="A person cooking in a kitchen&#10;&#10;Description automatically generated">
            <a:extLst>
              <a:ext uri="{FF2B5EF4-FFF2-40B4-BE49-F238E27FC236}">
                <a16:creationId xmlns:a16="http://schemas.microsoft.com/office/drawing/2014/main" id="{9A4E4276-E54A-A53C-8B6D-FB11DE96C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0779" y="3297245"/>
            <a:ext cx="651308" cy="6995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7" name="Text Placeholder 92">
            <a:extLst>
              <a:ext uri="{FF2B5EF4-FFF2-40B4-BE49-F238E27FC236}">
                <a16:creationId xmlns:a16="http://schemas.microsoft.com/office/drawing/2014/main" id="{9DDA5C6A-F4DB-C969-B08F-9ED93EDE3FB6}"/>
              </a:ext>
            </a:extLst>
          </p:cNvPr>
          <p:cNvSpPr txBox="1">
            <a:spLocks/>
          </p:cNvSpPr>
          <p:nvPr/>
        </p:nvSpPr>
        <p:spPr>
          <a:xfrm>
            <a:off x="87548" y="3295542"/>
            <a:ext cx="3561981" cy="790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b="1"/>
              <a:t>Pika na Power, eCooking Demo Center</a:t>
            </a:r>
            <a:br>
              <a:rPr lang="en-US" sz="1800"/>
            </a:br>
            <a:r>
              <a:rPr lang="en-US" sz="1800" i="1"/>
              <a:t>Nairobi County</a:t>
            </a:r>
          </a:p>
          <a:p>
            <a:pPr algn="r"/>
            <a:endParaRPr lang="en-KE" sz="1800"/>
          </a:p>
        </p:txBody>
      </p:sp>
      <p:cxnSp>
        <p:nvCxnSpPr>
          <p:cNvPr id="48" name="Straight Connector 47">
            <a:extLst>
              <a:ext uri="{FF2B5EF4-FFF2-40B4-BE49-F238E27FC236}">
                <a16:creationId xmlns:a16="http://schemas.microsoft.com/office/drawing/2014/main" id="{18E7C3AA-46A1-76BC-649D-88EEAB6740E7}"/>
              </a:ext>
            </a:extLst>
          </p:cNvPr>
          <p:cNvCxnSpPr>
            <a:cxnSpLocks/>
          </p:cNvCxnSpPr>
          <p:nvPr/>
        </p:nvCxnSpPr>
        <p:spPr>
          <a:xfrm>
            <a:off x="4376234" y="3803226"/>
            <a:ext cx="1412826" cy="722489"/>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9D96C5D9-9B1E-02F9-3D0D-310B3E2DFF4F}"/>
              </a:ext>
            </a:extLst>
          </p:cNvPr>
          <p:cNvSpPr txBox="1">
            <a:spLocks/>
          </p:cNvSpPr>
          <p:nvPr/>
        </p:nvSpPr>
        <p:spPr>
          <a:xfrm>
            <a:off x="1794933" y="168873"/>
            <a:ext cx="8097860" cy="8620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rgbClr val="361163"/>
                </a:solidFill>
                <a:latin typeface="Din OT"/>
                <a:ea typeface="+mj-ea"/>
                <a:cs typeface="+mj-cs"/>
              </a:defRPr>
            </a:lvl1pPr>
          </a:lstStyle>
          <a:p>
            <a:r>
              <a:rPr lang="en-US" sz="4000">
                <a:solidFill>
                  <a:schemeClr val="tx1"/>
                </a:solidFill>
                <a:latin typeface="+mj-lt"/>
              </a:rPr>
              <a:t>Selected Cooking projects in Kenya</a:t>
            </a:r>
          </a:p>
        </p:txBody>
      </p:sp>
      <p:cxnSp>
        <p:nvCxnSpPr>
          <p:cNvPr id="4" name="Straight Connector 3">
            <a:extLst>
              <a:ext uri="{FF2B5EF4-FFF2-40B4-BE49-F238E27FC236}">
                <a16:creationId xmlns:a16="http://schemas.microsoft.com/office/drawing/2014/main" id="{3E315AAF-1048-BAAD-1296-9F30448AF8E3}"/>
              </a:ext>
            </a:extLst>
          </p:cNvPr>
          <p:cNvCxnSpPr>
            <a:cxnSpLocks/>
          </p:cNvCxnSpPr>
          <p:nvPr/>
        </p:nvCxnSpPr>
        <p:spPr>
          <a:xfrm flipV="1">
            <a:off x="5082647" y="3377777"/>
            <a:ext cx="2740190" cy="720870"/>
          </a:xfrm>
          <a:prstGeom prst="line">
            <a:avLst/>
          </a:prstGeom>
          <a:ln w="57150">
            <a:solidFill>
              <a:srgbClr val="4D4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05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6250-1961-DA47-A641-07927BE1A6EC}"/>
              </a:ext>
            </a:extLst>
          </p:cNvPr>
          <p:cNvSpPr>
            <a:spLocks noGrp="1"/>
          </p:cNvSpPr>
          <p:nvPr>
            <p:ph type="title"/>
          </p:nvPr>
        </p:nvSpPr>
        <p:spPr>
          <a:xfrm>
            <a:off x="1240970" y="365125"/>
            <a:ext cx="5961909" cy="1325563"/>
          </a:xfrm>
        </p:spPr>
        <p:txBody>
          <a:bodyPr>
            <a:normAutofit fontScale="90000"/>
          </a:bodyPr>
          <a:lstStyle/>
          <a:p>
            <a:r>
              <a:rPr lang="en-US" dirty="0"/>
              <a:t>Building momentum in Kenya’s emerging eCooking sector</a:t>
            </a:r>
          </a:p>
        </p:txBody>
      </p:sp>
      <p:cxnSp>
        <p:nvCxnSpPr>
          <p:cNvPr id="5" name="Straight Connector 4">
            <a:extLst>
              <a:ext uri="{FF2B5EF4-FFF2-40B4-BE49-F238E27FC236}">
                <a16:creationId xmlns:a16="http://schemas.microsoft.com/office/drawing/2014/main" id="{04C1749F-F311-3742-B1E7-9FD84FB369F4}"/>
              </a:ext>
            </a:extLst>
          </p:cNvPr>
          <p:cNvCxnSpPr>
            <a:cxnSpLocks/>
          </p:cNvCxnSpPr>
          <p:nvPr/>
        </p:nvCxnSpPr>
        <p:spPr>
          <a:xfrm flipV="1">
            <a:off x="763571" y="5515822"/>
            <a:ext cx="10916676" cy="1094"/>
          </a:xfrm>
          <a:prstGeom prst="line">
            <a:avLst/>
          </a:prstGeom>
          <a:ln w="28575">
            <a:headEnd type="none" w="med" len="med"/>
            <a:tailEnd type="triangle" w="lg" len="lg"/>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30204C5-BD69-7043-B32A-5C237EE33D74}"/>
              </a:ext>
            </a:extLst>
          </p:cNvPr>
          <p:cNvSpPr txBox="1"/>
          <p:nvPr/>
        </p:nvSpPr>
        <p:spPr>
          <a:xfrm>
            <a:off x="711788" y="5629517"/>
            <a:ext cx="739302" cy="369332"/>
          </a:xfrm>
          <a:prstGeom prst="rect">
            <a:avLst/>
          </a:prstGeom>
          <a:noFill/>
        </p:spPr>
        <p:txBody>
          <a:bodyPr wrap="square" rtlCol="0">
            <a:spAutoFit/>
          </a:bodyPr>
          <a:lstStyle/>
          <a:p>
            <a:pPr algn="ctr"/>
            <a:r>
              <a:rPr lang="en-US"/>
              <a:t>2016</a:t>
            </a:r>
          </a:p>
        </p:txBody>
      </p:sp>
      <p:sp>
        <p:nvSpPr>
          <p:cNvPr id="14" name="TextBox 13">
            <a:extLst>
              <a:ext uri="{FF2B5EF4-FFF2-40B4-BE49-F238E27FC236}">
                <a16:creationId xmlns:a16="http://schemas.microsoft.com/office/drawing/2014/main" id="{A50D8CDB-8181-CF48-9ED7-E0128693FBA5}"/>
              </a:ext>
            </a:extLst>
          </p:cNvPr>
          <p:cNvSpPr txBox="1"/>
          <p:nvPr/>
        </p:nvSpPr>
        <p:spPr>
          <a:xfrm>
            <a:off x="2109692" y="5667745"/>
            <a:ext cx="739302" cy="369332"/>
          </a:xfrm>
          <a:prstGeom prst="rect">
            <a:avLst/>
          </a:prstGeom>
          <a:noFill/>
        </p:spPr>
        <p:txBody>
          <a:bodyPr wrap="square" rtlCol="0">
            <a:spAutoFit/>
          </a:bodyPr>
          <a:lstStyle/>
          <a:p>
            <a:pPr algn="ctr"/>
            <a:r>
              <a:rPr lang="en-US"/>
              <a:t>2017</a:t>
            </a:r>
          </a:p>
        </p:txBody>
      </p:sp>
      <p:sp>
        <p:nvSpPr>
          <p:cNvPr id="15" name="TextBox 14">
            <a:extLst>
              <a:ext uri="{FF2B5EF4-FFF2-40B4-BE49-F238E27FC236}">
                <a16:creationId xmlns:a16="http://schemas.microsoft.com/office/drawing/2014/main" id="{FDD9F063-D7AD-824C-A9EE-5BF2586ADC83}"/>
              </a:ext>
            </a:extLst>
          </p:cNvPr>
          <p:cNvSpPr txBox="1"/>
          <p:nvPr/>
        </p:nvSpPr>
        <p:spPr>
          <a:xfrm>
            <a:off x="3507596" y="5667745"/>
            <a:ext cx="739302" cy="369332"/>
          </a:xfrm>
          <a:prstGeom prst="rect">
            <a:avLst/>
          </a:prstGeom>
          <a:noFill/>
        </p:spPr>
        <p:txBody>
          <a:bodyPr wrap="square" rtlCol="0">
            <a:spAutoFit/>
          </a:bodyPr>
          <a:lstStyle/>
          <a:p>
            <a:pPr algn="ctr"/>
            <a:r>
              <a:rPr lang="en-US"/>
              <a:t>2018</a:t>
            </a:r>
          </a:p>
        </p:txBody>
      </p:sp>
      <p:sp>
        <p:nvSpPr>
          <p:cNvPr id="16" name="TextBox 15">
            <a:extLst>
              <a:ext uri="{FF2B5EF4-FFF2-40B4-BE49-F238E27FC236}">
                <a16:creationId xmlns:a16="http://schemas.microsoft.com/office/drawing/2014/main" id="{6C3ADEEF-050C-8444-9082-5544F2B470BE}"/>
              </a:ext>
            </a:extLst>
          </p:cNvPr>
          <p:cNvSpPr txBox="1"/>
          <p:nvPr/>
        </p:nvSpPr>
        <p:spPr>
          <a:xfrm>
            <a:off x="4905500" y="5667745"/>
            <a:ext cx="739302" cy="369332"/>
          </a:xfrm>
          <a:prstGeom prst="rect">
            <a:avLst/>
          </a:prstGeom>
          <a:noFill/>
        </p:spPr>
        <p:txBody>
          <a:bodyPr wrap="square" rtlCol="0">
            <a:spAutoFit/>
          </a:bodyPr>
          <a:lstStyle/>
          <a:p>
            <a:pPr algn="ctr"/>
            <a:r>
              <a:rPr lang="en-US"/>
              <a:t>2019</a:t>
            </a:r>
          </a:p>
        </p:txBody>
      </p:sp>
      <p:sp>
        <p:nvSpPr>
          <p:cNvPr id="17" name="TextBox 16">
            <a:extLst>
              <a:ext uri="{FF2B5EF4-FFF2-40B4-BE49-F238E27FC236}">
                <a16:creationId xmlns:a16="http://schemas.microsoft.com/office/drawing/2014/main" id="{2696F8C2-BDD7-F04A-8EE4-15DA7132EA3C}"/>
              </a:ext>
            </a:extLst>
          </p:cNvPr>
          <p:cNvSpPr txBox="1"/>
          <p:nvPr/>
        </p:nvSpPr>
        <p:spPr>
          <a:xfrm>
            <a:off x="6303404" y="5667745"/>
            <a:ext cx="739302" cy="369332"/>
          </a:xfrm>
          <a:prstGeom prst="rect">
            <a:avLst/>
          </a:prstGeom>
          <a:noFill/>
        </p:spPr>
        <p:txBody>
          <a:bodyPr wrap="square" rtlCol="0">
            <a:spAutoFit/>
          </a:bodyPr>
          <a:lstStyle/>
          <a:p>
            <a:pPr algn="ctr"/>
            <a:r>
              <a:rPr lang="en-US"/>
              <a:t>2020</a:t>
            </a:r>
          </a:p>
        </p:txBody>
      </p:sp>
      <p:sp>
        <p:nvSpPr>
          <p:cNvPr id="18" name="TextBox 17">
            <a:extLst>
              <a:ext uri="{FF2B5EF4-FFF2-40B4-BE49-F238E27FC236}">
                <a16:creationId xmlns:a16="http://schemas.microsoft.com/office/drawing/2014/main" id="{5D2FFE0B-9666-0547-8F57-5D5B903ECEEE}"/>
              </a:ext>
            </a:extLst>
          </p:cNvPr>
          <p:cNvSpPr txBox="1"/>
          <p:nvPr/>
        </p:nvSpPr>
        <p:spPr>
          <a:xfrm>
            <a:off x="7701308" y="5667745"/>
            <a:ext cx="739302" cy="369332"/>
          </a:xfrm>
          <a:prstGeom prst="rect">
            <a:avLst/>
          </a:prstGeom>
          <a:noFill/>
        </p:spPr>
        <p:txBody>
          <a:bodyPr wrap="square" rtlCol="0">
            <a:spAutoFit/>
          </a:bodyPr>
          <a:lstStyle/>
          <a:p>
            <a:pPr algn="ctr"/>
            <a:r>
              <a:rPr lang="en-US"/>
              <a:t>2021</a:t>
            </a:r>
          </a:p>
        </p:txBody>
      </p:sp>
      <p:sp>
        <p:nvSpPr>
          <p:cNvPr id="19" name="TextBox 18">
            <a:extLst>
              <a:ext uri="{FF2B5EF4-FFF2-40B4-BE49-F238E27FC236}">
                <a16:creationId xmlns:a16="http://schemas.microsoft.com/office/drawing/2014/main" id="{2FF8258A-4039-FE4B-BBD0-8872B1BE6AED}"/>
              </a:ext>
            </a:extLst>
          </p:cNvPr>
          <p:cNvSpPr txBox="1"/>
          <p:nvPr/>
        </p:nvSpPr>
        <p:spPr>
          <a:xfrm>
            <a:off x="9180568" y="5667745"/>
            <a:ext cx="739302" cy="369332"/>
          </a:xfrm>
          <a:prstGeom prst="rect">
            <a:avLst/>
          </a:prstGeom>
          <a:noFill/>
        </p:spPr>
        <p:txBody>
          <a:bodyPr wrap="square" rtlCol="0">
            <a:spAutoFit/>
          </a:bodyPr>
          <a:lstStyle/>
          <a:p>
            <a:pPr algn="ctr"/>
            <a:r>
              <a:rPr lang="en-US" dirty="0"/>
              <a:t>2022</a:t>
            </a:r>
          </a:p>
        </p:txBody>
      </p:sp>
      <p:pic>
        <p:nvPicPr>
          <p:cNvPr id="1026" name="Picture 2" descr="BURN Manufacturing – Fledge">
            <a:extLst>
              <a:ext uri="{FF2B5EF4-FFF2-40B4-BE49-F238E27FC236}">
                <a16:creationId xmlns:a16="http://schemas.microsoft.com/office/drawing/2014/main" id="{4908F18C-84EC-1017-D035-06B6348621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18526" y="3414489"/>
            <a:ext cx="904965" cy="301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actical Action - Energia | Energia">
            <a:extLst>
              <a:ext uri="{FF2B5EF4-FFF2-40B4-BE49-F238E27FC236}">
                <a16:creationId xmlns:a16="http://schemas.microsoft.com/office/drawing/2014/main" id="{A5EB9102-BD73-892E-1A78-FE51BE4A8D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8052" y="3806958"/>
            <a:ext cx="366314" cy="564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 M-KOPA">
            <a:extLst>
              <a:ext uri="{FF2B5EF4-FFF2-40B4-BE49-F238E27FC236}">
                <a16:creationId xmlns:a16="http://schemas.microsoft.com/office/drawing/2014/main" id="{77F8E5B1-65C8-4D84-DDF8-4956E25F35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16724" y="3732025"/>
            <a:ext cx="807366" cy="262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ea Coordinator-Othaya - Bidhaa Sasa">
            <a:extLst>
              <a:ext uri="{FF2B5EF4-FFF2-40B4-BE49-F238E27FC236}">
                <a16:creationId xmlns:a16="http://schemas.microsoft.com/office/drawing/2014/main" id="{551E9E77-EDEF-2D74-AC10-25352F0F6A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79076" y="4085175"/>
            <a:ext cx="801749" cy="351391"/>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4EF1FE19-1B08-06F2-E225-E19FA7D992AC}"/>
              </a:ext>
            </a:extLst>
          </p:cNvPr>
          <p:cNvSpPr txBox="1"/>
          <p:nvPr/>
        </p:nvSpPr>
        <p:spPr>
          <a:xfrm>
            <a:off x="10497113" y="5664856"/>
            <a:ext cx="739302" cy="369332"/>
          </a:xfrm>
          <a:prstGeom prst="rect">
            <a:avLst/>
          </a:prstGeom>
          <a:noFill/>
        </p:spPr>
        <p:txBody>
          <a:bodyPr wrap="square" rtlCol="0">
            <a:spAutoFit/>
          </a:bodyPr>
          <a:lstStyle/>
          <a:p>
            <a:pPr algn="ctr"/>
            <a:r>
              <a:rPr lang="en-US"/>
              <a:t>2023</a:t>
            </a:r>
          </a:p>
        </p:txBody>
      </p:sp>
      <p:sp>
        <p:nvSpPr>
          <p:cNvPr id="1035" name="AutoShape 12">
            <a:extLst>
              <a:ext uri="{FF2B5EF4-FFF2-40B4-BE49-F238E27FC236}">
                <a16:creationId xmlns:a16="http://schemas.microsoft.com/office/drawing/2014/main" id="{46BAFE82-A970-9E02-921F-9540BAC11112}"/>
              </a:ext>
            </a:extLst>
          </p:cNvPr>
          <p:cNvSpPr>
            <a:spLocks noChangeAspect="1" noChangeArrowheads="1"/>
          </p:cNvSpPr>
          <p:nvPr/>
        </p:nvSpPr>
        <p:spPr bwMode="auto">
          <a:xfrm>
            <a:off x="5420109" y="3545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sp>
        <p:nvSpPr>
          <p:cNvPr id="1046" name="AutoShape 16" descr="Home">
            <a:extLst>
              <a:ext uri="{FF2B5EF4-FFF2-40B4-BE49-F238E27FC236}">
                <a16:creationId xmlns:a16="http://schemas.microsoft.com/office/drawing/2014/main" id="{4845E876-8E93-3C01-DDF3-FDF79B448010}"/>
              </a:ext>
            </a:extLst>
          </p:cNvPr>
          <p:cNvSpPr>
            <a:spLocks noChangeAspect="1" noChangeArrowheads="1"/>
          </p:cNvSpPr>
          <p:nvPr/>
        </p:nvSpPr>
        <p:spPr bwMode="auto">
          <a:xfrm>
            <a:off x="5943600" y="350238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sp>
        <p:nvSpPr>
          <p:cNvPr id="1056" name="AutoShape 20" descr="Global LEAP Results-Based Financing Mechanism Opens Bid Submissions for  Electric Pressure Cookers - CLASP">
            <a:extLst>
              <a:ext uri="{FF2B5EF4-FFF2-40B4-BE49-F238E27FC236}">
                <a16:creationId xmlns:a16="http://schemas.microsoft.com/office/drawing/2014/main" id="{64D7FB0D-663B-DDED-AB36-BDA9099C2EEE}"/>
              </a:ext>
            </a:extLst>
          </p:cNvPr>
          <p:cNvSpPr>
            <a:spLocks noChangeAspect="1" noChangeArrowheads="1"/>
          </p:cNvSpPr>
          <p:nvPr/>
        </p:nvSpPr>
        <p:spPr bwMode="auto">
          <a:xfrm>
            <a:off x="10968036" y="-1832770"/>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KE"/>
          </a:p>
        </p:txBody>
      </p:sp>
      <p:pic>
        <p:nvPicPr>
          <p:cNvPr id="1066" name="Picture 12" descr="Modern Energy Cooking Services (@UKMECS) / Twitter">
            <a:extLst>
              <a:ext uri="{FF2B5EF4-FFF2-40B4-BE49-F238E27FC236}">
                <a16:creationId xmlns:a16="http://schemas.microsoft.com/office/drawing/2014/main" id="{DB37F2E4-74F7-FC88-D5B6-BEB7BE822CB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40610" y="2404592"/>
            <a:ext cx="253024" cy="253024"/>
          </a:xfrm>
          <a:prstGeom prst="rect">
            <a:avLst/>
          </a:prstGeom>
          <a:noFill/>
          <a:extLst>
            <a:ext uri="{909E8E84-426E-40DD-AFC4-6F175D3DCCD1}">
              <a14:hiddenFill xmlns:a14="http://schemas.microsoft.com/office/drawing/2010/main">
                <a:solidFill>
                  <a:srgbClr val="FFFFFF"/>
                </a:solidFill>
              </a14:hiddenFill>
            </a:ext>
          </a:extLst>
        </p:spPr>
      </p:pic>
      <p:pic>
        <p:nvPicPr>
          <p:cNvPr id="1095" name="Picture 26" descr="Home">
            <a:extLst>
              <a:ext uri="{FF2B5EF4-FFF2-40B4-BE49-F238E27FC236}">
                <a16:creationId xmlns:a16="http://schemas.microsoft.com/office/drawing/2014/main" id="{1392E73D-BFBF-9245-8757-4EE24CD46D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15883" y="4057321"/>
            <a:ext cx="532842" cy="504184"/>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1098" descr="A picture containing text, clipart&#10;&#10;Description automatically generated">
            <a:extLst>
              <a:ext uri="{FF2B5EF4-FFF2-40B4-BE49-F238E27FC236}">
                <a16:creationId xmlns:a16="http://schemas.microsoft.com/office/drawing/2014/main" id="{DBE9B2AC-0873-43FF-4777-5BA72D2FCB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19395" y="3806959"/>
            <a:ext cx="854181" cy="230630"/>
          </a:xfrm>
          <a:prstGeom prst="rect">
            <a:avLst/>
          </a:prstGeom>
        </p:spPr>
      </p:pic>
      <p:pic>
        <p:nvPicPr>
          <p:cNvPr id="21" name="Picture 20" descr="May be an image of poster and text">
            <a:extLst>
              <a:ext uri="{FF2B5EF4-FFF2-40B4-BE49-F238E27FC236}">
                <a16:creationId xmlns:a16="http://schemas.microsoft.com/office/drawing/2014/main" id="{02ADDA90-23AA-4942-43D4-05590E85221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30872" y="4997537"/>
            <a:ext cx="434340" cy="434340"/>
          </a:xfrm>
          <a:prstGeom prst="rect">
            <a:avLst/>
          </a:prstGeom>
          <a:noFill/>
        </p:spPr>
      </p:pic>
      <p:pic>
        <p:nvPicPr>
          <p:cNvPr id="22" name="Picture 21" descr="Kenya Power | kplc.co.ke">
            <a:extLst>
              <a:ext uri="{FF2B5EF4-FFF2-40B4-BE49-F238E27FC236}">
                <a16:creationId xmlns:a16="http://schemas.microsoft.com/office/drawing/2014/main" id="{C4BBB959-605F-E964-01D6-452F7F582178}"/>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81782" y="4991059"/>
            <a:ext cx="489585" cy="427355"/>
          </a:xfrm>
          <a:prstGeom prst="rect">
            <a:avLst/>
          </a:prstGeom>
          <a:noFill/>
          <a:ln>
            <a:noFill/>
          </a:ln>
        </p:spPr>
      </p:pic>
      <p:pic>
        <p:nvPicPr>
          <p:cNvPr id="23" name="Picture 22" descr="CARITAS KITUI Logo">
            <a:extLst>
              <a:ext uri="{FF2B5EF4-FFF2-40B4-BE49-F238E27FC236}">
                <a16:creationId xmlns:a16="http://schemas.microsoft.com/office/drawing/2014/main" id="{69FCFE67-1A63-3D29-3122-8F1007AB76C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6177" y="4540557"/>
            <a:ext cx="848565" cy="322926"/>
          </a:xfrm>
          <a:prstGeom prst="rect">
            <a:avLst/>
          </a:prstGeom>
          <a:noFill/>
          <a:ln>
            <a:noFill/>
          </a:ln>
        </p:spPr>
      </p:pic>
      <p:pic>
        <p:nvPicPr>
          <p:cNvPr id="24" name="Picture 23" descr="Wote Technical Training Institute Logo">
            <a:extLst>
              <a:ext uri="{FF2B5EF4-FFF2-40B4-BE49-F238E27FC236}">
                <a16:creationId xmlns:a16="http://schemas.microsoft.com/office/drawing/2014/main" id="{B30CEC7E-027F-2813-DCEB-2D5169BB94E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50920" y="4160131"/>
            <a:ext cx="1061769" cy="255611"/>
          </a:xfrm>
          <a:prstGeom prst="rect">
            <a:avLst/>
          </a:prstGeom>
          <a:noFill/>
          <a:ln>
            <a:noFill/>
          </a:ln>
        </p:spPr>
      </p:pic>
      <p:pic>
        <p:nvPicPr>
          <p:cNvPr id="25" name="Picture 24" descr="Sayonapps">
            <a:extLst>
              <a:ext uri="{FF2B5EF4-FFF2-40B4-BE49-F238E27FC236}">
                <a16:creationId xmlns:a16="http://schemas.microsoft.com/office/drawing/2014/main" id="{D8F6ED1E-C1AD-500D-B842-52042ACFA18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14262" y="2540545"/>
            <a:ext cx="1156700" cy="317618"/>
          </a:xfrm>
          <a:prstGeom prst="rect">
            <a:avLst/>
          </a:prstGeom>
          <a:noFill/>
          <a:ln>
            <a:noFill/>
          </a:ln>
        </p:spPr>
      </p:pic>
      <p:pic>
        <p:nvPicPr>
          <p:cNvPr id="26" name="Picture 25" descr="SunCulture">
            <a:extLst>
              <a:ext uri="{FF2B5EF4-FFF2-40B4-BE49-F238E27FC236}">
                <a16:creationId xmlns:a16="http://schemas.microsoft.com/office/drawing/2014/main" id="{A6BDF4AE-4733-C9D9-2E8F-EB88CC44D81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30387" y="3331872"/>
            <a:ext cx="731520" cy="276225"/>
          </a:xfrm>
          <a:prstGeom prst="rect">
            <a:avLst/>
          </a:prstGeom>
          <a:noFill/>
          <a:ln>
            <a:noFill/>
          </a:ln>
        </p:spPr>
      </p:pic>
      <p:pic>
        <p:nvPicPr>
          <p:cNvPr id="27" name="Picture 26" descr="No photo description available.">
            <a:extLst>
              <a:ext uri="{FF2B5EF4-FFF2-40B4-BE49-F238E27FC236}">
                <a16:creationId xmlns:a16="http://schemas.microsoft.com/office/drawing/2014/main" id="{EF55CA4A-B915-C889-1FE8-BBFA368A4C48}"/>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45935" y="4960648"/>
            <a:ext cx="411480" cy="411480"/>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8" name="Picture 27" descr="ssu logo">
            <a:extLst>
              <a:ext uri="{FF2B5EF4-FFF2-40B4-BE49-F238E27FC236}">
                <a16:creationId xmlns:a16="http://schemas.microsoft.com/office/drawing/2014/main" id="{8094DB85-F8F1-8BE8-DDBA-0456542494D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873785" y="3882602"/>
            <a:ext cx="560522" cy="533140"/>
          </a:xfrm>
          <a:prstGeom prst="rect">
            <a:avLst/>
          </a:prstGeom>
          <a:noFill/>
          <a:ln>
            <a:noFill/>
          </a:ln>
        </p:spPr>
      </p:pic>
      <p:pic>
        <p:nvPicPr>
          <p:cNvPr id="29" name="Picture 28" descr="ENDEV | Urwego Bank Plc">
            <a:extLst>
              <a:ext uri="{FF2B5EF4-FFF2-40B4-BE49-F238E27FC236}">
                <a16:creationId xmlns:a16="http://schemas.microsoft.com/office/drawing/2014/main" id="{02A5C6CD-A762-578C-0106-6EB210E7397A}"/>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12370" y="4559436"/>
            <a:ext cx="1069378" cy="378554"/>
          </a:xfrm>
          <a:prstGeom prst="rect">
            <a:avLst/>
          </a:prstGeom>
          <a:noFill/>
          <a:ln>
            <a:noFill/>
          </a:ln>
        </p:spPr>
      </p:pic>
      <p:pic>
        <p:nvPicPr>
          <p:cNvPr id="30" name="Picture 29" descr="A picture containing font, electric blue, graphics, logo&#10;&#10;Description automatically generated">
            <a:extLst>
              <a:ext uri="{FF2B5EF4-FFF2-40B4-BE49-F238E27FC236}">
                <a16:creationId xmlns:a16="http://schemas.microsoft.com/office/drawing/2014/main" id="{0D92FD81-DB46-4D38-6E00-091965917C60}"/>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80566" y="3063782"/>
            <a:ext cx="728126" cy="371809"/>
          </a:xfrm>
          <a:prstGeom prst="rect">
            <a:avLst/>
          </a:prstGeom>
          <a:noFill/>
          <a:ln>
            <a:noFill/>
          </a:ln>
        </p:spPr>
      </p:pic>
      <p:pic>
        <p:nvPicPr>
          <p:cNvPr id="32" name="Picture 31" descr="A picture containing font, logo, graphics, typography&#10;&#10;Description automatically generated">
            <a:extLst>
              <a:ext uri="{FF2B5EF4-FFF2-40B4-BE49-F238E27FC236}">
                <a16:creationId xmlns:a16="http://schemas.microsoft.com/office/drawing/2014/main" id="{BF031475-E953-B2CD-A8FB-6952340DA9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96650" y="4474369"/>
            <a:ext cx="1073784" cy="344227"/>
          </a:xfrm>
          <a:prstGeom prst="rect">
            <a:avLst/>
          </a:prstGeom>
        </p:spPr>
      </p:pic>
      <p:pic>
        <p:nvPicPr>
          <p:cNvPr id="34" name="Picture 33" descr="A black and white logo&#10;&#10;Description automatically generated with low confidence">
            <a:extLst>
              <a:ext uri="{FF2B5EF4-FFF2-40B4-BE49-F238E27FC236}">
                <a16:creationId xmlns:a16="http://schemas.microsoft.com/office/drawing/2014/main" id="{9FBEA1DE-07A4-7B7F-B39A-60F89E86323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96223" y="3532213"/>
            <a:ext cx="696292" cy="364074"/>
          </a:xfrm>
          <a:prstGeom prst="rect">
            <a:avLst/>
          </a:prstGeom>
        </p:spPr>
      </p:pic>
      <p:pic>
        <p:nvPicPr>
          <p:cNvPr id="35" name="Picture 34" descr="A close up of a logo&#10;&#10;Description automatically generated with low confidence">
            <a:extLst>
              <a:ext uri="{FF2B5EF4-FFF2-40B4-BE49-F238E27FC236}">
                <a16:creationId xmlns:a16="http://schemas.microsoft.com/office/drawing/2014/main" id="{F9DE4ABE-386B-5EE1-E5BC-773F5464553B}"/>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26789" y="4971617"/>
            <a:ext cx="1472640" cy="441025"/>
          </a:xfrm>
          <a:prstGeom prst="rect">
            <a:avLst/>
          </a:prstGeom>
          <a:noFill/>
          <a:ln>
            <a:noFill/>
          </a:ln>
        </p:spPr>
      </p:pic>
      <p:pic>
        <p:nvPicPr>
          <p:cNvPr id="46" name="Picture 45" descr="A picture containing text, font, logo, graphics&#10;&#10;Description automatically generated">
            <a:extLst>
              <a:ext uri="{FF2B5EF4-FFF2-40B4-BE49-F238E27FC236}">
                <a16:creationId xmlns:a16="http://schemas.microsoft.com/office/drawing/2014/main" id="{8B3C6513-B0F2-8510-5A03-3A6195D4606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65211" y="4987890"/>
            <a:ext cx="1224152" cy="382547"/>
          </a:xfrm>
          <a:prstGeom prst="rect">
            <a:avLst/>
          </a:prstGeom>
        </p:spPr>
      </p:pic>
      <p:pic>
        <p:nvPicPr>
          <p:cNvPr id="49" name="Picture 48">
            <a:extLst>
              <a:ext uri="{FF2B5EF4-FFF2-40B4-BE49-F238E27FC236}">
                <a16:creationId xmlns:a16="http://schemas.microsoft.com/office/drawing/2014/main" id="{C80B8C87-03CE-0260-6564-A4A6340F6349}"/>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286876" y="4459875"/>
            <a:ext cx="1013437" cy="393718"/>
          </a:xfrm>
          <a:prstGeom prst="rect">
            <a:avLst/>
          </a:prstGeom>
          <a:noFill/>
          <a:ln>
            <a:noFill/>
          </a:ln>
        </p:spPr>
      </p:pic>
      <p:pic>
        <p:nvPicPr>
          <p:cNvPr id="50" name="Picture 2" descr="Village Infrastructure Angels (VIA) - The Business Partnerships Platform">
            <a:extLst>
              <a:ext uri="{FF2B5EF4-FFF2-40B4-BE49-F238E27FC236}">
                <a16:creationId xmlns:a16="http://schemas.microsoft.com/office/drawing/2014/main" id="{F1CD1D50-2D46-8532-9D6E-6CE100E9ED7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751580" y="2665964"/>
            <a:ext cx="930004" cy="4708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amos">
            <a:extLst>
              <a:ext uri="{FF2B5EF4-FFF2-40B4-BE49-F238E27FC236}">
                <a16:creationId xmlns:a16="http://schemas.microsoft.com/office/drawing/2014/main" id="{786F59D2-1675-FFC0-EF77-039390D9FCB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3572" y="5093066"/>
            <a:ext cx="1076518" cy="292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Home">
            <a:extLst>
              <a:ext uri="{FF2B5EF4-FFF2-40B4-BE49-F238E27FC236}">
                <a16:creationId xmlns:a16="http://schemas.microsoft.com/office/drawing/2014/main" id="{85783DC6-1DFC-3D01-AAF5-2573B3D3AED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97237" y="4617617"/>
            <a:ext cx="614452" cy="439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ughborough University rebrands again following student protests - Design  Week">
            <a:extLst>
              <a:ext uri="{FF2B5EF4-FFF2-40B4-BE49-F238E27FC236}">
                <a16:creationId xmlns:a16="http://schemas.microsoft.com/office/drawing/2014/main" id="{D9BE448E-917E-59E3-3954-1CED567BC1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88663" y="4560978"/>
            <a:ext cx="1477892" cy="517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Nuvoni Centre for Innovation Research">
            <a:extLst>
              <a:ext uri="{FF2B5EF4-FFF2-40B4-BE49-F238E27FC236}">
                <a16:creationId xmlns:a16="http://schemas.microsoft.com/office/drawing/2014/main" id="{28E66C43-3EDD-95F4-CD29-B85BC41C4F6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54580" y="4545720"/>
            <a:ext cx="555104" cy="7752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71862CF-0653-FBEC-C2AF-F0970FEDF1F2}"/>
              </a:ext>
            </a:extLst>
          </p:cNvPr>
          <p:cNvPicPr>
            <a:picLocks noChangeAspect="1"/>
          </p:cNvPicPr>
          <p:nvPr/>
        </p:nvPicPr>
        <p:blipFill>
          <a:blip r:embed="rId29"/>
          <a:stretch>
            <a:fillRect/>
          </a:stretch>
        </p:blipFill>
        <p:spPr>
          <a:xfrm>
            <a:off x="5955659" y="2961838"/>
            <a:ext cx="1305818" cy="360060"/>
          </a:xfrm>
          <a:prstGeom prst="rect">
            <a:avLst/>
          </a:prstGeom>
        </p:spPr>
      </p:pic>
      <p:pic>
        <p:nvPicPr>
          <p:cNvPr id="1036" name="Picture 12" descr="Ramtons Hypermart - Crunchbase Company Profile &amp; Funding">
            <a:extLst>
              <a:ext uri="{FF2B5EF4-FFF2-40B4-BE49-F238E27FC236}">
                <a16:creationId xmlns:a16="http://schemas.microsoft.com/office/drawing/2014/main" id="{D4E67150-A81D-8551-29B6-686A86E7B94C}"/>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8634" b="31546"/>
          <a:stretch/>
        </p:blipFill>
        <p:spPr bwMode="auto">
          <a:xfrm>
            <a:off x="7575372" y="3998149"/>
            <a:ext cx="1060228" cy="4221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rathmore University - Global Solutions Initiative | Global Solutions  Summit">
            <a:extLst>
              <a:ext uri="{FF2B5EF4-FFF2-40B4-BE49-F238E27FC236}">
                <a16:creationId xmlns:a16="http://schemas.microsoft.com/office/drawing/2014/main" id="{4896DD2B-B678-FB95-5DFD-23C1880AE3F5}"/>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13500" t="29028" r="15232" b="32006"/>
          <a:stretch/>
        </p:blipFill>
        <p:spPr bwMode="auto">
          <a:xfrm>
            <a:off x="6793594" y="4952142"/>
            <a:ext cx="1147573" cy="4437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yalore Impact Limited (@NyaloreImpact) / Twitter">
            <a:extLst>
              <a:ext uri="{FF2B5EF4-FFF2-40B4-BE49-F238E27FC236}">
                <a16:creationId xmlns:a16="http://schemas.microsoft.com/office/drawing/2014/main" id="{7A88FCF6-B93B-4A19-2797-970FE3BA53E1}"/>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b="8526"/>
          <a:stretch/>
        </p:blipFill>
        <p:spPr bwMode="auto">
          <a:xfrm>
            <a:off x="8322375" y="3137539"/>
            <a:ext cx="590358" cy="5400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odern Energy Cooking Services (@UKMECS) / Twitter">
            <a:extLst>
              <a:ext uri="{FF2B5EF4-FFF2-40B4-BE49-F238E27FC236}">
                <a16:creationId xmlns:a16="http://schemas.microsoft.com/office/drawing/2014/main" id="{D101F50B-3744-BC26-B8D2-01DC0FB96D07}"/>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5082" r="13683"/>
          <a:stretch/>
        </p:blipFill>
        <p:spPr bwMode="auto">
          <a:xfrm>
            <a:off x="4304512" y="3793533"/>
            <a:ext cx="489586" cy="6872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60B9E90-A5B7-52AC-DECA-0D9FF6742C2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873333" y="3904075"/>
            <a:ext cx="616581" cy="616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EED Advisory">
            <a:extLst>
              <a:ext uri="{FF2B5EF4-FFF2-40B4-BE49-F238E27FC236}">
                <a16:creationId xmlns:a16="http://schemas.microsoft.com/office/drawing/2014/main" id="{51B94DD4-770F-9A3C-BDD4-905BE9DD2DE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746836" y="3259436"/>
            <a:ext cx="663035" cy="39782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Kenya National eCooking Strategy (KNeCS) - Modern Energy Cooking Services">
            <a:extLst>
              <a:ext uri="{FF2B5EF4-FFF2-40B4-BE49-F238E27FC236}">
                <a16:creationId xmlns:a16="http://schemas.microsoft.com/office/drawing/2014/main" id="{0E65ACE2-D07D-15F1-7A3F-AF7E6426A2BB}"/>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14725" t="12282" r="15435" b="4923"/>
          <a:stretch/>
        </p:blipFill>
        <p:spPr bwMode="auto">
          <a:xfrm>
            <a:off x="7784829" y="2463701"/>
            <a:ext cx="1034326" cy="4981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enya">
            <a:extLst>
              <a:ext uri="{FF2B5EF4-FFF2-40B4-BE49-F238E27FC236}">
                <a16:creationId xmlns:a16="http://schemas.microsoft.com/office/drawing/2014/main" id="{2F07D2D1-C468-EC6C-6763-EF9EF847AA4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918311" y="2802911"/>
            <a:ext cx="701084" cy="47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About — Climate Emergency Collaboration Group">
            <a:extLst>
              <a:ext uri="{FF2B5EF4-FFF2-40B4-BE49-F238E27FC236}">
                <a16:creationId xmlns:a16="http://schemas.microsoft.com/office/drawing/2014/main" id="{12355610-6A89-F06D-6ADF-286A6EC68091}"/>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760618" y="2307984"/>
            <a:ext cx="1034327" cy="49063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frica Research &amp; Impact Network">
            <a:extLst>
              <a:ext uri="{FF2B5EF4-FFF2-40B4-BE49-F238E27FC236}">
                <a16:creationId xmlns:a16="http://schemas.microsoft.com/office/drawing/2014/main" id="{CF45B395-A488-C35B-B8ED-54A81975A36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286467" y="4955821"/>
            <a:ext cx="713399" cy="3500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frican Development Bank - Wikipedia">
            <a:extLst>
              <a:ext uri="{FF2B5EF4-FFF2-40B4-BE49-F238E27FC236}">
                <a16:creationId xmlns:a16="http://schemas.microsoft.com/office/drawing/2014/main" id="{00D6290B-1AB6-5064-4DC9-8E84F008256E}"/>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646466" y="4043785"/>
            <a:ext cx="913356" cy="4719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Solar Contractors | Renewvia Energy Corporation | Atlanta">
            <a:extLst>
              <a:ext uri="{FF2B5EF4-FFF2-40B4-BE49-F238E27FC236}">
                <a16:creationId xmlns:a16="http://schemas.microsoft.com/office/drawing/2014/main" id="{F5DAF30C-F444-DAC7-D5C9-7AFE2E8A2B85}"/>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183992" y="3757866"/>
            <a:ext cx="1074976" cy="27642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ome.:RIAT">
            <a:extLst>
              <a:ext uri="{FF2B5EF4-FFF2-40B4-BE49-F238E27FC236}">
                <a16:creationId xmlns:a16="http://schemas.microsoft.com/office/drawing/2014/main" id="{F261C91D-63C0-EE38-156C-4BFAC51792E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26023" y="3518952"/>
            <a:ext cx="470669" cy="47088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6" descr="Mwangaza Light (@LightMwangaza) / Twitter">
            <a:extLst>
              <a:ext uri="{FF2B5EF4-FFF2-40B4-BE49-F238E27FC236}">
                <a16:creationId xmlns:a16="http://schemas.microsoft.com/office/drawing/2014/main" id="{2F27EB58-7D24-1148-2596-52825F74A240}"/>
              </a:ext>
            </a:extLst>
          </p:cNvPr>
          <p:cNvPicPr>
            <a:picLocks noChangeAspect="1" noChangeArrowheads="1"/>
          </p:cNvPicPr>
          <p:nvPr/>
        </p:nvPicPr>
        <p:blipFill rotWithShape="1">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t="25931" b="17599"/>
          <a:stretch/>
        </p:blipFill>
        <p:spPr bwMode="auto">
          <a:xfrm>
            <a:off x="10551820" y="2975055"/>
            <a:ext cx="867638" cy="4899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ATEC – an Unreasonable company">
            <a:extLst>
              <a:ext uri="{FF2B5EF4-FFF2-40B4-BE49-F238E27FC236}">
                <a16:creationId xmlns:a16="http://schemas.microsoft.com/office/drawing/2014/main" id="{2D11A7F1-8A76-D6BB-2157-29FE7D77E91A}"/>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862652" y="2336846"/>
            <a:ext cx="1034327" cy="27219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F Design - Groupe Seb">
            <a:extLst>
              <a:ext uri="{FF2B5EF4-FFF2-40B4-BE49-F238E27FC236}">
                <a16:creationId xmlns:a16="http://schemas.microsoft.com/office/drawing/2014/main" id="{3F65649E-60D4-D9E5-3648-CED75B03CBC2}"/>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t="21898" b="26683"/>
          <a:stretch/>
        </p:blipFill>
        <p:spPr bwMode="auto">
          <a:xfrm>
            <a:off x="7978324" y="4921776"/>
            <a:ext cx="881002" cy="453003"/>
          </a:xfrm>
          <a:prstGeom prst="rect">
            <a:avLst/>
          </a:prstGeom>
          <a:noFill/>
          <a:extLst>
            <a:ext uri="{909E8E84-426E-40DD-AFC4-6F175D3DCCD1}">
              <a14:hiddenFill xmlns:a14="http://schemas.microsoft.com/office/drawing/2010/main">
                <a:solidFill>
                  <a:srgbClr val="FFFFFF"/>
                </a:solidFill>
              </a14:hiddenFill>
            </a:ext>
          </a:extLst>
        </p:spPr>
      </p:pic>
      <p:pic>
        <p:nvPicPr>
          <p:cNvPr id="51" name="Content Placeholder 4" descr="A group of people cooking&#10;&#10;Description automatically generated with medium confidence">
            <a:extLst>
              <a:ext uri="{FF2B5EF4-FFF2-40B4-BE49-F238E27FC236}">
                <a16:creationId xmlns:a16="http://schemas.microsoft.com/office/drawing/2014/main" id="{AE99EFD7-DFBF-ABFF-A8AC-3E9DD785648F}"/>
              </a:ext>
            </a:extLst>
          </p:cNvPr>
          <p:cNvPicPr>
            <a:picLocks noGrp="1" noChangeAspect="1"/>
          </p:cNvPicPr>
          <p:nvPr>
            <p:ph idx="1"/>
          </p:nvPr>
        </p:nvPicPr>
        <p:blipFill rotWithShape="1">
          <a:blip r:embed="rId46">
            <a:extLst>
              <a:ext uri="{28A0092B-C50C-407E-A947-70E740481C1C}">
                <a14:useLocalDpi xmlns:a14="http://schemas.microsoft.com/office/drawing/2010/main" val="0"/>
              </a:ext>
            </a:extLst>
          </a:blip>
          <a:srcRect l="73" t="93315" r="75801" b="216"/>
          <a:stretch/>
        </p:blipFill>
        <p:spPr>
          <a:xfrm>
            <a:off x="10575809" y="2630649"/>
            <a:ext cx="867638" cy="325908"/>
          </a:xfrm>
        </p:spPr>
      </p:pic>
      <p:pic>
        <p:nvPicPr>
          <p:cNvPr id="54" name="Picture 44">
            <a:extLst>
              <a:ext uri="{FF2B5EF4-FFF2-40B4-BE49-F238E27FC236}">
                <a16:creationId xmlns:a16="http://schemas.microsoft.com/office/drawing/2014/main" id="{C98AC762-C128-5CC4-730A-94DB7DFD88EB}"/>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158089" y="1861813"/>
            <a:ext cx="1324714" cy="34940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6">
            <a:extLst>
              <a:ext uri="{FF2B5EF4-FFF2-40B4-BE49-F238E27FC236}">
                <a16:creationId xmlns:a16="http://schemas.microsoft.com/office/drawing/2014/main" id="{7533D228-044A-75C2-879B-E833C671A108}"/>
              </a:ext>
            </a:extLst>
          </p:cNvPr>
          <p:cNvPicPr>
            <a:picLocks noChangeAspect="1" noChangeArrowheads="1"/>
          </p:cNvPicPr>
          <p:nvPr/>
        </p:nvPicPr>
        <p:blipFill rotWithShape="1">
          <a:blip r:embed="rId48">
            <a:extLst>
              <a:ext uri="{28A0092B-C50C-407E-A947-70E740481C1C}">
                <a14:useLocalDpi xmlns:a14="http://schemas.microsoft.com/office/drawing/2010/main" val="0"/>
              </a:ext>
            </a:extLst>
          </a:blip>
          <a:srcRect l="46594" t="61495" r="14210" b="30397"/>
          <a:stretch/>
        </p:blipFill>
        <p:spPr bwMode="auto">
          <a:xfrm>
            <a:off x="9042400" y="1969407"/>
            <a:ext cx="1115689" cy="298714"/>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Sunking">
            <a:extLst>
              <a:ext uri="{FF2B5EF4-FFF2-40B4-BE49-F238E27FC236}">
                <a16:creationId xmlns:a16="http://schemas.microsoft.com/office/drawing/2014/main" id="{076870B9-C013-0328-A130-5126F4171467}"/>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992637" y="1475637"/>
            <a:ext cx="993002" cy="31246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PESITHO – Clean Cooking with renewable energy | E-cooking">
            <a:extLst>
              <a:ext uri="{FF2B5EF4-FFF2-40B4-BE49-F238E27FC236}">
                <a16:creationId xmlns:a16="http://schemas.microsoft.com/office/drawing/2014/main" id="{B548A021-CA4E-ECFB-A2E5-CCCCF74518C6}"/>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l="9090" t="29059" r="9512" b="38584"/>
          <a:stretch/>
        </p:blipFill>
        <p:spPr bwMode="auto">
          <a:xfrm>
            <a:off x="10484374" y="1169809"/>
            <a:ext cx="1096735"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Global Energy Alliance for People and Planet ...">
            <a:extLst>
              <a:ext uri="{FF2B5EF4-FFF2-40B4-BE49-F238E27FC236}">
                <a16:creationId xmlns:a16="http://schemas.microsoft.com/office/drawing/2014/main" id="{CB2B0346-89DE-A0AF-6253-FB443225A7BE}"/>
              </a:ext>
            </a:extLst>
          </p:cNvPr>
          <p:cNvPicPr>
            <a:picLocks noChangeAspect="1" noChangeArrowheads="1"/>
          </p:cNvPicPr>
          <p:nvPr/>
        </p:nvPicPr>
        <p:blipFill rotWithShape="1">
          <a:blip r:embed="rId51">
            <a:extLst>
              <a:ext uri="{28A0092B-C50C-407E-A947-70E740481C1C}">
                <a14:useLocalDpi xmlns:a14="http://schemas.microsoft.com/office/drawing/2010/main" val="0"/>
              </a:ext>
            </a:extLst>
          </a:blip>
          <a:srcRect l="13659" t="11690" r="16367" b="9113"/>
          <a:stretch/>
        </p:blipFill>
        <p:spPr bwMode="auto">
          <a:xfrm>
            <a:off x="11145492" y="4702020"/>
            <a:ext cx="565872" cy="64046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nergy 4 Impact | P4G">
            <a:extLst>
              <a:ext uri="{FF2B5EF4-FFF2-40B4-BE49-F238E27FC236}">
                <a16:creationId xmlns:a16="http://schemas.microsoft.com/office/drawing/2014/main" id="{9B01ACB8-2278-B776-D327-95734789AE9F}"/>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804181" y="1609243"/>
            <a:ext cx="1115689" cy="287638"/>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hat we say - atmosfair">
            <a:extLst>
              <a:ext uri="{FF2B5EF4-FFF2-40B4-BE49-F238E27FC236}">
                <a16:creationId xmlns:a16="http://schemas.microsoft.com/office/drawing/2014/main" id="{CF075F1B-A967-DA03-5E87-4C8D1EC66286}"/>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075585" y="3612977"/>
            <a:ext cx="763572" cy="263770"/>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Pereybere Energy – Sustainability">
            <a:extLst>
              <a:ext uri="{FF2B5EF4-FFF2-40B4-BE49-F238E27FC236}">
                <a16:creationId xmlns:a16="http://schemas.microsoft.com/office/drawing/2014/main" id="{A7CC7848-8218-7ED8-B8E5-8700112D8D25}"/>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9240338" y="3360173"/>
            <a:ext cx="364549" cy="36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6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EDA1-4942-52B2-EA8C-9C376C1B82FC}"/>
              </a:ext>
            </a:extLst>
          </p:cNvPr>
          <p:cNvSpPr>
            <a:spLocks noGrp="1"/>
          </p:cNvSpPr>
          <p:nvPr>
            <p:ph type="title"/>
          </p:nvPr>
        </p:nvSpPr>
        <p:spPr/>
        <p:txBody>
          <a:bodyPr/>
          <a:lstStyle/>
          <a:p>
            <a:r>
              <a:rPr lang="en-GB"/>
              <a:t>Examples of how the narrative has changed</a:t>
            </a:r>
            <a:endParaRPr lang="en-US"/>
          </a:p>
        </p:txBody>
      </p:sp>
      <p:sp>
        <p:nvSpPr>
          <p:cNvPr id="3" name="Content Placeholder 2">
            <a:extLst>
              <a:ext uri="{FF2B5EF4-FFF2-40B4-BE49-F238E27FC236}">
                <a16:creationId xmlns:a16="http://schemas.microsoft.com/office/drawing/2014/main" id="{B26884D9-5DA6-2FC1-974A-282F701895EA}"/>
              </a:ext>
            </a:extLst>
          </p:cNvPr>
          <p:cNvSpPr>
            <a:spLocks noGrp="1"/>
          </p:cNvSpPr>
          <p:nvPr>
            <p:ph idx="1"/>
          </p:nvPr>
        </p:nvSpPr>
        <p:spPr>
          <a:xfrm>
            <a:off x="1166126" y="3405807"/>
            <a:ext cx="3108782" cy="1559893"/>
          </a:xfrm>
        </p:spPr>
        <p:txBody>
          <a:bodyPr>
            <a:normAutofit/>
          </a:bodyPr>
          <a:lstStyle/>
          <a:p>
            <a:r>
              <a:rPr lang="en-GB"/>
              <a:t>ICS -&gt; multi-fuel strategy</a:t>
            </a:r>
          </a:p>
          <a:p>
            <a:r>
              <a:rPr lang="en-GB"/>
              <a:t>eCooking CoP</a:t>
            </a:r>
          </a:p>
        </p:txBody>
      </p:sp>
      <p:pic>
        <p:nvPicPr>
          <p:cNvPr id="3074" name="Picture 2" descr="CCAK - Website Coming Soon">
            <a:extLst>
              <a:ext uri="{FF2B5EF4-FFF2-40B4-BE49-F238E27FC236}">
                <a16:creationId xmlns:a16="http://schemas.microsoft.com/office/drawing/2014/main" id="{72236DB3-C28A-C697-5D43-6DE4B30A5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755" y="2144405"/>
            <a:ext cx="2295525" cy="8076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Kenya Power &amp; Lighting Company Plc (KPLC.ke)">
            <a:extLst>
              <a:ext uri="{FF2B5EF4-FFF2-40B4-BE49-F238E27FC236}">
                <a16:creationId xmlns:a16="http://schemas.microsoft.com/office/drawing/2014/main" id="{256B05C4-7C1B-56DB-0264-9222C0840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892" y="1769095"/>
            <a:ext cx="1454150" cy="1454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nDev III Kenya - Accelerating Access to Energy Services | SNV">
            <a:extLst>
              <a:ext uri="{FF2B5EF4-FFF2-40B4-BE49-F238E27FC236}">
                <a16:creationId xmlns:a16="http://schemas.microsoft.com/office/drawing/2014/main" id="{B8DAD28A-73E6-F3A7-FB6A-8EF3DE1C2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295" y="2144405"/>
            <a:ext cx="2100262" cy="93939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AC05E0B-9704-A4BC-CA0D-8993441A792B}"/>
              </a:ext>
            </a:extLst>
          </p:cNvPr>
          <p:cNvSpPr txBox="1">
            <a:spLocks/>
          </p:cNvSpPr>
          <p:nvPr/>
        </p:nvSpPr>
        <p:spPr>
          <a:xfrm>
            <a:off x="8323722" y="3419582"/>
            <a:ext cx="2889249" cy="1920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Din O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Din O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Din O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Din O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Din O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eCooking &amp; eMobility key drivers of demand growth</a:t>
            </a:r>
          </a:p>
        </p:txBody>
      </p:sp>
      <p:sp>
        <p:nvSpPr>
          <p:cNvPr id="5" name="Content Placeholder 2">
            <a:extLst>
              <a:ext uri="{FF2B5EF4-FFF2-40B4-BE49-F238E27FC236}">
                <a16:creationId xmlns:a16="http://schemas.microsoft.com/office/drawing/2014/main" id="{367C15AB-FFB6-E1BF-649A-F0E544B10557}"/>
              </a:ext>
            </a:extLst>
          </p:cNvPr>
          <p:cNvSpPr txBox="1">
            <a:spLocks/>
          </p:cNvSpPr>
          <p:nvPr/>
        </p:nvSpPr>
        <p:spPr>
          <a:xfrm>
            <a:off x="4940072" y="3429000"/>
            <a:ext cx="3613148" cy="1920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Din O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Din O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Din O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Din O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Din O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ICS -&gt; higher tier</a:t>
            </a:r>
          </a:p>
          <a:p>
            <a:r>
              <a:rPr lang="en-GB"/>
              <a:t>eCooking taskforce (CC+EA)</a:t>
            </a:r>
            <a:endParaRPr lang="en-US"/>
          </a:p>
        </p:txBody>
      </p:sp>
    </p:spTree>
    <p:extLst>
      <p:ext uri="{BB962C8B-B14F-4D97-AF65-F5344CB8AC3E}">
        <p14:creationId xmlns:p14="http://schemas.microsoft.com/office/powerpoint/2010/main" val="390171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9BC09D-042A-8055-43C2-B3E1A3977443}"/>
              </a:ext>
            </a:extLst>
          </p:cNvPr>
          <p:cNvSpPr>
            <a:spLocks noGrp="1"/>
          </p:cNvSpPr>
          <p:nvPr>
            <p:ph idx="1"/>
          </p:nvPr>
        </p:nvSpPr>
        <p:spPr>
          <a:xfrm>
            <a:off x="5398185" y="4611041"/>
            <a:ext cx="5955614" cy="1914943"/>
          </a:xfrm>
        </p:spPr>
        <p:txBody>
          <a:bodyPr>
            <a:normAutofit fontScale="92500" lnSpcReduction="10000"/>
          </a:bodyPr>
          <a:lstStyle/>
          <a:p>
            <a:pPr marL="0" indent="0" algn="just">
              <a:buNone/>
            </a:pPr>
            <a:r>
              <a:rPr lang="en-US" sz="2000" i="1"/>
              <a:t>“Data on weekly charcoal expenditure collected from responding households indicates that the </a:t>
            </a:r>
            <a:r>
              <a:rPr lang="en-US" sz="2000" b="1" i="1"/>
              <a:t>annual market value of charcoal </a:t>
            </a:r>
            <a:r>
              <a:rPr lang="en-US" sz="2000" i="1"/>
              <a:t>consumed by the residential sector alone is </a:t>
            </a:r>
            <a:r>
              <a:rPr lang="en-US" sz="2000" b="1" i="1"/>
              <a:t>KES 68 billion*</a:t>
            </a:r>
            <a:r>
              <a:rPr lang="en-US" sz="2000" i="1"/>
              <a:t> almost </a:t>
            </a:r>
            <a:r>
              <a:rPr lang="en-US" sz="2000" b="1" i="1"/>
              <a:t>40% more than what all domestic customers paid to Kenya Power in 2018</a:t>
            </a:r>
            <a:r>
              <a:rPr lang="en-US" sz="2000" i="1"/>
              <a:t> (according to Kenya Power’s annual report)” </a:t>
            </a:r>
            <a:r>
              <a:rPr lang="en-GB" sz="2000">
                <a:hlinkClick r:id="rId2"/>
              </a:rPr>
              <a:t>(MoE, 2019)</a:t>
            </a:r>
            <a:endParaRPr lang="en-US" sz="2000" i="1"/>
          </a:p>
          <a:p>
            <a:pPr marL="0" indent="0">
              <a:buNone/>
            </a:pPr>
            <a:r>
              <a:rPr lang="en-US" sz="1300" i="1"/>
              <a:t>*38 billion KSh/yr in 2018 rising to 46 billion KSh/yr in 2022 </a:t>
            </a:r>
            <a:r>
              <a:rPr lang="en-US" sz="1300" i="1">
                <a:hlinkClick r:id="rId3"/>
              </a:rPr>
              <a:t>(Kenya Power, 2022)</a:t>
            </a:r>
            <a:endParaRPr lang="en-US" sz="1300" i="1"/>
          </a:p>
        </p:txBody>
      </p:sp>
      <p:pic>
        <p:nvPicPr>
          <p:cNvPr id="5" name="Picture 4">
            <a:extLst>
              <a:ext uri="{FF2B5EF4-FFF2-40B4-BE49-F238E27FC236}">
                <a16:creationId xmlns:a16="http://schemas.microsoft.com/office/drawing/2014/main" id="{289C03E7-F49D-8474-082C-EB0BEEC86717}"/>
              </a:ext>
            </a:extLst>
          </p:cNvPr>
          <p:cNvPicPr>
            <a:picLocks noChangeAspect="1"/>
          </p:cNvPicPr>
          <p:nvPr/>
        </p:nvPicPr>
        <p:blipFill>
          <a:blip r:embed="rId4"/>
          <a:stretch>
            <a:fillRect/>
          </a:stretch>
        </p:blipFill>
        <p:spPr>
          <a:xfrm>
            <a:off x="0" y="0"/>
            <a:ext cx="4865914" cy="6858000"/>
          </a:xfrm>
          <a:prstGeom prst="rect">
            <a:avLst/>
          </a:prstGeom>
        </p:spPr>
      </p:pic>
      <p:sp>
        <p:nvSpPr>
          <p:cNvPr id="6" name="Oval 5">
            <a:extLst>
              <a:ext uri="{FF2B5EF4-FFF2-40B4-BE49-F238E27FC236}">
                <a16:creationId xmlns:a16="http://schemas.microsoft.com/office/drawing/2014/main" id="{F55631C8-3A6E-DAF0-4B18-18BD59B90115}"/>
              </a:ext>
            </a:extLst>
          </p:cNvPr>
          <p:cNvSpPr/>
          <p:nvPr/>
        </p:nvSpPr>
        <p:spPr>
          <a:xfrm>
            <a:off x="5896678" y="1741581"/>
            <a:ext cx="2628000" cy="2628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Residential charcoal market</a:t>
            </a:r>
          </a:p>
          <a:p>
            <a:pPr algn="ctr"/>
            <a:r>
              <a:rPr lang="en-GB" sz="2400"/>
              <a:t>KSh 68 billion/yr</a:t>
            </a:r>
            <a:endParaRPr lang="en-US" sz="2400"/>
          </a:p>
        </p:txBody>
      </p:sp>
      <p:sp>
        <p:nvSpPr>
          <p:cNvPr id="7" name="Oval 6">
            <a:extLst>
              <a:ext uri="{FF2B5EF4-FFF2-40B4-BE49-F238E27FC236}">
                <a16:creationId xmlns:a16="http://schemas.microsoft.com/office/drawing/2014/main" id="{4653314D-54F2-3959-0473-C63CA1168D6C}"/>
              </a:ext>
            </a:extLst>
          </p:cNvPr>
          <p:cNvSpPr/>
          <p:nvPr/>
        </p:nvSpPr>
        <p:spPr>
          <a:xfrm>
            <a:off x="8698608" y="1966581"/>
            <a:ext cx="2178000" cy="217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KPLC domestic customer revenue</a:t>
            </a:r>
          </a:p>
          <a:p>
            <a:pPr algn="ctr"/>
            <a:r>
              <a:rPr lang="en-GB"/>
              <a:t>KSh 46 billion/yr</a:t>
            </a:r>
            <a:endParaRPr lang="en-US"/>
          </a:p>
        </p:txBody>
      </p:sp>
      <p:sp>
        <p:nvSpPr>
          <p:cNvPr id="9" name="Title 1">
            <a:extLst>
              <a:ext uri="{FF2B5EF4-FFF2-40B4-BE49-F238E27FC236}">
                <a16:creationId xmlns:a16="http://schemas.microsoft.com/office/drawing/2014/main" id="{FAEA98A3-7EA3-E029-3990-FAB238816917}"/>
              </a:ext>
            </a:extLst>
          </p:cNvPr>
          <p:cNvSpPr>
            <a:spLocks noGrp="1"/>
          </p:cNvSpPr>
          <p:nvPr>
            <p:ph type="title"/>
          </p:nvPr>
        </p:nvSpPr>
        <p:spPr>
          <a:xfrm>
            <a:off x="5243804" y="205961"/>
            <a:ext cx="6109995" cy="1403537"/>
          </a:xfrm>
        </p:spPr>
        <p:txBody>
          <a:bodyPr>
            <a:noAutofit/>
          </a:bodyPr>
          <a:lstStyle/>
          <a:p>
            <a:pPr marL="0" indent="0">
              <a:buFont typeface="Arial" panose="020B0604020202020204" pitchFamily="34" charset="0"/>
              <a:buNone/>
            </a:pPr>
            <a:r>
              <a:rPr lang="en-GB" sz="2400" i="1"/>
              <a:t>Converting existing expenditures on charcoal into electricity unit sales offers a lucrative additional revenue stream for KPLC</a:t>
            </a:r>
            <a:endParaRPr lang="en-US" sz="2400" i="1"/>
          </a:p>
        </p:txBody>
      </p:sp>
      <p:sp>
        <p:nvSpPr>
          <p:cNvPr id="2" name="Content Placeholder 2">
            <a:extLst>
              <a:ext uri="{FF2B5EF4-FFF2-40B4-BE49-F238E27FC236}">
                <a16:creationId xmlns:a16="http://schemas.microsoft.com/office/drawing/2014/main" id="{AF77D5C6-A8B6-60CA-2697-78DB7D1B6318}"/>
              </a:ext>
            </a:extLst>
          </p:cNvPr>
          <p:cNvSpPr txBox="1">
            <a:spLocks/>
          </p:cNvSpPr>
          <p:nvPr/>
        </p:nvSpPr>
        <p:spPr>
          <a:xfrm>
            <a:off x="5546871" y="811190"/>
            <a:ext cx="5955614" cy="1914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Din O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Din O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Din O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Din O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Din O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a:t>*</a:t>
            </a:r>
          </a:p>
        </p:txBody>
      </p:sp>
    </p:spTree>
    <p:extLst>
      <p:ext uri="{BB962C8B-B14F-4D97-AF65-F5344CB8AC3E}">
        <p14:creationId xmlns:p14="http://schemas.microsoft.com/office/powerpoint/2010/main" val="134562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4DEA74-888B-CFE3-457C-9586FF037553}"/>
              </a:ext>
            </a:extLst>
          </p:cNvPr>
          <p:cNvPicPr>
            <a:picLocks noChangeAspect="1"/>
          </p:cNvPicPr>
          <p:nvPr/>
        </p:nvPicPr>
        <p:blipFill>
          <a:blip r:embed="rId2"/>
          <a:stretch>
            <a:fillRect/>
          </a:stretch>
        </p:blipFill>
        <p:spPr>
          <a:xfrm>
            <a:off x="0" y="0"/>
            <a:ext cx="4803018" cy="6858000"/>
          </a:xfrm>
          <a:prstGeom prst="rect">
            <a:avLst/>
          </a:prstGeom>
        </p:spPr>
      </p:pic>
      <p:sp>
        <p:nvSpPr>
          <p:cNvPr id="7" name="TextBox 6">
            <a:extLst>
              <a:ext uri="{FF2B5EF4-FFF2-40B4-BE49-F238E27FC236}">
                <a16:creationId xmlns:a16="http://schemas.microsoft.com/office/drawing/2014/main" id="{71FC0ED7-AB3C-B54F-DDA8-9A3D4FC70EC7}"/>
              </a:ext>
            </a:extLst>
          </p:cNvPr>
          <p:cNvSpPr txBox="1"/>
          <p:nvPr/>
        </p:nvSpPr>
        <p:spPr>
          <a:xfrm>
            <a:off x="5068990" y="1983792"/>
            <a:ext cx="6134582" cy="1015663"/>
          </a:xfrm>
          <a:prstGeom prst="rect">
            <a:avLst/>
          </a:prstGeom>
          <a:noFill/>
        </p:spPr>
        <p:txBody>
          <a:bodyPr wrap="square">
            <a:spAutoFit/>
          </a:bodyPr>
          <a:lstStyle/>
          <a:p>
            <a:pPr algn="just"/>
            <a:r>
              <a:rPr lang="en-US" sz="2000" i="1"/>
              <a:t>“The business case for clean cooking using electricity is stronger considering the cost of fossil fuels has risen and efficiency for electrical appliances has increased.”</a:t>
            </a:r>
          </a:p>
        </p:txBody>
      </p:sp>
      <p:sp>
        <p:nvSpPr>
          <p:cNvPr id="9" name="TextBox 8">
            <a:extLst>
              <a:ext uri="{FF2B5EF4-FFF2-40B4-BE49-F238E27FC236}">
                <a16:creationId xmlns:a16="http://schemas.microsoft.com/office/drawing/2014/main" id="{E8BC60DD-F5FB-089B-0CD4-C3096DCF4119}"/>
              </a:ext>
            </a:extLst>
          </p:cNvPr>
          <p:cNvSpPr txBox="1"/>
          <p:nvPr/>
        </p:nvSpPr>
        <p:spPr>
          <a:xfrm>
            <a:off x="5068990" y="3200230"/>
            <a:ext cx="6096000" cy="1323439"/>
          </a:xfrm>
          <a:prstGeom prst="rect">
            <a:avLst/>
          </a:prstGeom>
          <a:noFill/>
        </p:spPr>
        <p:txBody>
          <a:bodyPr wrap="square">
            <a:spAutoFit/>
          </a:bodyPr>
          <a:lstStyle/>
          <a:p>
            <a:pPr algn="just"/>
            <a:r>
              <a:rPr lang="en-US" sz="2000" i="1"/>
              <a:t> “It is expected that </a:t>
            </a:r>
            <a:r>
              <a:rPr lang="en-US" sz="2000" b="1" i="1"/>
              <a:t>use of charcoal and kerosene for cooking will decrease while adoption of electricity for cooking will rise </a:t>
            </a:r>
            <a:r>
              <a:rPr lang="en-US" sz="2000" i="1"/>
              <a:t>as electricity access increases and </a:t>
            </a:r>
            <a:r>
              <a:rPr lang="en-US" sz="2000" b="1" i="1"/>
              <a:t>cost of power becomes more competitive</a:t>
            </a:r>
            <a:r>
              <a:rPr lang="en-US" sz="2000" i="1"/>
              <a:t>.”</a:t>
            </a:r>
          </a:p>
        </p:txBody>
      </p:sp>
      <p:sp>
        <p:nvSpPr>
          <p:cNvPr id="11" name="TextBox 10">
            <a:extLst>
              <a:ext uri="{FF2B5EF4-FFF2-40B4-BE49-F238E27FC236}">
                <a16:creationId xmlns:a16="http://schemas.microsoft.com/office/drawing/2014/main" id="{020EB40B-4C1C-141B-0C2A-7742B4AF22B0}"/>
              </a:ext>
            </a:extLst>
          </p:cNvPr>
          <p:cNvSpPr txBox="1"/>
          <p:nvPr/>
        </p:nvSpPr>
        <p:spPr>
          <a:xfrm>
            <a:off x="5068990" y="4724444"/>
            <a:ext cx="6096000" cy="1015663"/>
          </a:xfrm>
          <a:prstGeom prst="rect">
            <a:avLst/>
          </a:prstGeom>
          <a:noFill/>
        </p:spPr>
        <p:txBody>
          <a:bodyPr wrap="square">
            <a:spAutoFit/>
          </a:bodyPr>
          <a:lstStyle/>
          <a:p>
            <a:pPr algn="just"/>
            <a:r>
              <a:rPr lang="en-US" sz="2000" i="1"/>
              <a:t>“</a:t>
            </a:r>
            <a:r>
              <a:rPr lang="en-US" sz="2000" i="1" err="1"/>
              <a:t>Cognisant</a:t>
            </a:r>
            <a:r>
              <a:rPr lang="en-US" sz="2000" i="1"/>
              <a:t> of this, we are working with various partners to drive the uptake of energy efficient cooking appliances such as induction and Electric Pressure Cookers (EPCs).”</a:t>
            </a:r>
          </a:p>
        </p:txBody>
      </p:sp>
      <p:sp>
        <p:nvSpPr>
          <p:cNvPr id="2" name="Title 1">
            <a:extLst>
              <a:ext uri="{FF2B5EF4-FFF2-40B4-BE49-F238E27FC236}">
                <a16:creationId xmlns:a16="http://schemas.microsoft.com/office/drawing/2014/main" id="{C4CD06B4-5284-5DE6-24A8-4CFC9289D653}"/>
              </a:ext>
            </a:extLst>
          </p:cNvPr>
          <p:cNvSpPr>
            <a:spLocks noGrp="1"/>
          </p:cNvSpPr>
          <p:nvPr>
            <p:ph type="title"/>
          </p:nvPr>
        </p:nvSpPr>
        <p:spPr>
          <a:xfrm>
            <a:off x="5243804" y="365125"/>
            <a:ext cx="6109995" cy="1325563"/>
          </a:xfrm>
        </p:spPr>
        <p:txBody>
          <a:bodyPr>
            <a:normAutofit fontScale="90000"/>
          </a:bodyPr>
          <a:lstStyle/>
          <a:p>
            <a:r>
              <a:rPr lang="en-GB" sz="3200" kern="0">
                <a:latin typeface="Calibri" panose="020F0502020204030204" pitchFamily="34" charset="0"/>
                <a:cs typeface="Arial" panose="020B0604020202020204" pitchFamily="34" charset="0"/>
              </a:rPr>
              <a:t>e</a:t>
            </a:r>
            <a:r>
              <a:rPr lang="en-US" sz="3200" kern="0">
                <a:latin typeface="Calibri" panose="020F0502020204030204" pitchFamily="34" charset="0"/>
                <a:cs typeface="Arial" panose="020B0604020202020204" pitchFamily="34" charset="0"/>
              </a:rPr>
              <a:t>Cooking key area of demand growth for KPLC, but cost of power critical for uptake</a:t>
            </a:r>
            <a:endParaRPr lang="en-KE" sz="5400"/>
          </a:p>
        </p:txBody>
      </p:sp>
      <p:sp>
        <p:nvSpPr>
          <p:cNvPr id="3" name="TextBox 2">
            <a:extLst>
              <a:ext uri="{FF2B5EF4-FFF2-40B4-BE49-F238E27FC236}">
                <a16:creationId xmlns:a16="http://schemas.microsoft.com/office/drawing/2014/main" id="{81879A55-C36B-6C20-0529-14487630189B}"/>
              </a:ext>
            </a:extLst>
          </p:cNvPr>
          <p:cNvSpPr txBox="1"/>
          <p:nvPr/>
        </p:nvSpPr>
        <p:spPr>
          <a:xfrm>
            <a:off x="5068990" y="5761161"/>
            <a:ext cx="3393085" cy="307777"/>
          </a:xfrm>
          <a:prstGeom prst="rect">
            <a:avLst/>
          </a:prstGeom>
          <a:noFill/>
        </p:spPr>
        <p:txBody>
          <a:bodyPr wrap="square">
            <a:spAutoFit/>
          </a:bodyPr>
          <a:lstStyle/>
          <a:p>
            <a:r>
              <a:rPr lang="en-US" sz="1400">
                <a:effectLst/>
                <a:latin typeface="Calibri" panose="020F0502020204030204" pitchFamily="34" charset="0"/>
                <a:ea typeface="Calibri" panose="020F0502020204030204" pitchFamily="34" charset="0"/>
                <a:cs typeface="Times New Roman" panose="02020603050405020304" pitchFamily="18" charset="0"/>
                <a:hlinkClick r:id="rId3"/>
              </a:rPr>
              <a:t>(Kenya Power, 2022)</a:t>
            </a:r>
            <a:endParaRPr lang="en-US" sz="1400"/>
          </a:p>
        </p:txBody>
      </p:sp>
    </p:spTree>
    <p:extLst>
      <p:ext uri="{BB962C8B-B14F-4D97-AF65-F5344CB8AC3E}">
        <p14:creationId xmlns:p14="http://schemas.microsoft.com/office/powerpoint/2010/main" val="2358782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1542324CD06A4C8403D9CEEE6C973C" ma:contentTypeVersion="13" ma:contentTypeDescription="Create a new document." ma:contentTypeScope="" ma:versionID="f0dd1c06c73ed25f6d5f2c6a44a3b64e">
  <xsd:schema xmlns:xsd="http://www.w3.org/2001/XMLSchema" xmlns:xs="http://www.w3.org/2001/XMLSchema" xmlns:p="http://schemas.microsoft.com/office/2006/metadata/properties" xmlns:ns2="ef8e3bff-8e2b-45b4-8fb4-3f26d5e0be8d" xmlns:ns3="8f122899-0002-4efe-a9e7-9f63df7bc1fa" targetNamespace="http://schemas.microsoft.com/office/2006/metadata/properties" ma:root="true" ma:fieldsID="4acbff9f1507d5db7c8316eafc446186" ns2:_="" ns3:_="">
    <xsd:import namespace="ef8e3bff-8e2b-45b4-8fb4-3f26d5e0be8d"/>
    <xsd:import namespace="8f122899-0002-4efe-a9e7-9f63df7bc1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e3bff-8e2b-45b4-8fb4-3f26d5e0b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3bc5c69-7be2-48b1-a7b5-8a3090c0d9a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122899-0002-4efe-a9e7-9f63df7bc1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3988768-6e73-43f3-b0c4-d3976904e52b}" ma:internalName="TaxCatchAll" ma:showField="CatchAllData" ma:web="8f122899-0002-4efe-a9e7-9f63df7bc1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E14CD9-5AF2-4185-8244-647F7124A2C3}"/>
</file>

<file path=customXml/itemProps2.xml><?xml version="1.0" encoding="utf-8"?>
<ds:datastoreItem xmlns:ds="http://schemas.openxmlformats.org/officeDocument/2006/customXml" ds:itemID="{3C606B40-91BF-4F65-92A9-ADBE8278A60A}"/>
</file>

<file path=docProps/app.xml><?xml version="1.0" encoding="utf-8"?>
<Properties xmlns="http://schemas.openxmlformats.org/officeDocument/2006/extended-properties" xmlns:vt="http://schemas.openxmlformats.org/officeDocument/2006/docPropsVTypes">
  <TotalTime>1</TotalTime>
  <Words>1204</Words>
  <Application>Microsoft Office PowerPoint</Application>
  <PresentationFormat>Widescreen</PresentationFormat>
  <Paragraphs>149</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Avenir Next LT Pro Light</vt:lpstr>
      <vt:lpstr>Calibri</vt:lpstr>
      <vt:lpstr>Calibri Light</vt:lpstr>
      <vt:lpstr>Din OT</vt:lpstr>
      <vt:lpstr>Symbol</vt:lpstr>
      <vt:lpstr>Times New Roman</vt:lpstr>
      <vt:lpstr>Office Theme</vt:lpstr>
      <vt:lpstr>PowerPoint Presentation</vt:lpstr>
      <vt:lpstr>Outline</vt:lpstr>
      <vt:lpstr>Baseline</vt:lpstr>
      <vt:lpstr>MECS activities in Kenya</vt:lpstr>
      <vt:lpstr>eCooking projects in Kenya</vt:lpstr>
      <vt:lpstr>Building momentum in Kenya’s emerging eCooking sector</vt:lpstr>
      <vt:lpstr>Examples of how the narrative has changed</vt:lpstr>
      <vt:lpstr>Converting existing expenditures on charcoal into electricity unit sales offers a lucrative additional revenue stream for KPLC</vt:lpstr>
      <vt:lpstr>eCooking key area of demand growth for KPLC, but cost of power critical for uptake</vt:lpstr>
      <vt:lpstr>Key changemakers</vt:lpstr>
      <vt:lpstr>Spotlight on key activities</vt:lpstr>
      <vt:lpstr>Kenya National Clean Cooking Strategy (KNCCS)</vt:lpstr>
      <vt:lpstr>eCooking Study &amp; Strategy</vt:lpstr>
      <vt:lpstr>PowerPoint Presentation</vt:lpstr>
      <vt:lpstr>eCAP – eCooking Capacity Building &amp; Market Development Programme</vt:lpstr>
      <vt:lpstr>eCooking Community of Practice (CoP)</vt:lpstr>
      <vt:lpstr>2023 electricity tariff review</vt:lpstr>
      <vt:lpstr>AfDB</vt:lpstr>
      <vt:lpstr>What does the future look like?</vt:lpstr>
      <vt:lpstr>What does the future look like?</vt:lpstr>
      <vt:lpstr>Open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Beryl Onjala</dc:creator>
  <cp:lastModifiedBy>Beryl Onjala</cp:lastModifiedBy>
  <cp:revision>1</cp:revision>
  <dcterms:created xsi:type="dcterms:W3CDTF">2023-06-26T10:09:03Z</dcterms:created>
  <dcterms:modified xsi:type="dcterms:W3CDTF">2023-06-26T10:10:39Z</dcterms:modified>
</cp:coreProperties>
</file>