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8"/>
  </p:notesMasterIdLst>
  <p:handoutMasterIdLst>
    <p:handoutMasterId r:id="rId19"/>
  </p:handoutMasterIdLst>
  <p:sldIdLst>
    <p:sldId id="378" r:id="rId5"/>
    <p:sldId id="258" r:id="rId6"/>
    <p:sldId id="262" r:id="rId7"/>
    <p:sldId id="269" r:id="rId8"/>
    <p:sldId id="263" r:id="rId9"/>
    <p:sldId id="380" r:id="rId10"/>
    <p:sldId id="267" r:id="rId11"/>
    <p:sldId id="381" r:id="rId12"/>
    <p:sldId id="383" r:id="rId13"/>
    <p:sldId id="384" r:id="rId14"/>
    <p:sldId id="382" r:id="rId15"/>
    <p:sldId id="385" r:id="rId16"/>
    <p:sldId id="26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69696"/>
    <a:srgbClr val="4D4D4D"/>
    <a:srgbClr val="361163"/>
    <a:srgbClr val="009B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17DD859-CE9D-46D6-ADB4-4983A680CB0E}" v="1" dt="2023-06-30T16:12:34.69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58" autoAdjust="0"/>
    <p:restoredTop sz="80532" autoAdjust="0"/>
  </p:normalViewPr>
  <p:slideViewPr>
    <p:cSldViewPr snapToGrid="0">
      <p:cViewPr varScale="1">
        <p:scale>
          <a:sx n="60" d="100"/>
          <a:sy n="60" d="100"/>
        </p:scale>
        <p:origin x="870" y="3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82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ill Clements" userId="33b821d949208f66" providerId="LiveId" clId="{D17DD859-CE9D-46D6-ADB4-4983A680CB0E}"/>
    <pc:docChg chg="modSld">
      <pc:chgData name="Will Clements" userId="33b821d949208f66" providerId="LiveId" clId="{D17DD859-CE9D-46D6-ADB4-4983A680CB0E}" dt="2023-06-30T16:13:08.207" v="30" actId="20577"/>
      <pc:docMkLst>
        <pc:docMk/>
      </pc:docMkLst>
      <pc:sldChg chg="modSp mod">
        <pc:chgData name="Will Clements" userId="33b821d949208f66" providerId="LiveId" clId="{D17DD859-CE9D-46D6-ADB4-4983A680CB0E}" dt="2023-06-30T16:12:58.904" v="28" actId="20577"/>
        <pc:sldMkLst>
          <pc:docMk/>
          <pc:sldMk cId="4010278495" sldId="269"/>
        </pc:sldMkLst>
        <pc:spChg chg="mod">
          <ac:chgData name="Will Clements" userId="33b821d949208f66" providerId="LiveId" clId="{D17DD859-CE9D-46D6-ADB4-4983A680CB0E}" dt="2023-06-30T16:12:58.904" v="28" actId="20577"/>
          <ac:spMkLst>
            <pc:docMk/>
            <pc:sldMk cId="4010278495" sldId="269"/>
            <ac:spMk id="3" creationId="{77BC8732-C444-4722-B2C1-92E5712F7779}"/>
          </ac:spMkLst>
        </pc:spChg>
      </pc:sldChg>
      <pc:sldChg chg="modSp mod">
        <pc:chgData name="Will Clements" userId="33b821d949208f66" providerId="LiveId" clId="{D17DD859-CE9D-46D6-ADB4-4983A680CB0E}" dt="2023-06-30T16:12:41.655" v="24" actId="20577"/>
        <pc:sldMkLst>
          <pc:docMk/>
          <pc:sldMk cId="935546180" sldId="380"/>
        </pc:sldMkLst>
        <pc:spChg chg="mod">
          <ac:chgData name="Will Clements" userId="33b821d949208f66" providerId="LiveId" clId="{D17DD859-CE9D-46D6-ADB4-4983A680CB0E}" dt="2023-06-30T16:12:41.655" v="24" actId="20577"/>
          <ac:spMkLst>
            <pc:docMk/>
            <pc:sldMk cId="935546180" sldId="380"/>
            <ac:spMk id="3" creationId="{77BC8732-C444-4722-B2C1-92E5712F7779}"/>
          </ac:spMkLst>
        </pc:spChg>
      </pc:sldChg>
      <pc:sldChg chg="modSp mod">
        <pc:chgData name="Will Clements" userId="33b821d949208f66" providerId="LiveId" clId="{D17DD859-CE9D-46D6-ADB4-4983A680CB0E}" dt="2023-06-30T16:13:08.207" v="30" actId="20577"/>
        <pc:sldMkLst>
          <pc:docMk/>
          <pc:sldMk cId="135273592" sldId="385"/>
        </pc:sldMkLst>
        <pc:spChg chg="mod">
          <ac:chgData name="Will Clements" userId="33b821d949208f66" providerId="LiveId" clId="{D17DD859-CE9D-46D6-ADB4-4983A680CB0E}" dt="2023-06-30T16:13:08.207" v="30" actId="20577"/>
          <ac:spMkLst>
            <pc:docMk/>
            <pc:sldMk cId="135273592" sldId="385"/>
            <ac:spMk id="3" creationId="{77BC8732-C444-4722-B2C1-92E5712F7779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D248961-AD07-499A-8CFC-ED0F2C482AF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7AF7AD-E450-48DB-A6C2-E8059C09456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39DE0B-CD9B-4098-B761-A3741F5202B3}" type="datetimeFigureOut">
              <a:rPr lang="en-GB" smtClean="0"/>
              <a:t>30/06/2023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05FAB5-FDA3-49A8-A67A-E07E3C8A863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4A5495-C4F3-400F-B629-AC2DA24E638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0B00E5-C276-4524-9229-569D036C833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01229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19C2D4-C963-4F44-8B17-2376AF9F526B}" type="datetimeFigureOut">
              <a:rPr lang="en-GB" smtClean="0"/>
              <a:t>30/06/2023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F600D0-D4AB-4928-9776-B230A1CAA94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120551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F600D0-D4AB-4928-9776-B230A1CAA94C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164550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F600D0-D4AB-4928-9776-B230A1CAA94C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89243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F600D0-D4AB-4928-9776-B230A1CAA94C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510602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F600D0-D4AB-4928-9776-B230A1CAA94C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28040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F600D0-D4AB-4928-9776-B230A1CAA94C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268872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F600D0-D4AB-4928-9776-B230A1CAA94C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28280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F600D0-D4AB-4928-9776-B230A1CAA94C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50248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F600D0-D4AB-4928-9776-B230A1CAA94C}" type="slidenum">
              <a:rPr lang="en-GB" smtClean="0"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46684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F600D0-D4AB-4928-9776-B230A1CAA94C}" type="slidenum">
              <a:rPr lang="en-GB" smtClean="0"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07728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5.jp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5.jp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7FB8D73-8F07-4B11-81C1-911B7862B83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GB" sz="2000" smtClean="0"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If you view this template in ‘slide master’ format there are multiple layout styles that can be used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Disclaimer to be include</a:t>
            </a: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This material has been funded by UK aid from the UK government; however the views expressed do not necessarily reflect the UK government’s official policies. </a:t>
            </a:r>
            <a:r>
              <a:rPr lang="en-US" dirty="0"/>
              <a:t>d; </a:t>
            </a:r>
            <a:endParaRPr lang="en-GB" sz="1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0B5382-41CD-449D-A2B4-516C129E6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11215" y="6360139"/>
            <a:ext cx="418322" cy="365125"/>
          </a:xfrm>
        </p:spPr>
        <p:txBody>
          <a:bodyPr/>
          <a:lstStyle/>
          <a:p>
            <a:fld id="{D1B64F66-06F4-42EF-8F53-0E6147F47BA9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1026" name="Picture 2" descr="Related image">
            <a:extLst>
              <a:ext uri="{FF2B5EF4-FFF2-40B4-BE49-F238E27FC236}">
                <a16:creationId xmlns:a16="http://schemas.microsoft.com/office/drawing/2014/main" id="{679680B2-B0F9-4C68-8DAF-78157366D46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28" b="27252"/>
          <a:stretch/>
        </p:blipFill>
        <p:spPr bwMode="auto">
          <a:xfrm>
            <a:off x="3925860" y="5674640"/>
            <a:ext cx="1778581" cy="533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5246ACD-E9FB-42DD-AE4A-9CAD5D18152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381" y="936418"/>
            <a:ext cx="3468407" cy="1394140"/>
          </a:xfrm>
          <a:prstGeom prst="rect">
            <a:avLst/>
          </a:prstGeom>
        </p:spPr>
      </p:pic>
      <p:pic>
        <p:nvPicPr>
          <p:cNvPr id="1028" name="Picture 4" descr="Image result for UK Aid logo">
            <a:extLst>
              <a:ext uri="{FF2B5EF4-FFF2-40B4-BE49-F238E27FC236}">
                <a16:creationId xmlns:a16="http://schemas.microsoft.com/office/drawing/2014/main" id="{F74FD886-20FB-42E9-A76C-516106DAF55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6" t="7879" r="24352" b="6689"/>
          <a:stretch/>
        </p:blipFill>
        <p:spPr bwMode="auto">
          <a:xfrm>
            <a:off x="7360106" y="5549476"/>
            <a:ext cx="699796" cy="784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C784EC0-5E54-4972-A046-0409FFD8066C}"/>
              </a:ext>
            </a:extLst>
          </p:cNvPr>
          <p:cNvSpPr/>
          <p:nvPr userDrawn="1"/>
        </p:nvSpPr>
        <p:spPr>
          <a:xfrm>
            <a:off x="0" y="0"/>
            <a:ext cx="12192000" cy="457200"/>
          </a:xfrm>
          <a:prstGeom prst="rect">
            <a:avLst/>
          </a:prstGeom>
          <a:solidFill>
            <a:srgbClr val="009BC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895A69E-9BB3-4369-BE14-A5C087CF8E4D}"/>
              </a:ext>
            </a:extLst>
          </p:cNvPr>
          <p:cNvSpPr/>
          <p:nvPr userDrawn="1"/>
        </p:nvSpPr>
        <p:spPr>
          <a:xfrm>
            <a:off x="0" y="6406620"/>
            <a:ext cx="12192000" cy="457200"/>
          </a:xfrm>
          <a:prstGeom prst="rect">
            <a:avLst/>
          </a:prstGeom>
          <a:solidFill>
            <a:srgbClr val="3611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949A5E-598D-443A-BAF0-C6ECCBAA81E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763" y="5749837"/>
            <a:ext cx="1379020" cy="36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8370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E67179D-9E39-4A95-9A8A-B95BCE8AC516}"/>
              </a:ext>
            </a:extLst>
          </p:cNvPr>
          <p:cNvSpPr/>
          <p:nvPr userDrawn="1"/>
        </p:nvSpPr>
        <p:spPr>
          <a:xfrm>
            <a:off x="0" y="-1"/>
            <a:ext cx="4217437" cy="6858001"/>
          </a:xfrm>
          <a:prstGeom prst="rect">
            <a:avLst/>
          </a:prstGeom>
          <a:solidFill>
            <a:srgbClr val="3611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6AECF6-D458-4EF5-8AE3-C48E74019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70" y="451787"/>
            <a:ext cx="3588291" cy="1442328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E081B21D-F4F7-4C76-9A5D-2F2D725C1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7648" y="2557819"/>
            <a:ext cx="6511211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361163"/>
                </a:solidFill>
                <a:latin typeface="Din O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FC891B6-502E-406B-8206-FC4F67B2A62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73" y="6235492"/>
            <a:ext cx="1711175" cy="457201"/>
          </a:xfrm>
          <a:prstGeom prst="rect">
            <a:avLst/>
          </a:prstGeom>
        </p:spPr>
      </p:pic>
      <p:pic>
        <p:nvPicPr>
          <p:cNvPr id="13" name="Picture 2" descr="Image result for UK Aid logo white">
            <a:extLst>
              <a:ext uri="{FF2B5EF4-FFF2-40B4-BE49-F238E27FC236}">
                <a16:creationId xmlns:a16="http://schemas.microsoft.com/office/drawing/2014/main" id="{240B044F-9317-4E0B-B165-652A6097220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6308" y="5990569"/>
            <a:ext cx="784190" cy="83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4A266E5-82B3-4E7E-8A16-B9CF0830602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290" y="6253094"/>
            <a:ext cx="1529892" cy="390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570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E67179D-9E39-4A95-9A8A-B95BCE8AC516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3611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6AECF6-D458-4EF5-8AE3-C48E74019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034" y="704394"/>
            <a:ext cx="3588291" cy="1442328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E081B21D-F4F7-4C76-9A5D-2F2D725C15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58740" y="2851117"/>
            <a:ext cx="6511211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  <a:latin typeface="Din OT"/>
              </a:defRPr>
            </a:lvl1pPr>
          </a:lstStyle>
          <a:p>
            <a:r>
              <a:rPr lang="en-US" dirty="0"/>
              <a:t>Use as a break point</a:t>
            </a:r>
            <a:endParaRPr lang="en-GB" dirty="0"/>
          </a:p>
        </p:txBody>
      </p:sp>
      <p:pic>
        <p:nvPicPr>
          <p:cNvPr id="3074" name="Picture 2" descr="Image result for UK Aid logo white">
            <a:extLst>
              <a:ext uri="{FF2B5EF4-FFF2-40B4-BE49-F238E27FC236}">
                <a16:creationId xmlns:a16="http://schemas.microsoft.com/office/drawing/2014/main" id="{C2311163-7DB4-4D63-8116-40CD6451969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1637" y="5885124"/>
            <a:ext cx="784190" cy="83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5EFAA5-547E-4BF0-AAC8-FF474FB3340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398" y="6139657"/>
            <a:ext cx="2144436" cy="5729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EC09406-A6C6-403A-A50B-5B5544CF5AD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5572" y="6202208"/>
            <a:ext cx="1529892" cy="390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020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E67179D-9E39-4A95-9A8A-B95BCE8AC516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009BC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6AECF6-D458-4EF5-8AE3-C48E74019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079" y="580569"/>
            <a:ext cx="3588291" cy="144232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BEC3F285-91F6-44C5-B983-396043F5E7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58740" y="2851117"/>
            <a:ext cx="6511211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  <a:latin typeface="Din OT"/>
              </a:defRPr>
            </a:lvl1pPr>
          </a:lstStyle>
          <a:p>
            <a:r>
              <a:rPr lang="en-US" dirty="0"/>
              <a:t>Use as a break point</a:t>
            </a:r>
            <a:endParaRPr lang="en-GB" dirty="0"/>
          </a:p>
        </p:txBody>
      </p:sp>
      <p:pic>
        <p:nvPicPr>
          <p:cNvPr id="13" name="Picture 2" descr="Image result for UK Aid logo white">
            <a:extLst>
              <a:ext uri="{FF2B5EF4-FFF2-40B4-BE49-F238E27FC236}">
                <a16:creationId xmlns:a16="http://schemas.microsoft.com/office/drawing/2014/main" id="{C7CDC6D9-6FFA-4268-9C47-754091A3819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1637" y="5885124"/>
            <a:ext cx="784190" cy="83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8334FA4-5909-4381-9059-CF5F69945A8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1776" y="6139657"/>
            <a:ext cx="2144436" cy="5729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647BB8E-B2E4-4232-ACF2-CF20B33B448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782" y="6202208"/>
            <a:ext cx="1529892" cy="390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3317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21D91D-7B9C-41FE-86BF-F7B30D3A0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0DB1D1-E201-4D09-A727-603F5C6885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AA902F-7857-4854-BA43-AAC9C5043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A179A-09FB-4C6B-8109-ABC26261A5AC}" type="datetimeFigureOut">
              <a:rPr lang="en-GB" smtClean="0"/>
              <a:t>30/06/2023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C0B3FB-C5CF-42EA-8E26-E1F71F3B2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FAEB4C-62A3-4404-8CDA-CE4F6C2BA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64F66-06F4-42EF-8F53-0E6147F47BA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957668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CAAAD-05B8-4815-AE24-731FDADD7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BA8064-DE01-4AFB-AD85-917D834D9B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3BA10B-8F78-4583-A2B8-6BC87E61B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8648CE-85C1-434F-B2F4-F3F58E917B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A179A-09FB-4C6B-8109-ABC26261A5AC}" type="datetimeFigureOut">
              <a:rPr lang="en-GB" smtClean="0"/>
              <a:t>30/06/2023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3834B0-C4E0-4CB3-8295-5320976E0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6353CD-949E-4CB9-A442-006438253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64F66-06F4-42EF-8F53-0E6147F47BA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45477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06B44-BB4D-43BD-ACFB-480FF006C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2A262-E548-4D0F-9214-789D262EF8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2C8A0C-F216-49A0-B07C-FD1D830046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1E9AFE-A4B5-4C69-BD97-582A027B91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C9606A-0F83-4132-98F3-2236220B34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8E21A1-3020-4D59-8028-7FC7A287C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A179A-09FB-4C6B-8109-ABC26261A5AC}" type="datetimeFigureOut">
              <a:rPr lang="en-GB" smtClean="0"/>
              <a:t>30/06/2023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20E442-2F2A-4D19-9590-C8783E30B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1763F7-273F-45D2-84EE-1899C15F2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64F66-06F4-42EF-8F53-0E6147F47BA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967366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E6A4C9-BAEE-4D17-B6EA-06CFCCCBC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63021D-CBC4-4A48-BB5E-2086B20E91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A179A-09FB-4C6B-8109-ABC26261A5AC}" type="datetimeFigureOut">
              <a:rPr lang="en-GB" smtClean="0"/>
              <a:t>30/06/2023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A4DA90-EFE2-4EF3-BB65-BD28937FE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985E26-DCE8-4B69-8767-92D987638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64F66-06F4-42EF-8F53-0E6147F47BA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41363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57A23-4CC3-4367-B7E7-7AA989B3C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6FEF18-CD1F-4A47-807B-E5F877506B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AA05B6-0489-43B6-B9FF-7169C1BA5C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3C5341-07C8-4C64-A13F-50E211AF88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A179A-09FB-4C6B-8109-ABC26261A5AC}" type="datetimeFigureOut">
              <a:rPr lang="en-GB" smtClean="0"/>
              <a:t>30/06/2023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049753-0B4A-44DE-8BE5-68EBCD130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7C304A-98BF-4168-A726-B6271DFAC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64F66-06F4-42EF-8F53-0E6147F47BA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314010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0E53D-6208-437B-AAA0-3E1D6AB45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1E4539-79FF-4715-BB72-7C9D828E6E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CF4C86-4CAC-4349-9C97-3F01035D66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D3CF62-32C1-43AC-821D-15B40C9D5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A179A-09FB-4C6B-8109-ABC26261A5AC}" type="datetimeFigureOut">
              <a:rPr lang="en-GB" smtClean="0"/>
              <a:t>30/06/2023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8BE14B-D313-46A1-A02A-A7BEE79D0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8C24E2-2A90-4D9A-BA1F-2140CB985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64F66-06F4-42EF-8F53-0E6147F47BA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04990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275F7-6D81-468E-B944-7B36A01425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5A2749-FEFA-4F96-9DB7-0DB5EFF884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F1DD27-6F02-45E4-AB0F-E76E3D193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A179A-09FB-4C6B-8109-ABC26261A5AC}" type="datetimeFigureOut">
              <a:rPr lang="en-GB" smtClean="0"/>
              <a:t>30/06/2023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0944F6-3ADE-485B-B2F0-A02F9237F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AD3C4A-C97C-470E-8D77-D7C464823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64F66-06F4-42EF-8F53-0E6147F47BA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597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825C4-C251-4024-8128-17EDF0FFA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0970" y="365125"/>
            <a:ext cx="10112829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361163"/>
                </a:solidFill>
                <a:latin typeface="Din O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D08B23-CC91-4A29-8D96-D31AFC9307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205319"/>
          </a:xfrm>
        </p:spPr>
        <p:txBody>
          <a:bodyPr/>
          <a:lstStyle>
            <a:lvl1pPr>
              <a:defRPr>
                <a:solidFill>
                  <a:srgbClr val="4D4D4D"/>
                </a:solidFill>
                <a:latin typeface="Din OT"/>
              </a:defRPr>
            </a:lvl1pPr>
            <a:lvl2pPr>
              <a:defRPr>
                <a:solidFill>
                  <a:srgbClr val="4D4D4D"/>
                </a:solidFill>
                <a:latin typeface="Din OT"/>
              </a:defRPr>
            </a:lvl2pPr>
            <a:lvl3pPr>
              <a:defRPr>
                <a:solidFill>
                  <a:srgbClr val="4D4D4D"/>
                </a:solidFill>
                <a:latin typeface="Din OT"/>
              </a:defRPr>
            </a:lvl3pPr>
            <a:lvl4pPr>
              <a:defRPr>
                <a:solidFill>
                  <a:srgbClr val="4D4D4D"/>
                </a:solidFill>
                <a:latin typeface="Din OT"/>
              </a:defRPr>
            </a:lvl4pPr>
            <a:lvl5pPr>
              <a:defRPr>
                <a:solidFill>
                  <a:srgbClr val="4D4D4D"/>
                </a:solidFill>
                <a:latin typeface="Din O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8" name="Picture 2" descr="Related image">
            <a:extLst>
              <a:ext uri="{FF2B5EF4-FFF2-40B4-BE49-F238E27FC236}">
                <a16:creationId xmlns:a16="http://schemas.microsoft.com/office/drawing/2014/main" id="{4C7FC217-6D12-4A87-9E02-A29C1428BBD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28" b="27252"/>
          <a:stretch/>
        </p:blipFill>
        <p:spPr bwMode="auto">
          <a:xfrm>
            <a:off x="7891370" y="6101294"/>
            <a:ext cx="1778581" cy="533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Image result for UK Aid logo">
            <a:extLst>
              <a:ext uri="{FF2B5EF4-FFF2-40B4-BE49-F238E27FC236}">
                <a16:creationId xmlns:a16="http://schemas.microsoft.com/office/drawing/2014/main" id="{1517BBCB-3C4A-43F9-AFD5-7A0C92BBD24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6" t="7879" r="24352" b="6689"/>
          <a:stretch/>
        </p:blipFill>
        <p:spPr bwMode="auto">
          <a:xfrm>
            <a:off x="11278961" y="5976130"/>
            <a:ext cx="699796" cy="784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D7D74DE-218E-4F6C-9C54-DF7C1ADBC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11215" y="6360139"/>
            <a:ext cx="418322" cy="365125"/>
          </a:xfrm>
        </p:spPr>
        <p:txBody>
          <a:bodyPr/>
          <a:lstStyle/>
          <a:p>
            <a:fld id="{D1B64F66-06F4-42EF-8F53-0E6147F47BA9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6E3ED0A-85A1-4689-8AD5-5F6EC7E45C7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16" y="402399"/>
            <a:ext cx="835152" cy="11795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A34ADA-0678-4254-BE39-907F78C02AD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4946" y="6206724"/>
            <a:ext cx="1379020" cy="36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9332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CB55B49-19BE-45A3-B9F2-A3D72DE5E5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44A5CE-EB71-4FF7-AAEC-6BA65F3E5E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1115C0-7B67-4E88-8E84-31B6C6ED7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A179A-09FB-4C6B-8109-ABC26261A5AC}" type="datetimeFigureOut">
              <a:rPr lang="en-GB" smtClean="0"/>
              <a:t>30/06/2023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43EA16-D239-48CB-BA3E-A53162448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4BBD74-02AB-42D0-B4CE-AB259CAF8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64F66-06F4-42EF-8F53-0E6147F47BA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049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825C4-C251-4024-8128-17EDF0FFA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0970" y="365125"/>
            <a:ext cx="10112829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361163"/>
                </a:solidFill>
                <a:latin typeface="Din O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D08B23-CC91-4A29-8D96-D31AFC9307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205319"/>
          </a:xfrm>
        </p:spPr>
        <p:txBody>
          <a:bodyPr/>
          <a:lstStyle>
            <a:lvl1pPr>
              <a:defRPr>
                <a:solidFill>
                  <a:srgbClr val="4D4D4D"/>
                </a:solidFill>
                <a:latin typeface="Din OT"/>
              </a:defRPr>
            </a:lvl1pPr>
            <a:lvl2pPr>
              <a:defRPr>
                <a:solidFill>
                  <a:srgbClr val="4D4D4D"/>
                </a:solidFill>
                <a:latin typeface="Din OT"/>
              </a:defRPr>
            </a:lvl2pPr>
            <a:lvl3pPr>
              <a:defRPr>
                <a:solidFill>
                  <a:srgbClr val="4D4D4D"/>
                </a:solidFill>
                <a:latin typeface="Din OT"/>
              </a:defRPr>
            </a:lvl3pPr>
            <a:lvl4pPr>
              <a:defRPr>
                <a:solidFill>
                  <a:srgbClr val="4D4D4D"/>
                </a:solidFill>
                <a:latin typeface="Din OT"/>
              </a:defRPr>
            </a:lvl4pPr>
            <a:lvl5pPr>
              <a:defRPr>
                <a:solidFill>
                  <a:srgbClr val="4D4D4D"/>
                </a:solidFill>
                <a:latin typeface="Din O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8" name="Picture 2" descr="Related image">
            <a:extLst>
              <a:ext uri="{FF2B5EF4-FFF2-40B4-BE49-F238E27FC236}">
                <a16:creationId xmlns:a16="http://schemas.microsoft.com/office/drawing/2014/main" id="{4C7FC217-6D12-4A87-9E02-A29C1428BBD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28" b="27252"/>
          <a:stretch/>
        </p:blipFill>
        <p:spPr bwMode="auto">
          <a:xfrm>
            <a:off x="7891370" y="6101294"/>
            <a:ext cx="1778581" cy="533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Image result for UK Aid logo">
            <a:extLst>
              <a:ext uri="{FF2B5EF4-FFF2-40B4-BE49-F238E27FC236}">
                <a16:creationId xmlns:a16="http://schemas.microsoft.com/office/drawing/2014/main" id="{1517BBCB-3C4A-43F9-AFD5-7A0C92BBD24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6" t="7879" r="24352" b="6689"/>
          <a:stretch/>
        </p:blipFill>
        <p:spPr bwMode="auto">
          <a:xfrm>
            <a:off x="11278961" y="5976130"/>
            <a:ext cx="699796" cy="784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D7D74DE-218E-4F6C-9C54-DF7C1ADBC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11215" y="6360139"/>
            <a:ext cx="418322" cy="365125"/>
          </a:xfrm>
        </p:spPr>
        <p:txBody>
          <a:bodyPr/>
          <a:lstStyle/>
          <a:p>
            <a:fld id="{D1B64F66-06F4-42EF-8F53-0E6147F47BA9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6E3ED0A-85A1-4689-8AD5-5F6EC7E45C7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16" y="402399"/>
            <a:ext cx="835152" cy="11795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A34ADA-0678-4254-BE39-907F78C02AD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4946" y="6206724"/>
            <a:ext cx="1379020" cy="36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692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825C4-C251-4024-8128-17EDF0FFA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0970" y="365125"/>
            <a:ext cx="10112829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361163"/>
                </a:solidFill>
                <a:latin typeface="Din O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D08B23-CC91-4A29-8D96-D31AFC9307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205319"/>
          </a:xfrm>
        </p:spPr>
        <p:txBody>
          <a:bodyPr/>
          <a:lstStyle>
            <a:lvl1pPr>
              <a:defRPr>
                <a:solidFill>
                  <a:srgbClr val="4D4D4D"/>
                </a:solidFill>
                <a:latin typeface="Din OT"/>
              </a:defRPr>
            </a:lvl1pPr>
            <a:lvl2pPr>
              <a:defRPr>
                <a:solidFill>
                  <a:srgbClr val="4D4D4D"/>
                </a:solidFill>
                <a:latin typeface="Din OT"/>
              </a:defRPr>
            </a:lvl2pPr>
            <a:lvl3pPr>
              <a:defRPr>
                <a:solidFill>
                  <a:srgbClr val="4D4D4D"/>
                </a:solidFill>
                <a:latin typeface="Din OT"/>
              </a:defRPr>
            </a:lvl3pPr>
            <a:lvl4pPr>
              <a:defRPr>
                <a:solidFill>
                  <a:srgbClr val="4D4D4D"/>
                </a:solidFill>
                <a:latin typeface="Din OT"/>
              </a:defRPr>
            </a:lvl4pPr>
            <a:lvl5pPr>
              <a:defRPr>
                <a:solidFill>
                  <a:srgbClr val="4D4D4D"/>
                </a:solidFill>
                <a:latin typeface="Din O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D7D74DE-218E-4F6C-9C54-DF7C1ADBC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11215" y="6360139"/>
            <a:ext cx="418322" cy="365125"/>
          </a:xfrm>
        </p:spPr>
        <p:txBody>
          <a:bodyPr/>
          <a:lstStyle/>
          <a:p>
            <a:fld id="{D1B64F66-06F4-42EF-8F53-0E6147F47BA9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6E3ED0A-85A1-4689-8AD5-5F6EC7E45C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16" y="402399"/>
            <a:ext cx="835152" cy="117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2576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E6FBAC6-A105-411B-845C-6AF5FF45D1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lum bright="70000" contrast="-70000"/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154" r="-219"/>
          <a:stretch/>
        </p:blipFill>
        <p:spPr>
          <a:xfrm>
            <a:off x="0" y="0"/>
            <a:ext cx="41148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CF825C4-C251-4024-8128-17EDF0FFA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599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361163"/>
                </a:solidFill>
                <a:latin typeface="Din O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D08B23-CC91-4A29-8D96-D31AFC9307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205319"/>
          </a:xfrm>
        </p:spPr>
        <p:txBody>
          <a:bodyPr/>
          <a:lstStyle>
            <a:lvl1pPr>
              <a:defRPr>
                <a:solidFill>
                  <a:srgbClr val="4D4D4D"/>
                </a:solidFill>
                <a:latin typeface="Din OT"/>
              </a:defRPr>
            </a:lvl1pPr>
            <a:lvl2pPr>
              <a:defRPr>
                <a:solidFill>
                  <a:srgbClr val="4D4D4D"/>
                </a:solidFill>
                <a:latin typeface="Din OT"/>
              </a:defRPr>
            </a:lvl2pPr>
            <a:lvl3pPr>
              <a:defRPr>
                <a:solidFill>
                  <a:srgbClr val="4D4D4D"/>
                </a:solidFill>
                <a:latin typeface="Din OT"/>
              </a:defRPr>
            </a:lvl3pPr>
            <a:lvl4pPr>
              <a:defRPr>
                <a:solidFill>
                  <a:srgbClr val="4D4D4D"/>
                </a:solidFill>
                <a:latin typeface="Din OT"/>
              </a:defRPr>
            </a:lvl4pPr>
            <a:lvl5pPr>
              <a:defRPr>
                <a:solidFill>
                  <a:srgbClr val="4D4D4D"/>
                </a:solidFill>
                <a:latin typeface="Din O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8" name="Picture 2" descr="Related image">
            <a:extLst>
              <a:ext uri="{FF2B5EF4-FFF2-40B4-BE49-F238E27FC236}">
                <a16:creationId xmlns:a16="http://schemas.microsoft.com/office/drawing/2014/main" id="{4C7FC217-6D12-4A87-9E02-A29C1428BBD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28" b="27252"/>
          <a:stretch/>
        </p:blipFill>
        <p:spPr bwMode="auto">
          <a:xfrm>
            <a:off x="7891370" y="6101294"/>
            <a:ext cx="1778581" cy="533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Image result for UK Aid logo">
            <a:extLst>
              <a:ext uri="{FF2B5EF4-FFF2-40B4-BE49-F238E27FC236}">
                <a16:creationId xmlns:a16="http://schemas.microsoft.com/office/drawing/2014/main" id="{1517BBCB-3C4A-43F9-AFD5-7A0C92BBD24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6" t="7879" r="24352" b="6689"/>
          <a:stretch/>
        </p:blipFill>
        <p:spPr bwMode="auto">
          <a:xfrm>
            <a:off x="11278961" y="5976130"/>
            <a:ext cx="699796" cy="784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D7D74DE-218E-4F6C-9C54-DF7C1ADBC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11215" y="6360139"/>
            <a:ext cx="418322" cy="365125"/>
          </a:xfrm>
        </p:spPr>
        <p:txBody>
          <a:bodyPr/>
          <a:lstStyle/>
          <a:p>
            <a:fld id="{D1B64F66-06F4-42EF-8F53-0E6147F47BA9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1FF50EE-F940-45A7-9481-066DB2720D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4946" y="6215036"/>
            <a:ext cx="1379020" cy="36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741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E6FBAC6-A105-411B-845C-6AF5FF45D1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lum bright="70000" contrast="-70000"/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154" r="-219"/>
          <a:stretch/>
        </p:blipFill>
        <p:spPr>
          <a:xfrm>
            <a:off x="0" y="0"/>
            <a:ext cx="41148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CF825C4-C251-4024-8128-17EDF0FFA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599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361163"/>
                </a:solidFill>
                <a:latin typeface="Din O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D08B23-CC91-4A29-8D96-D31AFC9307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205319"/>
          </a:xfrm>
        </p:spPr>
        <p:txBody>
          <a:bodyPr/>
          <a:lstStyle>
            <a:lvl1pPr>
              <a:defRPr>
                <a:solidFill>
                  <a:srgbClr val="4D4D4D"/>
                </a:solidFill>
                <a:latin typeface="Din OT"/>
              </a:defRPr>
            </a:lvl1pPr>
            <a:lvl2pPr>
              <a:defRPr>
                <a:solidFill>
                  <a:srgbClr val="4D4D4D"/>
                </a:solidFill>
                <a:latin typeface="Din OT"/>
              </a:defRPr>
            </a:lvl2pPr>
            <a:lvl3pPr>
              <a:defRPr>
                <a:solidFill>
                  <a:srgbClr val="4D4D4D"/>
                </a:solidFill>
                <a:latin typeface="Din OT"/>
              </a:defRPr>
            </a:lvl3pPr>
            <a:lvl4pPr>
              <a:defRPr>
                <a:solidFill>
                  <a:srgbClr val="4D4D4D"/>
                </a:solidFill>
                <a:latin typeface="Din OT"/>
              </a:defRPr>
            </a:lvl4pPr>
            <a:lvl5pPr>
              <a:defRPr>
                <a:solidFill>
                  <a:srgbClr val="4D4D4D"/>
                </a:solidFill>
                <a:latin typeface="Din O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D7D74DE-218E-4F6C-9C54-DF7C1ADBC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11215" y="6360139"/>
            <a:ext cx="418322" cy="365125"/>
          </a:xfrm>
        </p:spPr>
        <p:txBody>
          <a:bodyPr/>
          <a:lstStyle/>
          <a:p>
            <a:fld id="{D1B64F66-06F4-42EF-8F53-0E6147F47BA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5606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E67179D-9E39-4A95-9A8A-B95BCE8AC516}"/>
              </a:ext>
            </a:extLst>
          </p:cNvPr>
          <p:cNvSpPr/>
          <p:nvPr userDrawn="1"/>
        </p:nvSpPr>
        <p:spPr>
          <a:xfrm>
            <a:off x="0" y="-1"/>
            <a:ext cx="4217437" cy="6858001"/>
          </a:xfrm>
          <a:prstGeom prst="rect">
            <a:avLst/>
          </a:prstGeom>
          <a:solidFill>
            <a:srgbClr val="009BC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6AECF6-D458-4EF5-8AE3-C48E74019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70" y="451787"/>
            <a:ext cx="3588291" cy="1442328"/>
          </a:xfrm>
          <a:prstGeom prst="rect">
            <a:avLst/>
          </a:prstGeom>
        </p:spPr>
      </p:pic>
      <p:pic>
        <p:nvPicPr>
          <p:cNvPr id="9" name="Picture 2" descr="Related image">
            <a:extLst>
              <a:ext uri="{FF2B5EF4-FFF2-40B4-BE49-F238E27FC236}">
                <a16:creationId xmlns:a16="http://schemas.microsoft.com/office/drawing/2014/main" id="{F922ECDF-C585-4444-8442-9D55E4CE4328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28" b="27252"/>
          <a:stretch/>
        </p:blipFill>
        <p:spPr bwMode="auto">
          <a:xfrm>
            <a:off x="7891370" y="6101294"/>
            <a:ext cx="1778581" cy="533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Image result for UK Aid logo">
            <a:extLst>
              <a:ext uri="{FF2B5EF4-FFF2-40B4-BE49-F238E27FC236}">
                <a16:creationId xmlns:a16="http://schemas.microsoft.com/office/drawing/2014/main" id="{47ECEB3F-687E-4DF6-9315-8F8F5907E3B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6" t="7879" r="24352" b="6689"/>
          <a:stretch/>
        </p:blipFill>
        <p:spPr bwMode="auto">
          <a:xfrm>
            <a:off x="11278961" y="5976130"/>
            <a:ext cx="699796" cy="784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E081B21D-F4F7-4C76-9A5D-2F2D725C1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7648" y="2557819"/>
            <a:ext cx="6511211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361163"/>
                </a:solidFill>
                <a:latin typeface="Din O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151EF87-71C3-47A7-998E-4D7958770F7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4946" y="6186906"/>
            <a:ext cx="1379020" cy="36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772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E67179D-9E39-4A95-9A8A-B95BCE8AC516}"/>
              </a:ext>
            </a:extLst>
          </p:cNvPr>
          <p:cNvSpPr/>
          <p:nvPr userDrawn="1"/>
        </p:nvSpPr>
        <p:spPr>
          <a:xfrm>
            <a:off x="0" y="-1"/>
            <a:ext cx="4217437" cy="6858001"/>
          </a:xfrm>
          <a:prstGeom prst="rect">
            <a:avLst/>
          </a:prstGeom>
          <a:solidFill>
            <a:srgbClr val="009BC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6AECF6-D458-4EF5-8AE3-C48E74019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70" y="451787"/>
            <a:ext cx="3588291" cy="1442328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E081B21D-F4F7-4C76-9A5D-2F2D725C1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7648" y="2557819"/>
            <a:ext cx="6511211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361163"/>
                </a:solidFill>
                <a:latin typeface="Din O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FB4626-F95F-4499-8182-433077C3ED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73" y="6235492"/>
            <a:ext cx="1711175" cy="457201"/>
          </a:xfrm>
          <a:prstGeom prst="rect">
            <a:avLst/>
          </a:prstGeom>
        </p:spPr>
      </p:pic>
      <p:pic>
        <p:nvPicPr>
          <p:cNvPr id="9" name="Picture 2" descr="Image result for UK Aid logo white">
            <a:extLst>
              <a:ext uri="{FF2B5EF4-FFF2-40B4-BE49-F238E27FC236}">
                <a16:creationId xmlns:a16="http://schemas.microsoft.com/office/drawing/2014/main" id="{77F2BF0C-1DA9-4652-9B5D-24D3A584772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0266" y="5990569"/>
            <a:ext cx="784190" cy="83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48B00D-290B-49DB-BDD2-76ED0C23A23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290" y="6235492"/>
            <a:ext cx="1529892" cy="390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0429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E67179D-9E39-4A95-9A8A-B95BCE8AC516}"/>
              </a:ext>
            </a:extLst>
          </p:cNvPr>
          <p:cNvSpPr/>
          <p:nvPr userDrawn="1"/>
        </p:nvSpPr>
        <p:spPr>
          <a:xfrm>
            <a:off x="0" y="-1"/>
            <a:ext cx="4217437" cy="6858001"/>
          </a:xfrm>
          <a:prstGeom prst="rect">
            <a:avLst/>
          </a:prstGeom>
          <a:solidFill>
            <a:srgbClr val="3611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6AECF6-D458-4EF5-8AE3-C48E74019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70" y="451787"/>
            <a:ext cx="3588291" cy="1442328"/>
          </a:xfrm>
          <a:prstGeom prst="rect">
            <a:avLst/>
          </a:prstGeom>
        </p:spPr>
      </p:pic>
      <p:pic>
        <p:nvPicPr>
          <p:cNvPr id="9" name="Picture 2" descr="Related image">
            <a:extLst>
              <a:ext uri="{FF2B5EF4-FFF2-40B4-BE49-F238E27FC236}">
                <a16:creationId xmlns:a16="http://schemas.microsoft.com/office/drawing/2014/main" id="{F922ECDF-C585-4444-8442-9D55E4CE4328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28" b="27252"/>
          <a:stretch/>
        </p:blipFill>
        <p:spPr bwMode="auto">
          <a:xfrm>
            <a:off x="7891370" y="6101294"/>
            <a:ext cx="1778581" cy="533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Image result for UK Aid logo">
            <a:extLst>
              <a:ext uri="{FF2B5EF4-FFF2-40B4-BE49-F238E27FC236}">
                <a16:creationId xmlns:a16="http://schemas.microsoft.com/office/drawing/2014/main" id="{47ECEB3F-687E-4DF6-9315-8F8F5907E3B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6" t="7879" r="24352" b="6689"/>
          <a:stretch/>
        </p:blipFill>
        <p:spPr bwMode="auto">
          <a:xfrm>
            <a:off x="11278961" y="5976130"/>
            <a:ext cx="699796" cy="784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E081B21D-F4F7-4C76-9A5D-2F2D725C1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7648" y="2557819"/>
            <a:ext cx="6511211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361163"/>
                </a:solidFill>
                <a:latin typeface="Din O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5727585-00C7-4A26-BF0B-65C8C034E6F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4946" y="6186906"/>
            <a:ext cx="1379020" cy="36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529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99F382-5B57-4E8C-8979-8C4F85FA2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79FDA4-A464-4792-B00B-82A4C0449F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72FA13-0C48-4A61-A5E6-ED85E36668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7A179A-09FB-4C6B-8109-ABC26261A5AC}" type="datetimeFigureOut">
              <a:rPr lang="en-GB" smtClean="0"/>
              <a:t>30/06/2023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8482AD-4144-4761-9B20-A2E87D19E6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B752AE-545E-4BC7-AC8C-B05F6290BC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B64F66-06F4-42EF-8F53-0E6147F47BA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7583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8" r:id="rId3"/>
    <p:sldLayoutId id="2147483664" r:id="rId4"/>
    <p:sldLayoutId id="2147483663" r:id="rId5"/>
    <p:sldLayoutId id="2147483665" r:id="rId6"/>
    <p:sldLayoutId id="2147483655" r:id="rId7"/>
    <p:sldLayoutId id="2147483666" r:id="rId8"/>
    <p:sldLayoutId id="2147483660" r:id="rId9"/>
    <p:sldLayoutId id="2147483667" r:id="rId10"/>
    <p:sldLayoutId id="2147483661" r:id="rId11"/>
    <p:sldLayoutId id="2147483662" r:id="rId12"/>
    <p:sldLayoutId id="2147483651" r:id="rId13"/>
    <p:sldLayoutId id="2147483652" r:id="rId14"/>
    <p:sldLayoutId id="2147483653" r:id="rId15"/>
    <p:sldLayoutId id="2147483654" r:id="rId16"/>
    <p:sldLayoutId id="2147483656" r:id="rId17"/>
    <p:sldLayoutId id="2147483657" r:id="rId18"/>
    <p:sldLayoutId id="2147483658" r:id="rId19"/>
    <p:sldLayoutId id="2147483659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svg"/><Relationship Id="rId18" Type="http://schemas.openxmlformats.org/officeDocument/2006/relationships/image" Target="../media/image26.png"/><Relationship Id="rId26" Type="http://schemas.openxmlformats.org/officeDocument/2006/relationships/image" Target="../media/image34.png"/><Relationship Id="rId3" Type="http://schemas.openxmlformats.org/officeDocument/2006/relationships/image" Target="../media/image11.png"/><Relationship Id="rId21" Type="http://schemas.openxmlformats.org/officeDocument/2006/relationships/image" Target="../media/image29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5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29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24" Type="http://schemas.openxmlformats.org/officeDocument/2006/relationships/image" Target="../media/image32.png"/><Relationship Id="rId32" Type="http://schemas.openxmlformats.org/officeDocument/2006/relationships/image" Target="../media/image40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23" Type="http://schemas.openxmlformats.org/officeDocument/2006/relationships/image" Target="../media/image31.png"/><Relationship Id="rId28" Type="http://schemas.openxmlformats.org/officeDocument/2006/relationships/image" Target="../media/image36.pn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31" Type="http://schemas.openxmlformats.org/officeDocument/2006/relationships/image" Target="../media/image39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Relationship Id="rId14" Type="http://schemas.openxmlformats.org/officeDocument/2006/relationships/image" Target="../media/image22.png"/><Relationship Id="rId22" Type="http://schemas.openxmlformats.org/officeDocument/2006/relationships/image" Target="../media/image30.png"/><Relationship Id="rId27" Type="http://schemas.openxmlformats.org/officeDocument/2006/relationships/image" Target="../media/image35.png"/><Relationship Id="rId30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C3EF5FA1-9A54-C6E7-A7E8-1AD625B0B9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812774"/>
            <a:ext cx="9144000" cy="2007705"/>
          </a:xfrm>
        </p:spPr>
        <p:txBody>
          <a:bodyPr>
            <a:normAutofit fontScale="47500" lnSpcReduction="20000"/>
          </a:bodyPr>
          <a:lstStyle/>
          <a:p>
            <a:pPr algn="ctr">
              <a:lnSpc>
                <a:spcPct val="115000"/>
              </a:lnSpc>
              <a:spcBef>
                <a:spcPts val="400"/>
              </a:spcBef>
              <a:spcAft>
                <a:spcPts val="1000"/>
              </a:spcAft>
            </a:pPr>
            <a:r>
              <a:rPr lang="en-GB" sz="6700" b="1" dirty="0">
                <a:solidFill>
                  <a:srgbClr val="361163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Country presentation: Uganda</a:t>
            </a:r>
          </a:p>
          <a:p>
            <a:pPr algn="ctr">
              <a:lnSpc>
                <a:spcPct val="115000"/>
              </a:lnSpc>
              <a:spcBef>
                <a:spcPts val="400"/>
              </a:spcBef>
              <a:spcAft>
                <a:spcPts val="1000"/>
              </a:spcAft>
            </a:pPr>
            <a:r>
              <a:rPr lang="en-GB" sz="6700" b="1" dirty="0">
                <a:solidFill>
                  <a:srgbClr val="361163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Will Clements, Anna Clements</a:t>
            </a:r>
          </a:p>
          <a:p>
            <a:pPr algn="ctr">
              <a:lnSpc>
                <a:spcPct val="115000"/>
              </a:lnSpc>
              <a:spcBef>
                <a:spcPts val="400"/>
              </a:spcBef>
              <a:spcAft>
                <a:spcPts val="1000"/>
              </a:spcAft>
            </a:pPr>
            <a:r>
              <a:rPr lang="en-GB" sz="6200" b="1" dirty="0">
                <a:solidFill>
                  <a:srgbClr val="361163"/>
                </a:solidFill>
                <a:latin typeface="Din OT"/>
                <a:cs typeface="Arial" panose="020B0604020202020204" pitchFamily="34" charset="0"/>
              </a:rPr>
              <a:t>Tuesday 20</a:t>
            </a:r>
            <a:r>
              <a:rPr lang="en-GB" sz="6200" b="1" baseline="30000" dirty="0">
                <a:solidFill>
                  <a:srgbClr val="361163"/>
                </a:solidFill>
                <a:latin typeface="Din OT"/>
                <a:cs typeface="Arial" panose="020B0604020202020204" pitchFamily="34" charset="0"/>
              </a:rPr>
              <a:t>th</a:t>
            </a:r>
            <a:r>
              <a:rPr lang="en-GB" sz="6200" b="1" dirty="0">
                <a:solidFill>
                  <a:srgbClr val="361163"/>
                </a:solidFill>
                <a:latin typeface="Din OT"/>
                <a:cs typeface="Arial" panose="020B0604020202020204" pitchFamily="34" charset="0"/>
              </a:rPr>
              <a:t> June 2023</a:t>
            </a:r>
            <a:endParaRPr lang="en-GB" sz="6200" dirty="0">
              <a:solidFill>
                <a:srgbClr val="361163"/>
              </a:solidFill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10551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FB69B-BB63-457B-BB08-7083D5347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519" y="375758"/>
            <a:ext cx="6529396" cy="1325563"/>
          </a:xfrm>
        </p:spPr>
        <p:txBody>
          <a:bodyPr/>
          <a:lstStyle/>
          <a:p>
            <a:r>
              <a:rPr lang="en-GB" dirty="0"/>
              <a:t>Consumer Awareness - Uganda</a:t>
            </a:r>
          </a:p>
        </p:txBody>
      </p:sp>
      <p:pic>
        <p:nvPicPr>
          <p:cNvPr id="6" name="Content Placeholder 5" descr="A picture containing clothing, person, kitchen appliance, cookware and bakeware&#10;&#10;Description automatically generated">
            <a:extLst>
              <a:ext uri="{FF2B5EF4-FFF2-40B4-BE49-F238E27FC236}">
                <a16:creationId xmlns:a16="http://schemas.microsoft.com/office/drawing/2014/main" id="{FD666142-CB00-A391-8EE2-F2F69B7546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568" y="1326356"/>
            <a:ext cx="6394864" cy="4796149"/>
          </a:xfrm>
        </p:spPr>
      </p:pic>
    </p:spTree>
    <p:extLst>
      <p:ext uri="{BB962C8B-B14F-4D97-AF65-F5344CB8AC3E}">
        <p14:creationId xmlns:p14="http://schemas.microsoft.com/office/powerpoint/2010/main" val="15767455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06D78-AEF8-237F-4A97-766844ED2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Consumer Awareness - Uganda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107F76E-16B9-87A5-E4F9-98B94CAEBC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54294" y="1415332"/>
            <a:ext cx="8883411" cy="4615581"/>
          </a:xfrm>
        </p:spPr>
      </p:pic>
    </p:spTree>
    <p:extLst>
      <p:ext uri="{BB962C8B-B14F-4D97-AF65-F5344CB8AC3E}">
        <p14:creationId xmlns:p14="http://schemas.microsoft.com/office/powerpoint/2010/main" val="26046391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FB69B-BB63-457B-BB08-7083D5347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519" y="375758"/>
            <a:ext cx="8898884" cy="1325563"/>
          </a:xfrm>
        </p:spPr>
        <p:txBody>
          <a:bodyPr/>
          <a:lstStyle/>
          <a:p>
            <a:r>
              <a:rPr lang="en-GB" dirty="0"/>
              <a:t>Consumer Awareness/Perceptions - Uganda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BC8732-C444-4722-B2C1-92E5712F77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301" y="1860348"/>
            <a:ext cx="6000521" cy="4858503"/>
          </a:xfrm>
        </p:spPr>
        <p:txBody>
          <a:bodyPr>
            <a:normAutofit/>
          </a:bodyPr>
          <a:lstStyle/>
          <a:p>
            <a:r>
              <a:rPr lang="en-US" sz="3200" dirty="0"/>
              <a:t>EPC pilot</a:t>
            </a:r>
          </a:p>
          <a:p>
            <a:r>
              <a:rPr lang="en-US" sz="3200"/>
              <a:t>UNACC exhibition</a:t>
            </a:r>
            <a:endParaRPr lang="en-US" sz="3200" dirty="0"/>
          </a:p>
          <a:p>
            <a:r>
              <a:rPr lang="en-US" sz="3200" dirty="0"/>
              <a:t>More ideas – champions, women’s groups, TV, radio, </a:t>
            </a:r>
          </a:p>
          <a:p>
            <a:r>
              <a:rPr lang="en-US" sz="3200" dirty="0"/>
              <a:t>Shamba shape up </a:t>
            </a:r>
          </a:p>
          <a:p>
            <a:r>
              <a:rPr lang="en-US" sz="3200" dirty="0"/>
              <a:t>Disseminating results to cooks?</a:t>
            </a:r>
          </a:p>
          <a:p>
            <a:r>
              <a:rPr lang="en-US" sz="3200" dirty="0"/>
              <a:t>Cooking baskets, extra pots, double dish cooking</a:t>
            </a:r>
          </a:p>
          <a:p>
            <a:endParaRPr lang="en-GB" sz="3200" dirty="0"/>
          </a:p>
        </p:txBody>
      </p:sp>
      <p:pic>
        <p:nvPicPr>
          <p:cNvPr id="6" name="Picture 5" descr="A group of bags on a table&#10;&#10;Description automatically generated with medium confidence">
            <a:extLst>
              <a:ext uri="{FF2B5EF4-FFF2-40B4-BE49-F238E27FC236}">
                <a16:creationId xmlns:a16="http://schemas.microsoft.com/office/drawing/2014/main" id="{73A9D65C-9D2F-C510-946D-6F2648C701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055" y="1860348"/>
            <a:ext cx="5290268" cy="3967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735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FB69B-BB63-457B-BB08-7083D5347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519" y="375758"/>
            <a:ext cx="4373021" cy="1325563"/>
          </a:xfrm>
        </p:spPr>
        <p:txBody>
          <a:bodyPr/>
          <a:lstStyle/>
          <a:p>
            <a:r>
              <a:rPr lang="en-GB" dirty="0"/>
              <a:t>The Jigsaw in Uganda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BC8732-C444-4722-B2C1-92E5712F77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033" y="1812898"/>
            <a:ext cx="7129606" cy="4605734"/>
          </a:xfrm>
        </p:spPr>
        <p:txBody>
          <a:bodyPr>
            <a:normAutofit/>
          </a:bodyPr>
          <a:lstStyle/>
          <a:p>
            <a:r>
              <a:rPr lang="en-GB" dirty="0"/>
              <a:t>Great progress on enabling environment</a:t>
            </a:r>
          </a:p>
          <a:p>
            <a:r>
              <a:rPr lang="en-GB" dirty="0"/>
              <a:t>Research and activity on consumer awareness</a:t>
            </a:r>
          </a:p>
          <a:p>
            <a:r>
              <a:rPr lang="en-US" dirty="0"/>
              <a:t>The supply chain is the bottleneck – how can we work together to scale electric cooking?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What can we learn from other countries?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Discuss? – Carbon, Repair, Awareness, Dissemination, Power quality, EPC usage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461F84-50BD-4DDB-B639-8A210B4EC6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57641" y="0"/>
            <a:ext cx="4534359" cy="301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7301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64">
            <a:extLst>
              <a:ext uri="{FF2B5EF4-FFF2-40B4-BE49-F238E27FC236}">
                <a16:creationId xmlns:a16="http://schemas.microsoft.com/office/drawing/2014/main" id="{C82503B6-9CBA-4C16-A4BE-8348187589C7}"/>
              </a:ext>
            </a:extLst>
          </p:cNvPr>
          <p:cNvSpPr/>
          <p:nvPr/>
        </p:nvSpPr>
        <p:spPr>
          <a:xfrm>
            <a:off x="8135834" y="0"/>
            <a:ext cx="4056166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E464B1C0-E72A-4A9C-B518-71D34E9A2643}"/>
              </a:ext>
            </a:extLst>
          </p:cNvPr>
          <p:cNvSpPr/>
          <p:nvPr/>
        </p:nvSpPr>
        <p:spPr>
          <a:xfrm>
            <a:off x="4085400" y="0"/>
            <a:ext cx="4056166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60616B-5A4E-4FB2-A117-337272121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6020" y="242164"/>
            <a:ext cx="8375605" cy="600295"/>
          </a:xfrm>
        </p:spPr>
        <p:txBody>
          <a:bodyPr>
            <a:noAutofit/>
          </a:bodyPr>
          <a:lstStyle/>
          <a:p>
            <a:r>
              <a:rPr lang="en-GB" dirty="0"/>
              <a:t>MECS Country Jigsaw to Scale Up - Uganda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245A2A-F9B2-496C-B49B-F52A52E33A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977" y="5477336"/>
            <a:ext cx="768350" cy="77311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069D8C4-E3A8-4390-A7CE-A9D0F9DC0A89}"/>
              </a:ext>
            </a:extLst>
          </p:cNvPr>
          <p:cNvGrpSpPr/>
          <p:nvPr/>
        </p:nvGrpSpPr>
        <p:grpSpPr>
          <a:xfrm>
            <a:off x="1399682" y="5177657"/>
            <a:ext cx="1425575" cy="1373188"/>
            <a:chOff x="0" y="0"/>
            <a:chExt cx="1424850" cy="137241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E8041E9-5F48-478E-9ECC-15989CCE8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371475"/>
              <a:ext cx="720000" cy="83476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833CDFA-BC91-46CE-93B3-CD041AA7CC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4850" y="0"/>
              <a:ext cx="720000" cy="665038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B935E2F-B9B1-4272-8A60-8F76D4FDE9C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6275" y="685800"/>
              <a:ext cx="720000" cy="686615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977A32C7-BEBF-4CCB-937A-4FA3AD9631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5456" y="2940195"/>
            <a:ext cx="876300" cy="67786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E2D39E4-B1DA-4396-97B8-0E93804468CE}"/>
              </a:ext>
            </a:extLst>
          </p:cNvPr>
          <p:cNvGrpSpPr/>
          <p:nvPr/>
        </p:nvGrpSpPr>
        <p:grpSpPr>
          <a:xfrm>
            <a:off x="414890" y="2259208"/>
            <a:ext cx="1452563" cy="1454150"/>
            <a:chOff x="0" y="0"/>
            <a:chExt cx="1452066" cy="1453425"/>
          </a:xfrm>
        </p:grpSpPr>
        <p:pic>
          <p:nvPicPr>
            <p:cNvPr id="11" name="Graphic 17" descr="Group of women">
              <a:extLst>
                <a:ext uri="{FF2B5EF4-FFF2-40B4-BE49-F238E27FC236}">
                  <a16:creationId xmlns:a16="http://schemas.microsoft.com/office/drawing/2014/main" id="{A620A457-7B86-484A-963C-F79612162EE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0" y="0"/>
              <a:ext cx="720000" cy="720000"/>
            </a:xfrm>
            <a:prstGeom prst="rect">
              <a:avLst/>
            </a:prstGeom>
          </p:spPr>
        </p:pic>
        <p:pic>
          <p:nvPicPr>
            <p:cNvPr id="12" name="Graphic 18" descr="Heart with pulse">
              <a:extLst>
                <a:ext uri="{FF2B5EF4-FFF2-40B4-BE49-F238E27FC236}">
                  <a16:creationId xmlns:a16="http://schemas.microsoft.com/office/drawing/2014/main" id="{1BD2ADB0-BEFF-4815-B6B1-9F1790549C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70832" y="733425"/>
              <a:ext cx="720000" cy="720000"/>
            </a:xfrm>
            <a:prstGeom prst="rect">
              <a:avLst/>
            </a:prstGeom>
          </p:spPr>
        </p:pic>
        <p:pic>
          <p:nvPicPr>
            <p:cNvPr id="13" name="Graphic 19" descr="Open hand with plant">
              <a:extLst>
                <a:ext uri="{FF2B5EF4-FFF2-40B4-BE49-F238E27FC236}">
                  <a16:creationId xmlns:a16="http://schemas.microsoft.com/office/drawing/2014/main" id="{14FEAC85-FAC8-4AC7-BD38-B997C3D638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0885" y="647701"/>
              <a:ext cx="720000" cy="72000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1029D8E-618B-48C6-8F85-EB8CB1276D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biLevel thresh="75000"/>
            </a:blip>
            <a:stretch>
              <a:fillRect/>
            </a:stretch>
          </p:blipFill>
          <p:spPr>
            <a:xfrm>
              <a:off x="732066" y="108858"/>
              <a:ext cx="720000" cy="680894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0423CA35-46BB-4E87-9D35-00E94BE3C74D}"/>
              </a:ext>
            </a:extLst>
          </p:cNvPr>
          <p:cNvPicPr>
            <a:picLocks noChangeAspect="1"/>
          </p:cNvPicPr>
          <p:nvPr/>
        </p:nvPicPr>
        <p:blipFill>
          <a:blip r:embed="rId15">
            <a:biLevel thresh="75000"/>
          </a:blip>
          <a:stretch>
            <a:fillRect/>
          </a:stretch>
        </p:blipFill>
        <p:spPr>
          <a:xfrm>
            <a:off x="2076301" y="2432972"/>
            <a:ext cx="866775" cy="77628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3BED812-C20B-4C23-AD70-F873D14030C9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15814" t="14884" r="15814" b="15814"/>
          <a:stretch/>
        </p:blipFill>
        <p:spPr>
          <a:xfrm>
            <a:off x="3435731" y="5548237"/>
            <a:ext cx="782637" cy="7937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06244E0-116F-493A-9A5A-FFB42EEA296C}"/>
              </a:ext>
            </a:extLst>
          </p:cNvPr>
          <p:cNvPicPr>
            <a:picLocks noChangeAspect="1"/>
          </p:cNvPicPr>
          <p:nvPr/>
        </p:nvPicPr>
        <p:blipFill>
          <a:blip r:embed="rId17">
            <a:biLevel thresh="75000"/>
          </a:blip>
          <a:stretch>
            <a:fillRect/>
          </a:stretch>
        </p:blipFill>
        <p:spPr>
          <a:xfrm>
            <a:off x="1550726" y="3713175"/>
            <a:ext cx="911225" cy="9080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8C0A08A-9DD5-48F2-8D84-C312EFD08053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15115" t="19335" r="14623" b="19662"/>
          <a:stretch/>
        </p:blipFill>
        <p:spPr>
          <a:xfrm>
            <a:off x="231065" y="4255051"/>
            <a:ext cx="830262" cy="72231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2654D55-ADCB-4879-9CC0-A388E761B144}"/>
              </a:ext>
            </a:extLst>
          </p:cNvPr>
          <p:cNvSpPr txBox="1"/>
          <p:nvPr/>
        </p:nvSpPr>
        <p:spPr>
          <a:xfrm>
            <a:off x="1509616" y="1301894"/>
            <a:ext cx="28859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Policy Enabling Environment 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E8F991F-E53E-425E-AE8A-2D9040D9511D}"/>
              </a:ext>
            </a:extLst>
          </p:cNvPr>
          <p:cNvPicPr>
            <a:picLocks noChangeAspect="1"/>
          </p:cNvPicPr>
          <p:nvPr/>
        </p:nvPicPr>
        <p:blipFill>
          <a:blip r:embed="rId19">
            <a:biLevel thresh="75000"/>
          </a:blip>
          <a:stretch>
            <a:fillRect/>
          </a:stretch>
        </p:blipFill>
        <p:spPr>
          <a:xfrm>
            <a:off x="2666581" y="4224094"/>
            <a:ext cx="815975" cy="78422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248F5F2-D9B7-4B1C-A496-0226DD8E0B2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676653" y="4107675"/>
            <a:ext cx="933450" cy="86836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31E68BC-8A16-4A68-B8E9-4D924BB5571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046280" y="3310402"/>
            <a:ext cx="875660" cy="79727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AD8222F-8192-4497-A0EF-BC8B7C418A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1979" y="3568794"/>
            <a:ext cx="819150" cy="75247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81D154D-2E85-4C28-A326-2267574348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60312" y="3182238"/>
            <a:ext cx="811212" cy="77311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A92E027-55CE-49C4-82E8-E4A5A77E99B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549309" y="5611737"/>
            <a:ext cx="865188" cy="73025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3A8A067-DB20-446C-BD8E-6E0F46AA1992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894353" y="4508020"/>
            <a:ext cx="881063" cy="70961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6FBD5AA-D894-45A3-AFDA-66CDCCF70538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0331626" y="2262594"/>
            <a:ext cx="847725" cy="76676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A634029-3C33-4CBD-9495-44071C2CE186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061455" y="5251789"/>
            <a:ext cx="971550" cy="79375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1D897F4-0DD5-43D0-99F2-5DB54941BE42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9528906" y="4229625"/>
            <a:ext cx="976312" cy="84613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E6CC7BE-B1CC-4A51-8CA2-5374A2403C37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547230" y="2145232"/>
            <a:ext cx="809625" cy="7620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B6F5320-4481-4828-9E8D-9F4541CF3728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1192804" y="5714233"/>
            <a:ext cx="582612" cy="836612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864DD702-E33E-40AA-9FEF-C7C5B07DB11E}"/>
              </a:ext>
            </a:extLst>
          </p:cNvPr>
          <p:cNvSpPr txBox="1"/>
          <p:nvPr/>
        </p:nvSpPr>
        <p:spPr>
          <a:xfrm>
            <a:off x="9283890" y="1259741"/>
            <a:ext cx="3806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Supply Chain</a:t>
            </a: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4A30D32C-CFD0-44E1-8C1B-0B6D517D6A40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5807035" y="3531966"/>
            <a:ext cx="738187" cy="695325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2670C718-AFD8-43F5-BA42-F8424ADE8120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6649699" y="4355645"/>
            <a:ext cx="835025" cy="817563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0D10C271-6E3D-4FD3-9855-EC3757FF5E7A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5677881" y="5648664"/>
            <a:ext cx="819150" cy="636588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328E12E9-6179-4956-93D8-45B0EA421A9A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5051473" y="4393465"/>
            <a:ext cx="823912" cy="741363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066C8A98-0007-48DB-A88A-20A46B5354F4}"/>
              </a:ext>
            </a:extLst>
          </p:cNvPr>
          <p:cNvSpPr txBox="1"/>
          <p:nvPr/>
        </p:nvSpPr>
        <p:spPr>
          <a:xfrm>
            <a:off x="4746355" y="2497553"/>
            <a:ext cx="3806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Consumer Awareness</a:t>
            </a:r>
          </a:p>
        </p:txBody>
      </p:sp>
    </p:spTree>
    <p:extLst>
      <p:ext uri="{BB962C8B-B14F-4D97-AF65-F5344CB8AC3E}">
        <p14:creationId xmlns:p14="http://schemas.microsoft.com/office/powerpoint/2010/main" val="14074935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3E2E4-52A8-47BB-81D8-CF2A39F99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 Policy Enabling Environment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DB1F814-FE3E-4918-990A-BB1EFCA1B8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646" y="1934978"/>
            <a:ext cx="5734050" cy="4110517"/>
          </a:xfrm>
          <a:prstGeom prst="rect">
            <a:avLst/>
          </a:prstGeom>
          <a:ln>
            <a:solidFill>
              <a:srgbClr val="969696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0FB0516-10AA-4F51-A23A-C697FAEB82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87503" y="1934978"/>
            <a:ext cx="5734050" cy="4110517"/>
          </a:xfrm>
          <a:prstGeom prst="rect">
            <a:avLst/>
          </a:prstGeom>
          <a:ln>
            <a:solidFill>
              <a:srgbClr val="969696"/>
            </a:solidFill>
          </a:ln>
        </p:spPr>
      </p:pic>
    </p:spTree>
    <p:extLst>
      <p:ext uri="{BB962C8B-B14F-4D97-AF65-F5344CB8AC3E}">
        <p14:creationId xmlns:p14="http://schemas.microsoft.com/office/powerpoint/2010/main" val="19651909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FB69B-BB63-457B-BB08-7083D5347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519" y="375758"/>
            <a:ext cx="6529396" cy="1325563"/>
          </a:xfrm>
        </p:spPr>
        <p:txBody>
          <a:bodyPr/>
          <a:lstStyle/>
          <a:p>
            <a:r>
              <a:rPr lang="en-GB" dirty="0"/>
              <a:t>Enabling environment - Uganda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BC8732-C444-4722-B2C1-92E5712F77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8473" y="1908313"/>
            <a:ext cx="11677753" cy="4486465"/>
          </a:xfrm>
        </p:spPr>
        <p:txBody>
          <a:bodyPr>
            <a:normAutofit/>
          </a:bodyPr>
          <a:lstStyle/>
          <a:p>
            <a:r>
              <a:rPr lang="en-GB" sz="3200" dirty="0"/>
              <a:t>Kampala – 93% </a:t>
            </a:r>
            <a:r>
              <a:rPr lang="en-GB" sz="3200" dirty="0" err="1"/>
              <a:t>elec</a:t>
            </a:r>
            <a:r>
              <a:rPr lang="en-GB" sz="3200" dirty="0"/>
              <a:t> access, 80% charcoal, 500 MW surplus</a:t>
            </a:r>
          </a:p>
          <a:p>
            <a:r>
              <a:rPr lang="en-GB" sz="3200" dirty="0"/>
              <a:t>EPC cooking 50% cheaper than charcoal, most of menu compatible</a:t>
            </a:r>
          </a:p>
          <a:p>
            <a:r>
              <a:rPr lang="en-GB" sz="3200" dirty="0"/>
              <a:t>eCooking tariff – 80 kWh threshold</a:t>
            </a:r>
          </a:p>
          <a:p>
            <a:r>
              <a:rPr lang="en-GB" sz="3200" dirty="0"/>
              <a:t>eCooking strategy</a:t>
            </a:r>
          </a:p>
          <a:p>
            <a:r>
              <a:rPr lang="en-GB" sz="3200" dirty="0"/>
              <a:t>Standard for EPC</a:t>
            </a:r>
          </a:p>
          <a:p>
            <a:r>
              <a:rPr lang="en-GB" sz="3200" dirty="0"/>
              <a:t>Import tax waiver… and </a:t>
            </a:r>
            <a:r>
              <a:rPr lang="en-GB" sz="3200" b="1" dirty="0"/>
              <a:t>VAT</a:t>
            </a:r>
            <a:r>
              <a:rPr lang="en-GB" sz="3200" dirty="0"/>
              <a:t>?</a:t>
            </a:r>
          </a:p>
          <a:p>
            <a:r>
              <a:rPr lang="en-GB" sz="3200" b="1" dirty="0"/>
              <a:t>Carbon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40102784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BA66C-02BC-4F6E-A3A3-A50963368A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Supply Chains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4BE14E-FC65-4A94-915F-2523263D33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3986" y="1947106"/>
            <a:ext cx="5718132" cy="3881364"/>
          </a:xfrm>
          <a:prstGeom prst="rect">
            <a:avLst/>
          </a:prstGeom>
          <a:ln>
            <a:solidFill>
              <a:srgbClr val="969696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906B31-9A39-4CD8-ADFB-19FEC4245D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97384" y="1911963"/>
            <a:ext cx="5821680" cy="3951650"/>
          </a:xfrm>
          <a:prstGeom prst="rect">
            <a:avLst/>
          </a:prstGeom>
          <a:ln>
            <a:solidFill>
              <a:srgbClr val="969696"/>
            </a:solidFill>
          </a:ln>
        </p:spPr>
      </p:pic>
    </p:spTree>
    <p:extLst>
      <p:ext uri="{BB962C8B-B14F-4D97-AF65-F5344CB8AC3E}">
        <p14:creationId xmlns:p14="http://schemas.microsoft.com/office/powerpoint/2010/main" val="25993331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FB69B-BB63-457B-BB08-7083D5347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519" y="375758"/>
            <a:ext cx="6529396" cy="1325563"/>
          </a:xfrm>
        </p:spPr>
        <p:txBody>
          <a:bodyPr/>
          <a:lstStyle/>
          <a:p>
            <a:r>
              <a:rPr lang="en-GB" dirty="0"/>
              <a:t>Supply Chain - Uganda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BC8732-C444-4722-B2C1-92E5712F77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3057" y="1852654"/>
            <a:ext cx="11797022" cy="4486465"/>
          </a:xfrm>
        </p:spPr>
        <p:txBody>
          <a:bodyPr>
            <a:normAutofit/>
          </a:bodyPr>
          <a:lstStyle/>
          <a:p>
            <a:r>
              <a:rPr lang="en-GB" sz="3200" dirty="0"/>
              <a:t>Bottleneck</a:t>
            </a:r>
          </a:p>
          <a:p>
            <a:r>
              <a:rPr lang="en-GB" sz="3200" dirty="0"/>
              <a:t>SC2, COSMO</a:t>
            </a:r>
          </a:p>
          <a:p>
            <a:r>
              <a:rPr lang="en-GB" sz="3200" dirty="0"/>
              <a:t>EPC pilot led by Umeme – champions, create demand, get data on eCooking tariff, unlock sector for suppliers…</a:t>
            </a:r>
          </a:p>
          <a:p>
            <a:r>
              <a:rPr lang="en-GB" sz="3200" dirty="0"/>
              <a:t>Scaling up through EASP – EPCs alongside new connections, and…</a:t>
            </a:r>
          </a:p>
          <a:p>
            <a:r>
              <a:rPr lang="en-GB" sz="3200" b="1" dirty="0"/>
              <a:t>Repair</a:t>
            </a:r>
            <a:r>
              <a:rPr lang="en-GB" sz="3200" dirty="0"/>
              <a:t> </a:t>
            </a:r>
          </a:p>
          <a:p>
            <a:r>
              <a:rPr lang="en-GB" sz="3200" b="1" dirty="0"/>
              <a:t>Power quality</a:t>
            </a:r>
            <a:r>
              <a:rPr lang="en-GB" sz="3200" dirty="0"/>
              <a:t> </a:t>
            </a:r>
          </a:p>
          <a:p>
            <a:pPr marL="0" indent="0">
              <a:buNone/>
            </a:pP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9355461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37458-EB96-4C94-AF0D-309654C55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9314" y="667214"/>
            <a:ext cx="10112829" cy="846803"/>
          </a:xfrm>
        </p:spPr>
        <p:txBody>
          <a:bodyPr/>
          <a:lstStyle/>
          <a:p>
            <a:r>
              <a:rPr lang="en-GB" dirty="0"/>
              <a:t>Consumer Awareness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E03FB2-A9C1-4C0F-8C30-7977EF8C1E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155" y="2082683"/>
            <a:ext cx="5647884" cy="2396072"/>
          </a:xfrm>
          <a:prstGeom prst="rect">
            <a:avLst/>
          </a:prstGeom>
          <a:noFill/>
          <a:ln>
            <a:solidFill>
              <a:srgbClr val="969696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2033EE3-910C-426C-8305-E1865B3377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3963" y="2082683"/>
            <a:ext cx="5782960" cy="2453377"/>
          </a:xfrm>
          <a:prstGeom prst="rect">
            <a:avLst/>
          </a:prstGeom>
          <a:ln>
            <a:solidFill>
              <a:srgbClr val="969696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6E1A21D-8819-94B6-2189-0CBDA879E8E9}"/>
              </a:ext>
            </a:extLst>
          </p:cNvPr>
          <p:cNvSpPr txBox="1"/>
          <p:nvPr/>
        </p:nvSpPr>
        <p:spPr>
          <a:xfrm>
            <a:off x="3204375" y="2047860"/>
            <a:ext cx="2586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0" u="none" strike="noStrike" dirty="0">
                <a:effectLst/>
                <a:latin typeface="Din OT"/>
              </a:rPr>
              <a:t>What existing beliefs, factual or otherwise, hold back the transition for a significant group of people?</a:t>
            </a:r>
            <a:endParaRPr lang="en-GB" sz="1200" dirty="0">
              <a:latin typeface="Din O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0FF62A-312C-FCC6-64E2-7D690EA84866}"/>
              </a:ext>
            </a:extLst>
          </p:cNvPr>
          <p:cNvSpPr txBox="1"/>
          <p:nvPr/>
        </p:nvSpPr>
        <p:spPr>
          <a:xfrm>
            <a:off x="3204375" y="2855284"/>
            <a:ext cx="27136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0" u="none" strike="noStrike" dirty="0">
                <a:effectLst/>
                <a:latin typeface="Din OT"/>
              </a:rPr>
              <a:t>Is fuel stacking an opportunity or an issue? - e.g. gradual transition vs continued poor health from partial HAP</a:t>
            </a:r>
            <a:endParaRPr lang="en-GB" sz="1200" dirty="0">
              <a:latin typeface="Din OT"/>
            </a:endParaRPr>
          </a:p>
        </p:txBody>
      </p:sp>
    </p:spTree>
    <p:extLst>
      <p:ext uri="{BB962C8B-B14F-4D97-AF65-F5344CB8AC3E}">
        <p14:creationId xmlns:p14="http://schemas.microsoft.com/office/powerpoint/2010/main" val="23794372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FB69B-BB63-457B-BB08-7083D5347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519" y="375758"/>
            <a:ext cx="6529396" cy="1325563"/>
          </a:xfrm>
        </p:spPr>
        <p:txBody>
          <a:bodyPr/>
          <a:lstStyle/>
          <a:p>
            <a:r>
              <a:rPr lang="en-GB" dirty="0"/>
              <a:t>Consumer Awareness - Uganda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BC8732-C444-4722-B2C1-92E5712F77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301" y="1995777"/>
            <a:ext cx="5862699" cy="4486465"/>
          </a:xfrm>
        </p:spPr>
        <p:txBody>
          <a:bodyPr>
            <a:normAutofit fontScale="92500" lnSpcReduction="10000"/>
          </a:bodyPr>
          <a:lstStyle/>
          <a:p>
            <a:r>
              <a:rPr lang="en-US" sz="3200" dirty="0"/>
              <a:t>6 UNACC exhibitions including EPC demonstrations</a:t>
            </a:r>
          </a:p>
          <a:p>
            <a:r>
              <a:rPr lang="en-US" sz="3200" dirty="0"/>
              <a:t>Market </a:t>
            </a:r>
            <a:r>
              <a:rPr lang="en-US" sz="3200" dirty="0" err="1"/>
              <a:t>centres</a:t>
            </a:r>
            <a:r>
              <a:rPr lang="en-US" sz="3200" dirty="0"/>
              <a:t>, Equity Bank, KCCA, All Saints Church… spillover into hotels, hospitals, shops, markets</a:t>
            </a:r>
          </a:p>
          <a:p>
            <a:r>
              <a:rPr lang="en-US" sz="3200" dirty="0"/>
              <a:t>281 EPC sales, awareness raised among thousands</a:t>
            </a:r>
          </a:p>
          <a:p>
            <a:r>
              <a:rPr lang="en-US" sz="3200" dirty="0"/>
              <a:t>TV news items, radio features, short documentary on </a:t>
            </a:r>
            <a:r>
              <a:rPr lang="en-US" sz="3200" dirty="0" err="1"/>
              <a:t>eCooking</a:t>
            </a:r>
            <a:endParaRPr lang="en-US" sz="3200" dirty="0"/>
          </a:p>
          <a:p>
            <a:r>
              <a:rPr lang="en-GB" sz="3200" dirty="0"/>
              <a:t>Awareness low, demand high</a:t>
            </a:r>
          </a:p>
        </p:txBody>
      </p:sp>
      <p:pic>
        <p:nvPicPr>
          <p:cNvPr id="5" name="Picture 4" descr="A group of people standing around a table&#10;&#10;Description automatically generated">
            <a:extLst>
              <a:ext uri="{FF2B5EF4-FFF2-40B4-BE49-F238E27FC236}">
                <a16:creationId xmlns:a16="http://schemas.microsoft.com/office/drawing/2014/main" id="{BA16EA17-FF43-2F9E-568A-C4BCD8B4B2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836" y="1995777"/>
            <a:ext cx="5796501" cy="386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7621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FB69B-BB63-457B-BB08-7083D5347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519" y="375758"/>
            <a:ext cx="6529396" cy="1325563"/>
          </a:xfrm>
        </p:spPr>
        <p:txBody>
          <a:bodyPr/>
          <a:lstStyle/>
          <a:p>
            <a:r>
              <a:rPr lang="en-GB" dirty="0"/>
              <a:t>Consumer Awareness - Uganda</a:t>
            </a:r>
          </a:p>
        </p:txBody>
      </p:sp>
      <p:pic>
        <p:nvPicPr>
          <p:cNvPr id="8" name="Content Placeholder 7" descr="A poster of a person holding a pressure cooker&#10;&#10;Description automatically generated with low confidence">
            <a:extLst>
              <a:ext uri="{FF2B5EF4-FFF2-40B4-BE49-F238E27FC236}">
                <a16:creationId xmlns:a16="http://schemas.microsoft.com/office/drawing/2014/main" id="{50E98D0C-3BE9-7621-A8D1-787BC899C4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175" y="1337912"/>
            <a:ext cx="7015649" cy="4677099"/>
          </a:xfrm>
        </p:spPr>
      </p:pic>
    </p:spTree>
    <p:extLst>
      <p:ext uri="{BB962C8B-B14F-4D97-AF65-F5344CB8AC3E}">
        <p14:creationId xmlns:p14="http://schemas.microsoft.com/office/powerpoint/2010/main" val="25645894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2A20556E53C8849B03014699C234EFC" ma:contentTypeVersion="16" ma:contentTypeDescription="Create a new document." ma:contentTypeScope="" ma:versionID="8b72d8a35919c5bb44e7659273cbf52b">
  <xsd:schema xmlns:xsd="http://www.w3.org/2001/XMLSchema" xmlns:xs="http://www.w3.org/2001/XMLSchema" xmlns:p="http://schemas.microsoft.com/office/2006/metadata/properties" xmlns:ns2="518840ca-b295-45a1-8971-2c8647c4c341" xmlns:ns3="e117e5ce-368d-4f61-832d-da5de1a0d21e" targetNamespace="http://schemas.microsoft.com/office/2006/metadata/properties" ma:root="true" ma:fieldsID="a00b1fade3994764aeee578ca9f020e5" ns2:_="" ns3:_="">
    <xsd:import namespace="518840ca-b295-45a1-8971-2c8647c4c341"/>
    <xsd:import namespace="e117e5ce-368d-4f61-832d-da5de1a0d21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8840ca-b295-45a1-8971-2c8647c4c34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a3b1f9f8-f5cc-49a8-8ca6-8016371bfc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17e5ce-368d-4f61-832d-da5de1a0d21e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39b228fc-1a84-4f93-8fd8-05d2fda72465}" ma:internalName="TaxCatchAll" ma:showField="CatchAllData" ma:web="e117e5ce-368d-4f61-832d-da5de1a0d21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117e5ce-368d-4f61-832d-da5de1a0d21e" xsi:nil="true"/>
    <lcf76f155ced4ddcb4097134ff3c332f xmlns="518840ca-b295-45a1-8971-2c8647c4c341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E5A319D-1ABF-41F9-8440-B5B6DFBB980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18840ca-b295-45a1-8971-2c8647c4c341"/>
    <ds:schemaRef ds:uri="e117e5ce-368d-4f61-832d-da5de1a0d21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0576226-287D-4F81-85D4-C75E553B01A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2BD58A6-1FF2-4192-8454-8B65FD6ED9AA}">
  <ds:schemaRefs>
    <ds:schemaRef ds:uri="http://purl.org/dc/elements/1.1/"/>
    <ds:schemaRef ds:uri="e117e5ce-368d-4f61-832d-da5de1a0d21e"/>
    <ds:schemaRef ds:uri="518840ca-b295-45a1-8971-2c8647c4c341"/>
    <ds:schemaRef ds:uri="http://schemas.microsoft.com/office/infopath/2007/PartnerControls"/>
    <ds:schemaRef ds:uri="http://purl.org/dc/terms/"/>
    <ds:schemaRef ds:uri="http://schemas.microsoft.com/office/2006/documentManagement/types"/>
    <ds:schemaRef ds:uri="http://www.w3.org/XML/1998/namespace"/>
    <ds:schemaRef ds:uri="http://schemas.openxmlformats.org/package/2006/metadata/core-properties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3073</TotalTime>
  <Words>343</Words>
  <Application>Microsoft Office PowerPoint</Application>
  <PresentationFormat>Widescreen</PresentationFormat>
  <Paragraphs>60</Paragraphs>
  <Slides>13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Din OT</vt:lpstr>
      <vt:lpstr>Times New Roman</vt:lpstr>
      <vt:lpstr>Office Theme</vt:lpstr>
      <vt:lpstr>PowerPoint Presentation</vt:lpstr>
      <vt:lpstr>MECS Country Jigsaw to Scale Up - Uganda</vt:lpstr>
      <vt:lpstr> Policy Enabling Environment</vt:lpstr>
      <vt:lpstr>Enabling environment - Uganda</vt:lpstr>
      <vt:lpstr>Supply Chains</vt:lpstr>
      <vt:lpstr>Supply Chain - Uganda</vt:lpstr>
      <vt:lpstr>Consumer Awareness</vt:lpstr>
      <vt:lpstr>Consumer Awareness - Uganda</vt:lpstr>
      <vt:lpstr>Consumer Awareness - Uganda</vt:lpstr>
      <vt:lpstr>Consumer Awareness - Uganda</vt:lpstr>
      <vt:lpstr>Consumer Awareness - Uganda</vt:lpstr>
      <vt:lpstr>Consumer Awareness/Perceptions - Uganda</vt:lpstr>
      <vt:lpstr>The Jigsaw in Uganda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 Medland</dc:creator>
  <cp:lastModifiedBy>Will Clements</cp:lastModifiedBy>
  <cp:revision>42</cp:revision>
  <dcterms:created xsi:type="dcterms:W3CDTF">2019-04-05T13:36:49Z</dcterms:created>
  <dcterms:modified xsi:type="dcterms:W3CDTF">2023-06-30T16:13:09Z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0x01010072A20556E53C8849B03014699C234EFC</vt:lpwstr>
  </property>
  <property fmtid="{D5CDD505-2E9C-101B-9397-08002B2CF9AE}" pid="3" name="MediaServiceImageTags">
    <vt:lpwstr/>
  </property>
</Properties>
</file>