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  <p:sldMasterId id="2147483669" r:id="rId5"/>
    <p:sldMasterId id="2147483690" r:id="rId6"/>
  </p:sldMasterIdLst>
  <p:notesMasterIdLst>
    <p:notesMasterId r:id="rId37"/>
  </p:notesMasterIdLst>
  <p:handoutMasterIdLst>
    <p:handoutMasterId r:id="rId38"/>
  </p:handoutMasterIdLst>
  <p:sldIdLst>
    <p:sldId id="256" r:id="rId7"/>
    <p:sldId id="705" r:id="rId8"/>
    <p:sldId id="716" r:id="rId9"/>
    <p:sldId id="679" r:id="rId10"/>
    <p:sldId id="717" r:id="rId11"/>
    <p:sldId id="699" r:id="rId12"/>
    <p:sldId id="728" r:id="rId13"/>
    <p:sldId id="706" r:id="rId14"/>
    <p:sldId id="702" r:id="rId15"/>
    <p:sldId id="704" r:id="rId16"/>
    <p:sldId id="720" r:id="rId17"/>
    <p:sldId id="721" r:id="rId18"/>
    <p:sldId id="718" r:id="rId19"/>
    <p:sldId id="710" r:id="rId20"/>
    <p:sldId id="709" r:id="rId21"/>
    <p:sldId id="692" r:id="rId22"/>
    <p:sldId id="695" r:id="rId23"/>
    <p:sldId id="689" r:id="rId24"/>
    <p:sldId id="708" r:id="rId25"/>
    <p:sldId id="730" r:id="rId26"/>
    <p:sldId id="712" r:id="rId27"/>
    <p:sldId id="722" r:id="rId28"/>
    <p:sldId id="726" r:id="rId29"/>
    <p:sldId id="713" r:id="rId30"/>
    <p:sldId id="268" r:id="rId31"/>
    <p:sldId id="731" r:id="rId32"/>
    <p:sldId id="714" r:id="rId33"/>
    <p:sldId id="725" r:id="rId34"/>
    <p:sldId id="729" r:id="rId35"/>
    <p:sldId id="71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72DCA2-4863-C6B1-9303-F42A680D16FD}" name="Jon Leary" initials="JL" userId="0864157a5214a66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FC0"/>
    <a:srgbClr val="FFFFFF"/>
    <a:srgbClr val="009AC7"/>
    <a:srgbClr val="361163"/>
    <a:srgbClr val="85CC99"/>
    <a:srgbClr val="66CC8A"/>
    <a:srgbClr val="009BC9"/>
    <a:srgbClr val="63BE7B"/>
    <a:srgbClr val="9FD7AF"/>
    <a:srgbClr val="B8E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8BB400-79A9-4880-9226-996FF1D95F62}" v="399" dt="2023-06-27T11:35:20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7" autoAdjust="0"/>
    <p:restoredTop sz="82563" autoAdjust="0"/>
  </p:normalViewPr>
  <p:slideViewPr>
    <p:cSldViewPr snapToGrid="0">
      <p:cViewPr varScale="1">
        <p:scale>
          <a:sx n="91" d="100"/>
          <a:sy n="91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Sieff" userId="434cac0241b471dc" providerId="LiveId" clId="{F08BB400-79A9-4880-9226-996FF1D95F62}"/>
    <pc:docChg chg="undo redo custSel addSld delSld modSld sldOrd">
      <pc:chgData name="Richard Sieff" userId="434cac0241b471dc" providerId="LiveId" clId="{F08BB400-79A9-4880-9226-996FF1D95F62}" dt="2023-06-27T11:35:20.904" v="4602" actId="20577"/>
      <pc:docMkLst>
        <pc:docMk/>
      </pc:docMkLst>
      <pc:sldChg chg="del">
        <pc:chgData name="Richard Sieff" userId="434cac0241b471dc" providerId="LiveId" clId="{F08BB400-79A9-4880-9226-996FF1D95F62}" dt="2023-06-26T11:13:52.454" v="206" actId="47"/>
        <pc:sldMkLst>
          <pc:docMk/>
          <pc:sldMk cId="3022188588" sldId="259"/>
        </pc:sldMkLst>
      </pc:sldChg>
      <pc:sldChg chg="addSp delSp modSp mod">
        <pc:chgData name="Richard Sieff" userId="434cac0241b471dc" providerId="LiveId" clId="{F08BB400-79A9-4880-9226-996FF1D95F62}" dt="2023-06-27T11:25:37.912" v="4457" actId="1076"/>
        <pc:sldMkLst>
          <pc:docMk/>
          <pc:sldMk cId="3831548488" sldId="268"/>
        </pc:sldMkLst>
        <pc:spChg chg="add mod">
          <ac:chgData name="Richard Sieff" userId="434cac0241b471dc" providerId="LiveId" clId="{F08BB400-79A9-4880-9226-996FF1D95F62}" dt="2023-06-27T11:25:37.912" v="4457" actId="1076"/>
          <ac:spMkLst>
            <pc:docMk/>
            <pc:sldMk cId="3831548488" sldId="268"/>
            <ac:spMk id="5" creationId="{0196B8F1-0EF4-CCFF-6CF0-38DAC3E9B91C}"/>
          </ac:spMkLst>
        </pc:spChg>
        <pc:graphicFrameChg chg="add del mod">
          <ac:chgData name="Richard Sieff" userId="434cac0241b471dc" providerId="LiveId" clId="{F08BB400-79A9-4880-9226-996FF1D95F62}" dt="2023-06-27T10:59:07.982" v="3233" actId="1076"/>
          <ac:graphicFrameMkLst>
            <pc:docMk/>
            <pc:sldMk cId="3831548488" sldId="268"/>
            <ac:graphicFrameMk id="4" creationId="{00000000-0000-0000-0000-000000000000}"/>
          </ac:graphicFrameMkLst>
        </pc:graphicFrameChg>
      </pc:sldChg>
      <pc:sldChg chg="del">
        <pc:chgData name="Richard Sieff" userId="434cac0241b471dc" providerId="LiveId" clId="{F08BB400-79A9-4880-9226-996FF1D95F62}" dt="2023-06-26T11:13:51.568" v="205" actId="47"/>
        <pc:sldMkLst>
          <pc:docMk/>
          <pc:sldMk cId="1565183632" sldId="285"/>
        </pc:sldMkLst>
      </pc:sldChg>
      <pc:sldChg chg="modNotesTx">
        <pc:chgData name="Richard Sieff" userId="434cac0241b471dc" providerId="LiveId" clId="{F08BB400-79A9-4880-9226-996FF1D95F62}" dt="2023-06-26T11:06:07.138" v="1" actId="20577"/>
        <pc:sldMkLst>
          <pc:docMk/>
          <pc:sldMk cId="1379301747" sldId="679"/>
        </pc:sldMkLst>
      </pc:sldChg>
      <pc:sldChg chg="del">
        <pc:chgData name="Richard Sieff" userId="434cac0241b471dc" providerId="LiveId" clId="{F08BB400-79A9-4880-9226-996FF1D95F62}" dt="2023-06-26T11:13:47.968" v="202" actId="47"/>
        <pc:sldMkLst>
          <pc:docMk/>
          <pc:sldMk cId="1326796656" sldId="683"/>
        </pc:sldMkLst>
      </pc:sldChg>
      <pc:sldChg chg="modSp mod modNotesTx">
        <pc:chgData name="Richard Sieff" userId="434cac0241b471dc" providerId="LiveId" clId="{F08BB400-79A9-4880-9226-996FF1D95F62}" dt="2023-06-27T09:13:22.371" v="837" actId="33524"/>
        <pc:sldMkLst>
          <pc:docMk/>
          <pc:sldMk cId="1293737526" sldId="689"/>
        </pc:sldMkLst>
        <pc:spChg chg="mod">
          <ac:chgData name="Richard Sieff" userId="434cac0241b471dc" providerId="LiveId" clId="{F08BB400-79A9-4880-9226-996FF1D95F62}" dt="2023-06-27T09:07:06.872" v="787" actId="14100"/>
          <ac:spMkLst>
            <pc:docMk/>
            <pc:sldMk cId="1293737526" sldId="689"/>
            <ac:spMk id="3" creationId="{3C8AB5B5-CB33-9206-93F0-5480E2992BFA}"/>
          </ac:spMkLst>
        </pc:spChg>
        <pc:spChg chg="mod">
          <ac:chgData name="Richard Sieff" userId="434cac0241b471dc" providerId="LiveId" clId="{F08BB400-79A9-4880-9226-996FF1D95F62}" dt="2023-06-27T09:13:22.371" v="837" actId="33524"/>
          <ac:spMkLst>
            <pc:docMk/>
            <pc:sldMk cId="1293737526" sldId="689"/>
            <ac:spMk id="5" creationId="{C907D298-4B34-46E0-21CC-DA60422A5CFB}"/>
          </ac:spMkLst>
        </pc:spChg>
      </pc:sldChg>
      <pc:sldChg chg="del">
        <pc:chgData name="Richard Sieff" userId="434cac0241b471dc" providerId="LiveId" clId="{F08BB400-79A9-4880-9226-996FF1D95F62}" dt="2023-06-26T11:13:49.560" v="203" actId="47"/>
        <pc:sldMkLst>
          <pc:docMk/>
          <pc:sldMk cId="430530166" sldId="690"/>
        </pc:sldMkLst>
      </pc:sldChg>
      <pc:sldChg chg="del">
        <pc:chgData name="Richard Sieff" userId="434cac0241b471dc" providerId="LiveId" clId="{F08BB400-79A9-4880-9226-996FF1D95F62}" dt="2023-06-26T11:13:50.594" v="204" actId="47"/>
        <pc:sldMkLst>
          <pc:docMk/>
          <pc:sldMk cId="2383140217" sldId="694"/>
        </pc:sldMkLst>
      </pc:sldChg>
      <pc:sldChg chg="modNotesTx">
        <pc:chgData name="Richard Sieff" userId="434cac0241b471dc" providerId="LiveId" clId="{F08BB400-79A9-4880-9226-996FF1D95F62}" dt="2023-06-26T11:17:23.372" v="252" actId="20577"/>
        <pc:sldMkLst>
          <pc:docMk/>
          <pc:sldMk cId="1043548342" sldId="695"/>
        </pc:sldMkLst>
      </pc:sldChg>
      <pc:sldChg chg="modSp mod modNotesTx">
        <pc:chgData name="Richard Sieff" userId="434cac0241b471dc" providerId="LiveId" clId="{F08BB400-79A9-4880-9226-996FF1D95F62}" dt="2023-06-27T08:40:49.241" v="310" actId="14100"/>
        <pc:sldMkLst>
          <pc:docMk/>
          <pc:sldMk cId="815691903" sldId="699"/>
        </pc:sldMkLst>
        <pc:spChg chg="mod">
          <ac:chgData name="Richard Sieff" userId="434cac0241b471dc" providerId="LiveId" clId="{F08BB400-79A9-4880-9226-996FF1D95F62}" dt="2023-06-27T08:40:49.241" v="310" actId="14100"/>
          <ac:spMkLst>
            <pc:docMk/>
            <pc:sldMk cId="815691903" sldId="699"/>
            <ac:spMk id="6" creationId="{5284690D-8F70-199C-1B40-D45AB05F263A}"/>
          </ac:spMkLst>
        </pc:spChg>
      </pc:sldChg>
      <pc:sldChg chg="addSp delSp modSp mod modNotesTx">
        <pc:chgData name="Richard Sieff" userId="434cac0241b471dc" providerId="LiveId" clId="{F08BB400-79A9-4880-9226-996FF1D95F62}" dt="2023-06-27T10:50:38.438" v="3137" actId="1076"/>
        <pc:sldMkLst>
          <pc:docMk/>
          <pc:sldMk cId="402381117" sldId="702"/>
        </pc:sldMkLst>
        <pc:spChg chg="mod">
          <ac:chgData name="Richard Sieff" userId="434cac0241b471dc" providerId="LiveId" clId="{F08BB400-79A9-4880-9226-996FF1D95F62}" dt="2023-06-27T08:52:58.305" v="423" actId="1076"/>
          <ac:spMkLst>
            <pc:docMk/>
            <pc:sldMk cId="402381117" sldId="702"/>
            <ac:spMk id="3" creationId="{E148BD19-464A-58B3-3868-0A0F6A89BA30}"/>
          </ac:spMkLst>
        </pc:spChg>
        <pc:spChg chg="del">
          <ac:chgData name="Richard Sieff" userId="434cac0241b471dc" providerId="LiveId" clId="{F08BB400-79A9-4880-9226-996FF1D95F62}" dt="2023-06-27T08:53:13.092" v="426" actId="478"/>
          <ac:spMkLst>
            <pc:docMk/>
            <pc:sldMk cId="402381117" sldId="702"/>
            <ac:spMk id="4" creationId="{B5D8182D-A71A-666E-AAEE-CC9A082924B9}"/>
          </ac:spMkLst>
        </pc:spChg>
        <pc:spChg chg="del">
          <ac:chgData name="Richard Sieff" userId="434cac0241b471dc" providerId="LiveId" clId="{F08BB400-79A9-4880-9226-996FF1D95F62}" dt="2023-06-27T08:52:43.938" v="420" actId="478"/>
          <ac:spMkLst>
            <pc:docMk/>
            <pc:sldMk cId="402381117" sldId="702"/>
            <ac:spMk id="5" creationId="{7B68AE32-E01B-42EF-4901-57AD9C6AC546}"/>
          </ac:spMkLst>
        </pc:spChg>
        <pc:spChg chg="mod">
          <ac:chgData name="Richard Sieff" userId="434cac0241b471dc" providerId="LiveId" clId="{F08BB400-79A9-4880-9226-996FF1D95F62}" dt="2023-06-27T09:02:37.239" v="669" actId="20577"/>
          <ac:spMkLst>
            <pc:docMk/>
            <pc:sldMk cId="402381117" sldId="702"/>
            <ac:spMk id="6" creationId="{EBF58ADA-0AA7-B311-A2E7-4CCC7F031030}"/>
          </ac:spMkLst>
        </pc:spChg>
        <pc:spChg chg="add mod">
          <ac:chgData name="Richard Sieff" userId="434cac0241b471dc" providerId="LiveId" clId="{F08BB400-79A9-4880-9226-996FF1D95F62}" dt="2023-06-27T10:50:38.438" v="3137" actId="1076"/>
          <ac:spMkLst>
            <pc:docMk/>
            <pc:sldMk cId="402381117" sldId="702"/>
            <ac:spMk id="7" creationId="{2E5B3A58-8878-DAE2-25D1-3E33D170AECE}"/>
          </ac:spMkLst>
        </pc:spChg>
        <pc:spChg chg="add mod">
          <ac:chgData name="Richard Sieff" userId="434cac0241b471dc" providerId="LiveId" clId="{F08BB400-79A9-4880-9226-996FF1D95F62}" dt="2023-06-27T08:54:22.367" v="455" actId="1076"/>
          <ac:spMkLst>
            <pc:docMk/>
            <pc:sldMk cId="402381117" sldId="702"/>
            <ac:spMk id="8" creationId="{1B58883C-C539-B977-AF66-967E9B836952}"/>
          </ac:spMkLst>
        </pc:spChg>
        <pc:picChg chg="mod">
          <ac:chgData name="Richard Sieff" userId="434cac0241b471dc" providerId="LiveId" clId="{F08BB400-79A9-4880-9226-996FF1D95F62}" dt="2023-06-27T08:54:08.565" v="451" actId="1076"/>
          <ac:picMkLst>
            <pc:docMk/>
            <pc:sldMk cId="402381117" sldId="702"/>
            <ac:picMk id="10" creationId="{E5183051-DDB8-B0A2-9A09-C86F41D9429A}"/>
          </ac:picMkLst>
        </pc:picChg>
        <pc:picChg chg="mod ord">
          <ac:chgData name="Richard Sieff" userId="434cac0241b471dc" providerId="LiveId" clId="{F08BB400-79A9-4880-9226-996FF1D95F62}" dt="2023-06-27T10:50:32.967" v="3136" actId="14100"/>
          <ac:picMkLst>
            <pc:docMk/>
            <pc:sldMk cId="402381117" sldId="702"/>
            <ac:picMk id="11" creationId="{ACA81984-F6A3-DA97-8958-4C1B9AA1E6AC}"/>
          </ac:picMkLst>
        </pc:picChg>
        <pc:picChg chg="mod">
          <ac:chgData name="Richard Sieff" userId="434cac0241b471dc" providerId="LiveId" clId="{F08BB400-79A9-4880-9226-996FF1D95F62}" dt="2023-06-27T08:54:27.927" v="457" actId="1076"/>
          <ac:picMkLst>
            <pc:docMk/>
            <pc:sldMk cId="402381117" sldId="702"/>
            <ac:picMk id="13" creationId="{CA78351F-BF04-1CF9-1078-8CA9555F96B4}"/>
          </ac:picMkLst>
        </pc:picChg>
        <pc:picChg chg="mod">
          <ac:chgData name="Richard Sieff" userId="434cac0241b471dc" providerId="LiveId" clId="{F08BB400-79A9-4880-9226-996FF1D95F62}" dt="2023-06-27T08:54:23.633" v="456" actId="1076"/>
          <ac:picMkLst>
            <pc:docMk/>
            <pc:sldMk cId="402381117" sldId="702"/>
            <ac:picMk id="16" creationId="{68EF21F8-5667-9A2E-AE2B-56B39685ED7A}"/>
          </ac:picMkLst>
        </pc:picChg>
      </pc:sldChg>
      <pc:sldChg chg="del">
        <pc:chgData name="Richard Sieff" userId="434cac0241b471dc" providerId="LiveId" clId="{F08BB400-79A9-4880-9226-996FF1D95F62}" dt="2023-06-26T11:13:45.050" v="200" actId="47"/>
        <pc:sldMkLst>
          <pc:docMk/>
          <pc:sldMk cId="3235247445" sldId="703"/>
        </pc:sldMkLst>
      </pc:sldChg>
      <pc:sldChg chg="modNotesTx">
        <pc:chgData name="Richard Sieff" userId="434cac0241b471dc" providerId="LiveId" clId="{F08BB400-79A9-4880-9226-996FF1D95F62}" dt="2023-06-26T11:17:48.963" v="254" actId="20577"/>
        <pc:sldMkLst>
          <pc:docMk/>
          <pc:sldMk cId="912692487" sldId="704"/>
        </pc:sldMkLst>
      </pc:sldChg>
      <pc:sldChg chg="modSp mod">
        <pc:chgData name="Richard Sieff" userId="434cac0241b471dc" providerId="LiveId" clId="{F08BB400-79A9-4880-9226-996FF1D95F62}" dt="2023-06-27T10:49:20.102" v="3127" actId="20577"/>
        <pc:sldMkLst>
          <pc:docMk/>
          <pc:sldMk cId="945423140" sldId="705"/>
        </pc:sldMkLst>
        <pc:spChg chg="mod">
          <ac:chgData name="Richard Sieff" userId="434cac0241b471dc" providerId="LiveId" clId="{F08BB400-79A9-4880-9226-996FF1D95F62}" dt="2023-06-27T10:49:20.102" v="3127" actId="20577"/>
          <ac:spMkLst>
            <pc:docMk/>
            <pc:sldMk cId="945423140" sldId="705"/>
            <ac:spMk id="3" creationId="{4E334CB8-FFA2-C860-CECD-A169C3CC54C3}"/>
          </ac:spMkLst>
        </pc:spChg>
      </pc:sldChg>
      <pc:sldChg chg="modSp mod">
        <pc:chgData name="Richard Sieff" userId="434cac0241b471dc" providerId="LiveId" clId="{F08BB400-79A9-4880-9226-996FF1D95F62}" dt="2023-06-27T08:48:04.208" v="377" actId="20577"/>
        <pc:sldMkLst>
          <pc:docMk/>
          <pc:sldMk cId="3501526009" sldId="706"/>
        </pc:sldMkLst>
        <pc:spChg chg="mod">
          <ac:chgData name="Richard Sieff" userId="434cac0241b471dc" providerId="LiveId" clId="{F08BB400-79A9-4880-9226-996FF1D95F62}" dt="2023-06-27T08:48:04.208" v="377" actId="20577"/>
          <ac:spMkLst>
            <pc:docMk/>
            <pc:sldMk cId="3501526009" sldId="706"/>
            <ac:spMk id="7" creationId="{7FE368F1-4EB5-A00A-89FB-AE8FCB0D93AF}"/>
          </ac:spMkLst>
        </pc:spChg>
      </pc:sldChg>
      <pc:sldChg chg="modSp mod">
        <pc:chgData name="Richard Sieff" userId="434cac0241b471dc" providerId="LiveId" clId="{F08BB400-79A9-4880-9226-996FF1D95F62}" dt="2023-06-27T11:22:36.630" v="4424" actId="20577"/>
        <pc:sldMkLst>
          <pc:docMk/>
          <pc:sldMk cId="1959218300" sldId="708"/>
        </pc:sldMkLst>
        <pc:spChg chg="mod">
          <ac:chgData name="Richard Sieff" userId="434cac0241b471dc" providerId="LiveId" clId="{F08BB400-79A9-4880-9226-996FF1D95F62}" dt="2023-06-27T09:15:24.690" v="895" actId="20577"/>
          <ac:spMkLst>
            <pc:docMk/>
            <pc:sldMk cId="1959218300" sldId="708"/>
            <ac:spMk id="3" creationId="{6ECD88B5-0FB0-CA09-2A1F-D9C819699D77}"/>
          </ac:spMkLst>
        </pc:spChg>
        <pc:spChg chg="mod">
          <ac:chgData name="Richard Sieff" userId="434cac0241b471dc" providerId="LiveId" clId="{F08BB400-79A9-4880-9226-996FF1D95F62}" dt="2023-06-27T09:14:55.527" v="886" actId="20577"/>
          <ac:spMkLst>
            <pc:docMk/>
            <pc:sldMk cId="1959218300" sldId="708"/>
            <ac:spMk id="5" creationId="{684CD9B9-FF58-4DCA-C49A-C3404F693812}"/>
          </ac:spMkLst>
        </pc:spChg>
        <pc:spChg chg="mod">
          <ac:chgData name="Richard Sieff" userId="434cac0241b471dc" providerId="LiveId" clId="{F08BB400-79A9-4880-9226-996FF1D95F62}" dt="2023-06-27T11:22:36.630" v="4424" actId="20577"/>
          <ac:spMkLst>
            <pc:docMk/>
            <pc:sldMk cId="1959218300" sldId="708"/>
            <ac:spMk id="6" creationId="{77118130-A8C4-BBB6-5189-1526E7FA3557}"/>
          </ac:spMkLst>
        </pc:spChg>
      </pc:sldChg>
      <pc:sldChg chg="modSp mod">
        <pc:chgData name="Richard Sieff" userId="434cac0241b471dc" providerId="LiveId" clId="{F08BB400-79A9-4880-9226-996FF1D95F62}" dt="2023-06-27T09:04:05.110" v="741" actId="20577"/>
        <pc:sldMkLst>
          <pc:docMk/>
          <pc:sldMk cId="1998408035" sldId="709"/>
        </pc:sldMkLst>
        <pc:spChg chg="mod">
          <ac:chgData name="Richard Sieff" userId="434cac0241b471dc" providerId="LiveId" clId="{F08BB400-79A9-4880-9226-996FF1D95F62}" dt="2023-06-27T09:04:05.110" v="741" actId="20577"/>
          <ac:spMkLst>
            <pc:docMk/>
            <pc:sldMk cId="1998408035" sldId="709"/>
            <ac:spMk id="2" creationId="{F74629A6-4907-CD2B-B56E-545FEBCEF862}"/>
          </ac:spMkLst>
        </pc:spChg>
      </pc:sldChg>
      <pc:sldChg chg="modSp mod">
        <pc:chgData name="Richard Sieff" userId="434cac0241b471dc" providerId="LiveId" clId="{F08BB400-79A9-4880-9226-996FF1D95F62}" dt="2023-06-27T11:17:44.691" v="4308" actId="20577"/>
        <pc:sldMkLst>
          <pc:docMk/>
          <pc:sldMk cId="312597231" sldId="711"/>
        </pc:sldMkLst>
        <pc:spChg chg="mod">
          <ac:chgData name="Richard Sieff" userId="434cac0241b471dc" providerId="LiveId" clId="{F08BB400-79A9-4880-9226-996FF1D95F62}" dt="2023-06-27T11:17:44.691" v="4308" actId="20577"/>
          <ac:spMkLst>
            <pc:docMk/>
            <pc:sldMk cId="312597231" sldId="711"/>
            <ac:spMk id="3" creationId="{22624370-7B51-EEAB-E16D-1BDA3095ED85}"/>
          </ac:spMkLst>
        </pc:spChg>
      </pc:sldChg>
      <pc:sldChg chg="modSp mod">
        <pc:chgData name="Richard Sieff" userId="434cac0241b471dc" providerId="LiveId" clId="{F08BB400-79A9-4880-9226-996FF1D95F62}" dt="2023-06-27T11:19:50.690" v="4331" actId="20577"/>
        <pc:sldMkLst>
          <pc:docMk/>
          <pc:sldMk cId="320048745" sldId="712"/>
        </pc:sldMkLst>
        <pc:spChg chg="mod">
          <ac:chgData name="Richard Sieff" userId="434cac0241b471dc" providerId="LiveId" clId="{F08BB400-79A9-4880-9226-996FF1D95F62}" dt="2023-06-27T11:19:50.690" v="4331" actId="20577"/>
          <ac:spMkLst>
            <pc:docMk/>
            <pc:sldMk cId="320048745" sldId="712"/>
            <ac:spMk id="3" creationId="{4E5AA212-14D0-E8E4-927E-0F5D0906ABB0}"/>
          </ac:spMkLst>
        </pc:spChg>
      </pc:sldChg>
      <pc:sldChg chg="addSp modSp mod">
        <pc:chgData name="Richard Sieff" userId="434cac0241b471dc" providerId="LiveId" clId="{F08BB400-79A9-4880-9226-996FF1D95F62}" dt="2023-06-27T11:32:59.001" v="4566" actId="948"/>
        <pc:sldMkLst>
          <pc:docMk/>
          <pc:sldMk cId="776676421" sldId="713"/>
        </pc:sldMkLst>
        <pc:spChg chg="add mod">
          <ac:chgData name="Richard Sieff" userId="434cac0241b471dc" providerId="LiveId" clId="{F08BB400-79A9-4880-9226-996FF1D95F62}" dt="2023-06-27T11:28:09.546" v="4486" actId="20577"/>
          <ac:spMkLst>
            <pc:docMk/>
            <pc:sldMk cId="776676421" sldId="713"/>
            <ac:spMk id="3" creationId="{C70ED3DB-B17A-A53E-F2C6-782A829F0B54}"/>
          </ac:spMkLst>
        </pc:spChg>
        <pc:spChg chg="mod">
          <ac:chgData name="Richard Sieff" userId="434cac0241b471dc" providerId="LiveId" clId="{F08BB400-79A9-4880-9226-996FF1D95F62}" dt="2023-06-27T11:32:59.001" v="4566" actId="948"/>
          <ac:spMkLst>
            <pc:docMk/>
            <pc:sldMk cId="776676421" sldId="713"/>
            <ac:spMk id="4" creationId="{1E826890-BD95-8A40-B110-59605E263CD3}"/>
          </ac:spMkLst>
        </pc:spChg>
      </pc:sldChg>
      <pc:sldChg chg="modSp mod">
        <pc:chgData name="Richard Sieff" userId="434cac0241b471dc" providerId="LiveId" clId="{F08BB400-79A9-4880-9226-996FF1D95F62}" dt="2023-06-27T11:16:49.414" v="4280" actId="20577"/>
        <pc:sldMkLst>
          <pc:docMk/>
          <pc:sldMk cId="2325791786" sldId="714"/>
        </pc:sldMkLst>
        <pc:spChg chg="mod">
          <ac:chgData name="Richard Sieff" userId="434cac0241b471dc" providerId="LiveId" clId="{F08BB400-79A9-4880-9226-996FF1D95F62}" dt="2023-06-27T11:16:49.414" v="4280" actId="20577"/>
          <ac:spMkLst>
            <pc:docMk/>
            <pc:sldMk cId="2325791786" sldId="714"/>
            <ac:spMk id="4" creationId="{9A8D2D09-E3F1-7F13-10EC-752B887CACA2}"/>
          </ac:spMkLst>
        </pc:spChg>
      </pc:sldChg>
      <pc:sldChg chg="modSp del mod ord">
        <pc:chgData name="Richard Sieff" userId="434cac0241b471dc" providerId="LiveId" clId="{F08BB400-79A9-4880-9226-996FF1D95F62}" dt="2023-06-27T10:45:24.663" v="3049" actId="2696"/>
        <pc:sldMkLst>
          <pc:docMk/>
          <pc:sldMk cId="490040981" sldId="715"/>
        </pc:sldMkLst>
        <pc:spChg chg="mod">
          <ac:chgData name="Richard Sieff" userId="434cac0241b471dc" providerId="LiveId" clId="{F08BB400-79A9-4880-9226-996FF1D95F62}" dt="2023-06-26T11:14:38.688" v="214" actId="20577"/>
          <ac:spMkLst>
            <pc:docMk/>
            <pc:sldMk cId="490040981" sldId="715"/>
            <ac:spMk id="3" creationId="{7CF3374C-F0D2-62A6-D396-C7840D8DD7B6}"/>
          </ac:spMkLst>
        </pc:spChg>
      </pc:sldChg>
      <pc:sldChg chg="del">
        <pc:chgData name="Richard Sieff" userId="434cac0241b471dc" providerId="LiveId" clId="{F08BB400-79A9-4880-9226-996FF1D95F62}" dt="2023-06-26T11:13:54.122" v="208" actId="47"/>
        <pc:sldMkLst>
          <pc:docMk/>
          <pc:sldMk cId="2129638544" sldId="719"/>
        </pc:sldMkLst>
      </pc:sldChg>
      <pc:sldChg chg="addSp delSp modSp mod">
        <pc:chgData name="Richard Sieff" userId="434cac0241b471dc" providerId="LiveId" clId="{F08BB400-79A9-4880-9226-996FF1D95F62}" dt="2023-06-27T11:20:42.362" v="4332" actId="20577"/>
        <pc:sldMkLst>
          <pc:docMk/>
          <pc:sldMk cId="818845379" sldId="720"/>
        </pc:sldMkLst>
        <pc:spChg chg="add mod">
          <ac:chgData name="Richard Sieff" userId="434cac0241b471dc" providerId="LiveId" clId="{F08BB400-79A9-4880-9226-996FF1D95F62}" dt="2023-06-27T11:20:42.362" v="4332" actId="20577"/>
          <ac:spMkLst>
            <pc:docMk/>
            <pc:sldMk cId="818845379" sldId="720"/>
            <ac:spMk id="6" creationId="{41CF3169-3A56-D8E0-3DF5-08C7C0C415EA}"/>
          </ac:spMkLst>
        </pc:spChg>
        <pc:picChg chg="del">
          <ac:chgData name="Richard Sieff" userId="434cac0241b471dc" providerId="LiveId" clId="{F08BB400-79A9-4880-9226-996FF1D95F62}" dt="2023-06-27T08:56:22.103" v="463" actId="478"/>
          <ac:picMkLst>
            <pc:docMk/>
            <pc:sldMk cId="818845379" sldId="720"/>
            <ac:picMk id="5" creationId="{78C54422-5A67-79E2-BF75-91C32A50DB77}"/>
          </ac:picMkLst>
        </pc:picChg>
      </pc:sldChg>
      <pc:sldChg chg="modSp mod">
        <pc:chgData name="Richard Sieff" userId="434cac0241b471dc" providerId="LiveId" clId="{F08BB400-79A9-4880-9226-996FF1D95F62}" dt="2023-06-27T09:03:44.511" v="733" actId="14100"/>
        <pc:sldMkLst>
          <pc:docMk/>
          <pc:sldMk cId="1396345818" sldId="721"/>
        </pc:sldMkLst>
        <pc:spChg chg="mod">
          <ac:chgData name="Richard Sieff" userId="434cac0241b471dc" providerId="LiveId" clId="{F08BB400-79A9-4880-9226-996FF1D95F62}" dt="2023-06-27T09:03:25.009" v="722" actId="20577"/>
          <ac:spMkLst>
            <pc:docMk/>
            <pc:sldMk cId="1396345818" sldId="721"/>
            <ac:spMk id="11" creationId="{BC7EE24D-B351-BC62-55F1-426DBEC68DF5}"/>
          </ac:spMkLst>
        </pc:spChg>
        <pc:spChg chg="mod">
          <ac:chgData name="Richard Sieff" userId="434cac0241b471dc" providerId="LiveId" clId="{F08BB400-79A9-4880-9226-996FF1D95F62}" dt="2023-06-27T09:03:44.511" v="733" actId="14100"/>
          <ac:spMkLst>
            <pc:docMk/>
            <pc:sldMk cId="1396345818" sldId="721"/>
            <ac:spMk id="18" creationId="{4C2EF669-C167-6328-F6FA-DD977E4491C3}"/>
          </ac:spMkLst>
        </pc:spChg>
        <pc:spChg chg="mod">
          <ac:chgData name="Richard Sieff" userId="434cac0241b471dc" providerId="LiveId" clId="{F08BB400-79A9-4880-9226-996FF1D95F62}" dt="2023-06-26T11:07:01.894" v="8" actId="14100"/>
          <ac:spMkLst>
            <pc:docMk/>
            <pc:sldMk cId="1396345818" sldId="721"/>
            <ac:spMk id="19" creationId="{0F6C1E34-7495-D138-91C8-A4B61104959F}"/>
          </ac:spMkLst>
        </pc:spChg>
      </pc:sldChg>
      <pc:sldChg chg="modSp mod">
        <pc:chgData name="Richard Sieff" userId="434cac0241b471dc" providerId="LiveId" clId="{F08BB400-79A9-4880-9226-996FF1D95F62}" dt="2023-06-27T10:51:57.997" v="3149" actId="20577"/>
        <pc:sldMkLst>
          <pc:docMk/>
          <pc:sldMk cId="1267967627" sldId="722"/>
        </pc:sldMkLst>
        <pc:spChg chg="mod">
          <ac:chgData name="Richard Sieff" userId="434cac0241b471dc" providerId="LiveId" clId="{F08BB400-79A9-4880-9226-996FF1D95F62}" dt="2023-06-27T10:12:22.776" v="1229" actId="20577"/>
          <ac:spMkLst>
            <pc:docMk/>
            <pc:sldMk cId="1267967627" sldId="722"/>
            <ac:spMk id="2" creationId="{4A26F99D-038B-0588-8EFD-B81331C1F5B1}"/>
          </ac:spMkLst>
        </pc:spChg>
        <pc:spChg chg="mod">
          <ac:chgData name="Richard Sieff" userId="434cac0241b471dc" providerId="LiveId" clId="{F08BB400-79A9-4880-9226-996FF1D95F62}" dt="2023-06-27T10:51:57.997" v="3149" actId="20577"/>
          <ac:spMkLst>
            <pc:docMk/>
            <pc:sldMk cId="1267967627" sldId="722"/>
            <ac:spMk id="3" creationId="{4E5AA212-14D0-E8E4-927E-0F5D0906ABB0}"/>
          </ac:spMkLst>
        </pc:spChg>
      </pc:sldChg>
      <pc:sldChg chg="modSp del mod ord modNotesTx">
        <pc:chgData name="Richard Sieff" userId="434cac0241b471dc" providerId="LiveId" clId="{F08BB400-79A9-4880-9226-996FF1D95F62}" dt="2023-06-27T10:25:42.568" v="2009" actId="2696"/>
        <pc:sldMkLst>
          <pc:docMk/>
          <pc:sldMk cId="1011881194" sldId="723"/>
        </pc:sldMkLst>
        <pc:spChg chg="mod">
          <ac:chgData name="Richard Sieff" userId="434cac0241b471dc" providerId="LiveId" clId="{F08BB400-79A9-4880-9226-996FF1D95F62}" dt="2023-06-27T10:15:28.501" v="1341" actId="20577"/>
          <ac:spMkLst>
            <pc:docMk/>
            <pc:sldMk cId="1011881194" sldId="723"/>
            <ac:spMk id="2" creationId="{95C9B9AC-DFF3-1A03-BE40-A7C0498F4131}"/>
          </ac:spMkLst>
        </pc:spChg>
        <pc:spChg chg="mod">
          <ac:chgData name="Richard Sieff" userId="434cac0241b471dc" providerId="LiveId" clId="{F08BB400-79A9-4880-9226-996FF1D95F62}" dt="2023-06-27T10:21:46.900" v="1859" actId="20577"/>
          <ac:spMkLst>
            <pc:docMk/>
            <pc:sldMk cId="1011881194" sldId="723"/>
            <ac:spMk id="3" creationId="{A3754BE8-132D-262C-68F0-3D1F0397D9A2}"/>
          </ac:spMkLst>
        </pc:spChg>
      </pc:sldChg>
      <pc:sldChg chg="modSp del mod ord">
        <pc:chgData name="Richard Sieff" userId="434cac0241b471dc" providerId="LiveId" clId="{F08BB400-79A9-4880-9226-996FF1D95F62}" dt="2023-06-27T10:25:51.147" v="2010" actId="2696"/>
        <pc:sldMkLst>
          <pc:docMk/>
          <pc:sldMk cId="3564098512" sldId="724"/>
        </pc:sldMkLst>
        <pc:spChg chg="mod">
          <ac:chgData name="Richard Sieff" userId="434cac0241b471dc" providerId="LiveId" clId="{F08BB400-79A9-4880-9226-996FF1D95F62}" dt="2023-06-27T10:19:11.425" v="1583" actId="20577"/>
          <ac:spMkLst>
            <pc:docMk/>
            <pc:sldMk cId="3564098512" sldId="724"/>
            <ac:spMk id="6" creationId="{F3783B14-129E-AB1F-A37A-4097A3BD12FE}"/>
          </ac:spMkLst>
        </pc:spChg>
      </pc:sldChg>
      <pc:sldChg chg="modSp mod">
        <pc:chgData name="Richard Sieff" userId="434cac0241b471dc" providerId="LiveId" clId="{F08BB400-79A9-4880-9226-996FF1D95F62}" dt="2023-06-27T10:46:53.872" v="3094" actId="20577"/>
        <pc:sldMkLst>
          <pc:docMk/>
          <pc:sldMk cId="1001392463" sldId="725"/>
        </pc:sldMkLst>
        <pc:spChg chg="mod">
          <ac:chgData name="Richard Sieff" userId="434cac0241b471dc" providerId="LiveId" clId="{F08BB400-79A9-4880-9226-996FF1D95F62}" dt="2023-06-27T10:46:53.872" v="3094" actId="20577"/>
          <ac:spMkLst>
            <pc:docMk/>
            <pc:sldMk cId="1001392463" sldId="725"/>
            <ac:spMk id="2" creationId="{5B2F59C5-3D18-3058-D1E6-A9424CE369F2}"/>
          </ac:spMkLst>
        </pc:spChg>
        <pc:graphicFrameChg chg="modGraphic">
          <ac:chgData name="Richard Sieff" userId="434cac0241b471dc" providerId="LiveId" clId="{F08BB400-79A9-4880-9226-996FF1D95F62}" dt="2023-06-26T11:32:49.558" v="308" actId="14734"/>
          <ac:graphicFrameMkLst>
            <pc:docMk/>
            <pc:sldMk cId="1001392463" sldId="725"/>
            <ac:graphicFrameMk id="4" creationId="{5009DF68-1413-7FDD-70FC-02D44C7B2A38}"/>
          </ac:graphicFrameMkLst>
        </pc:graphicFrameChg>
        <pc:picChg chg="mod">
          <ac:chgData name="Richard Sieff" userId="434cac0241b471dc" providerId="LiveId" clId="{F08BB400-79A9-4880-9226-996FF1D95F62}" dt="2023-06-26T11:30:36.254" v="305" actId="208"/>
          <ac:picMkLst>
            <pc:docMk/>
            <pc:sldMk cId="1001392463" sldId="725"/>
            <ac:picMk id="3" creationId="{27A652CF-C152-BB6C-FE4C-5FE829E638CE}"/>
          </ac:picMkLst>
        </pc:picChg>
      </pc:sldChg>
      <pc:sldChg chg="modSp mod">
        <pc:chgData name="Richard Sieff" userId="434cac0241b471dc" providerId="LiveId" clId="{F08BB400-79A9-4880-9226-996FF1D95F62}" dt="2023-06-27T10:13:18.194" v="1289" actId="20577"/>
        <pc:sldMkLst>
          <pc:docMk/>
          <pc:sldMk cId="4272752715" sldId="726"/>
        </pc:sldMkLst>
        <pc:spChg chg="mod">
          <ac:chgData name="Richard Sieff" userId="434cac0241b471dc" providerId="LiveId" clId="{F08BB400-79A9-4880-9226-996FF1D95F62}" dt="2023-06-26T11:11:14.818" v="142" actId="20577"/>
          <ac:spMkLst>
            <pc:docMk/>
            <pc:sldMk cId="4272752715" sldId="726"/>
            <ac:spMk id="2" creationId="{97CAB584-9DFC-EA24-A7CB-AE7A7E32CA25}"/>
          </ac:spMkLst>
        </pc:spChg>
        <pc:spChg chg="mod">
          <ac:chgData name="Richard Sieff" userId="434cac0241b471dc" providerId="LiveId" clId="{F08BB400-79A9-4880-9226-996FF1D95F62}" dt="2023-06-27T10:13:18.194" v="1289" actId="20577"/>
          <ac:spMkLst>
            <pc:docMk/>
            <pc:sldMk cId="4272752715" sldId="726"/>
            <ac:spMk id="3" creationId="{3DE6F540-D3B5-EDE2-AB71-DC76A5078B82}"/>
          </ac:spMkLst>
        </pc:spChg>
      </pc:sldChg>
      <pc:sldChg chg="del">
        <pc:chgData name="Richard Sieff" userId="434cac0241b471dc" providerId="LiveId" clId="{F08BB400-79A9-4880-9226-996FF1D95F62}" dt="2023-06-26T11:13:45.995" v="201" actId="47"/>
        <pc:sldMkLst>
          <pc:docMk/>
          <pc:sldMk cId="3142560502" sldId="727"/>
        </pc:sldMkLst>
      </pc:sldChg>
      <pc:sldChg chg="modSp mod modNotesTx">
        <pc:chgData name="Richard Sieff" userId="434cac0241b471dc" providerId="LiveId" clId="{F08BB400-79A9-4880-9226-996FF1D95F62}" dt="2023-06-27T08:42:23.743" v="371" actId="1076"/>
        <pc:sldMkLst>
          <pc:docMk/>
          <pc:sldMk cId="144607096" sldId="728"/>
        </pc:sldMkLst>
        <pc:spChg chg="mod">
          <ac:chgData name="Richard Sieff" userId="434cac0241b471dc" providerId="LiveId" clId="{F08BB400-79A9-4880-9226-996FF1D95F62}" dt="2023-06-27T08:42:23.743" v="371" actId="1076"/>
          <ac:spMkLst>
            <pc:docMk/>
            <pc:sldMk cId="144607096" sldId="728"/>
            <ac:spMk id="11" creationId="{A6F065E2-7FFF-84FB-5AC2-9310F75DB6A4}"/>
          </ac:spMkLst>
        </pc:spChg>
        <pc:picChg chg="mod">
          <ac:chgData name="Richard Sieff" userId="434cac0241b471dc" providerId="LiveId" clId="{F08BB400-79A9-4880-9226-996FF1D95F62}" dt="2023-06-27T08:42:15.187" v="369" actId="1076"/>
          <ac:picMkLst>
            <pc:docMk/>
            <pc:sldMk cId="144607096" sldId="728"/>
            <ac:picMk id="9" creationId="{EF76E4EF-9037-9776-7B6D-B1C5028AE433}"/>
          </ac:picMkLst>
        </pc:picChg>
      </pc:sldChg>
      <pc:sldChg chg="modSp mod modAnim">
        <pc:chgData name="Richard Sieff" userId="434cac0241b471dc" providerId="LiveId" clId="{F08BB400-79A9-4880-9226-996FF1D95F62}" dt="2023-06-27T11:35:20.904" v="4602" actId="20577"/>
        <pc:sldMkLst>
          <pc:docMk/>
          <pc:sldMk cId="896499880" sldId="729"/>
        </pc:sldMkLst>
        <pc:spChg chg="mod">
          <ac:chgData name="Richard Sieff" userId="434cac0241b471dc" providerId="LiveId" clId="{F08BB400-79A9-4880-9226-996FF1D95F62}" dt="2023-06-27T10:47:20.546" v="3106" actId="20577"/>
          <ac:spMkLst>
            <pc:docMk/>
            <pc:sldMk cId="896499880" sldId="729"/>
            <ac:spMk id="2" creationId="{F9D09510-FCBF-BC18-B4D4-6518DB0AEAB2}"/>
          </ac:spMkLst>
        </pc:spChg>
        <pc:spChg chg="mod">
          <ac:chgData name="Richard Sieff" userId="434cac0241b471dc" providerId="LiveId" clId="{F08BB400-79A9-4880-9226-996FF1D95F62}" dt="2023-06-27T11:35:20.904" v="4602" actId="20577"/>
          <ac:spMkLst>
            <pc:docMk/>
            <pc:sldMk cId="896499880" sldId="729"/>
            <ac:spMk id="3" creationId="{8564BE72-891E-9BAB-6D95-0FB766CCCC05}"/>
          </ac:spMkLst>
        </pc:spChg>
      </pc:sldChg>
      <pc:sldChg chg="modSp mod">
        <pc:chgData name="Richard Sieff" userId="434cac0241b471dc" providerId="LiveId" clId="{F08BB400-79A9-4880-9226-996FF1D95F62}" dt="2023-06-27T10:51:33.456" v="3138" actId="255"/>
        <pc:sldMkLst>
          <pc:docMk/>
          <pc:sldMk cId="300110393" sldId="730"/>
        </pc:sldMkLst>
        <pc:spChg chg="mod">
          <ac:chgData name="Richard Sieff" userId="434cac0241b471dc" providerId="LiveId" clId="{F08BB400-79A9-4880-9226-996FF1D95F62}" dt="2023-06-27T10:51:33.456" v="3138" actId="255"/>
          <ac:spMkLst>
            <pc:docMk/>
            <pc:sldMk cId="300110393" sldId="730"/>
            <ac:spMk id="4" creationId="{1C0A098E-A6E0-1B4F-4947-5742EFF54557}"/>
          </ac:spMkLst>
        </pc:spChg>
      </pc:sldChg>
      <pc:sldChg chg="del">
        <pc:chgData name="Richard Sieff" userId="434cac0241b471dc" providerId="LiveId" clId="{F08BB400-79A9-4880-9226-996FF1D95F62}" dt="2023-06-26T11:13:53.235" v="207" actId="47"/>
        <pc:sldMkLst>
          <pc:docMk/>
          <pc:sldMk cId="2817086117" sldId="731"/>
        </pc:sldMkLst>
      </pc:sldChg>
      <pc:sldChg chg="modSp add mod ord">
        <pc:chgData name="Richard Sieff" userId="434cac0241b471dc" providerId="LiveId" clId="{F08BB400-79A9-4880-9226-996FF1D95F62}" dt="2023-06-27T11:34:41.665" v="4598" actId="113"/>
        <pc:sldMkLst>
          <pc:docMk/>
          <pc:sldMk cId="3428420014" sldId="731"/>
        </pc:sldMkLst>
        <pc:spChg chg="mod">
          <ac:chgData name="Richard Sieff" userId="434cac0241b471dc" providerId="LiveId" clId="{F08BB400-79A9-4880-9226-996FF1D95F62}" dt="2023-06-27T11:34:41.665" v="4598" actId="113"/>
          <ac:spMkLst>
            <pc:docMk/>
            <pc:sldMk cId="3428420014" sldId="731"/>
            <ac:spMk id="3" creationId="{A3754BE8-132D-262C-68F0-3D1F0397D9A2}"/>
          </ac:spMkLst>
        </pc:spChg>
      </pc:sldChg>
      <pc:sldChg chg="add del">
        <pc:chgData name="Richard Sieff" userId="434cac0241b471dc" providerId="LiveId" clId="{F08BB400-79A9-4880-9226-996FF1D95F62}" dt="2023-06-27T10:25:35.336" v="2008" actId="2696"/>
        <pc:sldMkLst>
          <pc:docMk/>
          <pc:sldMk cId="3880597263" sldId="73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Din OT"/>
                <a:ea typeface="+mn-ea"/>
                <a:cs typeface="+mn-cs"/>
              </a:defRPr>
            </a:pPr>
            <a:r>
              <a:rPr lang="en-US" sz="1800" b="1" dirty="0"/>
              <a:t>Energy Consumption by Fuel Type 2021</a:t>
            </a:r>
          </a:p>
        </c:rich>
      </c:tx>
      <c:layout>
        <c:manualLayout>
          <c:xMode val="edge"/>
          <c:yMode val="edge"/>
          <c:x val="0.1545657936535208"/>
          <c:y val="5.054156745529155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Din O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572297357153618"/>
          <c:y val="0.26189588386721457"/>
          <c:w val="0.46547954168702199"/>
          <c:h val="0.6529831701086298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98-4799-98E6-9A9CD66CB4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98-4799-98E6-9A9CD66CB4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98-4799-98E6-9A9CD66CB4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98-4799-98E6-9A9CD66CB4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198-4799-98E6-9A9CD66CB47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198-4799-98E6-9A9CD66CB47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198-4799-98E6-9A9CD66CB47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198-4799-98E6-9A9CD66CB47C}"/>
              </c:ext>
            </c:extLst>
          </c:dPt>
          <c:dLbls>
            <c:dLbl>
              <c:idx val="0"/>
              <c:layout>
                <c:manualLayout>
                  <c:x val="3.2544386279733918E-2"/>
                  <c:y val="-4.9149338374291113E-2"/>
                </c:manualLayout>
              </c:layout>
              <c:tx>
                <c:rich>
                  <a:bodyPr/>
                  <a:lstStyle/>
                  <a:p>
                    <a:fld id="{E90744F0-4D34-4388-811E-4BE592D0C3B1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638D3EC4-CD02-46BF-A7B2-6A4C72CF45C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D198-4799-98E6-9A9CD66CB47C}"/>
                </c:ext>
              </c:extLst>
            </c:dLbl>
            <c:dLbl>
              <c:idx val="1"/>
              <c:layout>
                <c:manualLayout>
                  <c:x val="0.13238024759545231"/>
                  <c:y val="0"/>
                </c:manualLayout>
              </c:layout>
              <c:tx>
                <c:rich>
                  <a:bodyPr/>
                  <a:lstStyle/>
                  <a:p>
                    <a:fld id="{EC0367D9-46B3-457D-8257-40EF31DD0D1C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9EDE94A5-C36E-48E6-976B-A9016A725BD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83028648443172"/>
                      <c:h val="0.1815157793846110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D198-4799-98E6-9A9CD66CB47C}"/>
                </c:ext>
              </c:extLst>
            </c:dLbl>
            <c:dLbl>
              <c:idx val="2"/>
              <c:layout>
                <c:manualLayout>
                  <c:x val="-5.9378272622934929E-2"/>
                  <c:y val="-5.9011827437553684E-2"/>
                </c:manualLayout>
              </c:layout>
              <c:tx>
                <c:rich>
                  <a:bodyPr/>
                  <a:lstStyle/>
                  <a:p>
                    <a:fld id="{01E313C5-441C-4A7F-BD76-A45BEDE64E84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39BB7A4B-6281-4BDA-B1C2-181DE0FF194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D198-4799-98E6-9A9CD66CB47C}"/>
                </c:ext>
              </c:extLst>
            </c:dLbl>
            <c:dLbl>
              <c:idx val="3"/>
              <c:layout>
                <c:manualLayout>
                  <c:x val="-8.8757417126547351E-3"/>
                  <c:y val="-2.6465028355387523E-2"/>
                </c:manualLayout>
              </c:layout>
              <c:tx>
                <c:rich>
                  <a:bodyPr/>
                  <a:lstStyle/>
                  <a:p>
                    <a:fld id="{A0B099A9-C8F1-4E11-A722-04D68EB17264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722124C9-A1C7-43CA-A5B3-8347F689EEB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D198-4799-98E6-9A9CD66CB47C}"/>
                </c:ext>
              </c:extLst>
            </c:dLbl>
            <c:dLbl>
              <c:idx val="4"/>
              <c:layout>
                <c:manualLayout>
                  <c:x val="-6.213019198858314E-2"/>
                  <c:y val="3.0245746691871456E-2"/>
                </c:manualLayout>
              </c:layout>
              <c:tx>
                <c:rich>
                  <a:bodyPr/>
                  <a:lstStyle/>
                  <a:p>
                    <a:fld id="{BD5C82CE-5DDC-428B-85A2-53A1F080BC04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018277F3-7740-4344-8C69-5DB1D9E9B4D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D198-4799-98E6-9A9CD66CB47C}"/>
                </c:ext>
              </c:extLst>
            </c:dLbl>
            <c:dLbl>
              <c:idx val="5"/>
              <c:layout>
                <c:manualLayout>
                  <c:x val="-4.142012799238879E-2"/>
                  <c:y val="3.780718336483932E-2"/>
                </c:manualLayout>
              </c:layout>
              <c:tx>
                <c:rich>
                  <a:bodyPr/>
                  <a:lstStyle/>
                  <a:p>
                    <a:fld id="{80241C6C-2282-4234-988E-C4CD04D9B557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09B6AD79-FB3F-4FA2-A4BE-4A625A9DD781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D198-4799-98E6-9A9CD66CB47C}"/>
                </c:ext>
              </c:extLst>
            </c:dLbl>
            <c:dLbl>
              <c:idx val="6"/>
              <c:layout>
                <c:manualLayout>
                  <c:x val="-3.8461547421503851E-2"/>
                  <c:y val="0"/>
                </c:manualLayout>
              </c:layout>
              <c:tx>
                <c:rich>
                  <a:bodyPr/>
                  <a:lstStyle/>
                  <a:p>
                    <a:fld id="{D60D3C2F-39F8-4453-BE23-A9DAAFD1EDDC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B456B70A-E2E9-4B20-AB8D-4A4A6F2464A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D198-4799-98E6-9A9CD66CB47C}"/>
                </c:ext>
              </c:extLst>
            </c:dLbl>
            <c:dLbl>
              <c:idx val="7"/>
              <c:layout>
                <c:manualLayout>
                  <c:x val="0.10294731626398958"/>
                  <c:y val="8.6640460999757986E-18"/>
                </c:manualLayout>
              </c:layout>
              <c:tx>
                <c:rich>
                  <a:bodyPr/>
                  <a:lstStyle/>
                  <a:p>
                    <a:fld id="{BA60B7A3-B71C-439D-A57F-DB377CA9865B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A41298FC-8171-4D8D-B8E7-F744571A46C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D198-4799-98E6-9A9CD66CB4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in O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Sheet1!$C$27:$C$34</c:f>
              <c:strCache>
                <c:ptCount val="8"/>
                <c:pt idx="0">
                  <c:v>Fuelwood</c:v>
                </c:pt>
                <c:pt idx="1">
                  <c:v>Agricultural Residue</c:v>
                </c:pt>
                <c:pt idx="2">
                  <c:v>Animal waste</c:v>
                </c:pt>
                <c:pt idx="3">
                  <c:v>Petroleum Products</c:v>
                </c:pt>
                <c:pt idx="4">
                  <c:v>Coal</c:v>
                </c:pt>
                <c:pt idx="5">
                  <c:v>LPG</c:v>
                </c:pt>
                <c:pt idx="6">
                  <c:v>Electricity</c:v>
                </c:pt>
                <c:pt idx="7">
                  <c:v>Renewables</c:v>
                </c:pt>
              </c:strCache>
            </c:strRef>
          </c:cat>
          <c:val>
            <c:numRef>
              <c:f>Sheet1!$D$27:$D$34</c:f>
              <c:numCache>
                <c:formatCode>0.0%</c:formatCode>
                <c:ptCount val="8"/>
                <c:pt idx="0">
                  <c:v>0.60399999999999998</c:v>
                </c:pt>
                <c:pt idx="1">
                  <c:v>0.03</c:v>
                </c:pt>
                <c:pt idx="2">
                  <c:v>2.9000000000000001E-2</c:v>
                </c:pt>
                <c:pt idx="3">
                  <c:v>0.14299999999999999</c:v>
                </c:pt>
                <c:pt idx="4">
                  <c:v>9.2999999999999999E-2</c:v>
                </c:pt>
                <c:pt idx="5">
                  <c:v>3.5000000000000003E-2</c:v>
                </c:pt>
                <c:pt idx="6">
                  <c:v>4.2000000000000003E-2</c:v>
                </c:pt>
                <c:pt idx="7">
                  <c:v>2.4E-2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Sheet1!$C$27:$C$34</c15:f>
                <c15:dlblRangeCache>
                  <c:ptCount val="8"/>
                  <c:pt idx="0">
                    <c:v>Fuelwood</c:v>
                  </c:pt>
                  <c:pt idx="1">
                    <c:v>Agricultural Residue</c:v>
                  </c:pt>
                  <c:pt idx="2">
                    <c:v>Animal waste</c:v>
                  </c:pt>
                  <c:pt idx="3">
                    <c:v>Petroleum Products</c:v>
                  </c:pt>
                  <c:pt idx="4">
                    <c:v>Coal</c:v>
                  </c:pt>
                  <c:pt idx="5">
                    <c:v>LPG</c:v>
                  </c:pt>
                  <c:pt idx="6">
                    <c:v>Electricity</c:v>
                  </c:pt>
                  <c:pt idx="7">
                    <c:v>Renewables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D198-4799-98E6-9A9CD66CB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atin typeface="Din OT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1" dirty="0"/>
              <a:t>% of households</a:t>
            </a:r>
            <a:r>
              <a:rPr lang="en-GB" sz="1800" b="1" baseline="0" dirty="0"/>
              <a:t> using </a:t>
            </a:r>
            <a:r>
              <a:rPr lang="en-GB" sz="1800" b="1" baseline="0" dirty="0" err="1"/>
              <a:t>eStoves</a:t>
            </a:r>
            <a:endParaRPr lang="en-GB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Using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Sheet1!$B$10:$B$11</c:f>
              <c:strCache>
                <c:ptCount val="2"/>
                <c:pt idx="0">
                  <c:v>Free ICs</c:v>
                </c:pt>
                <c:pt idx="1">
                  <c:v>Part paid EPCs</c:v>
                </c:pt>
              </c:strCache>
            </c:strRef>
          </c:cat>
          <c:val>
            <c:numRef>
              <c:f>Sheet1!$C$10:$C$11</c:f>
              <c:numCache>
                <c:formatCode>General</c:formatCode>
                <c:ptCount val="2"/>
                <c:pt idx="0">
                  <c:v>64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51-4839-945A-3DD5A7FCF6E5}"/>
            </c:ext>
          </c:extLst>
        </c:ser>
        <c:ser>
          <c:idx val="1"/>
          <c:order val="1"/>
          <c:tx>
            <c:strRef>
              <c:f>Sheet1!$D$9</c:f>
              <c:strCache>
                <c:ptCount val="1"/>
                <c:pt idx="0">
                  <c:v>Not Using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Sheet1!$B$10:$B$11</c:f>
              <c:strCache>
                <c:ptCount val="2"/>
                <c:pt idx="0">
                  <c:v>Free ICs</c:v>
                </c:pt>
                <c:pt idx="1">
                  <c:v>Part paid EPCs</c:v>
                </c:pt>
              </c:strCache>
            </c:strRef>
          </c:cat>
          <c:val>
            <c:numRef>
              <c:f>Sheet1!$D$10:$D$11</c:f>
              <c:numCache>
                <c:formatCode>General</c:formatCode>
                <c:ptCount val="2"/>
                <c:pt idx="0">
                  <c:v>36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51-4839-945A-3DD5A7FCF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0315632"/>
        <c:axId val="1530326192"/>
      </c:barChart>
      <c:catAx>
        <c:axId val="153031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326192"/>
        <c:crosses val="autoZero"/>
        <c:auto val="1"/>
        <c:lblAlgn val="ctr"/>
        <c:lblOffset val="100"/>
        <c:noMultiLvlLbl val="0"/>
      </c:catAx>
      <c:valAx>
        <c:axId val="15303261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31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800"/>
            </a:pPr>
            <a:r>
              <a:rPr lang="en-US" sz="1800" dirty="0"/>
              <a:t>Reasons for not using induction stoves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5877064686497537E-2"/>
          <c:y val="0.1159375"/>
          <c:w val="0.88942777005442997"/>
          <c:h val="0.63516773293963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Reasons for not using induction stoves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/>
              <c:txPr>
                <a:bodyPr rot="0" vert="horz"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6="http://schemas.microsoft.com/office/drawing/2014/chart" uri="{C3380CC4-5D6E-409C-BE32-E72D297353CC}">
                  <c16:uniqueId val="{00000000-92FC-40D6-98DA-C63AC3FD679A}"/>
                </c:ext>
              </c:extLst>
            </c:dLbl>
            <c:dLbl>
              <c:idx val="1"/>
              <c:spPr/>
              <c:txPr>
                <a:bodyPr rot="0" vert="horz"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6="http://schemas.microsoft.com/office/drawing/2014/chart" uri="{C3380CC4-5D6E-409C-BE32-E72D297353CC}">
                  <c16:uniqueId val="{00000001-92FC-40D6-98DA-C63AC3FD679A}"/>
                </c:ext>
              </c:extLst>
            </c:dLbl>
            <c:dLbl>
              <c:idx val="2"/>
              <c:spPr/>
              <c:txPr>
                <a:bodyPr rot="0" vert="horz"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6="http://schemas.microsoft.com/office/drawing/2014/chart" uri="{C3380CC4-5D6E-409C-BE32-E72D297353CC}">
                  <c16:uniqueId val="{00000002-92FC-40D6-98DA-C63AC3FD679A}"/>
                </c:ext>
              </c:extLst>
            </c:dLbl>
            <c:dLbl>
              <c:idx val="3"/>
              <c:spPr/>
              <c:txPr>
                <a:bodyPr rot="0" vert="horz"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6="http://schemas.microsoft.com/office/drawing/2014/chart" uri="{C3380CC4-5D6E-409C-BE32-E72D297353CC}">
                  <c16:uniqueId val="{00000003-92FC-40D6-98DA-C63AC3FD679A}"/>
                </c:ext>
              </c:extLst>
            </c:dLbl>
            <c:dLbl>
              <c:idx val="4"/>
              <c:spPr/>
              <c:txPr>
                <a:bodyPr rot="0" vert="horz"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6="http://schemas.microsoft.com/office/drawing/2014/chart" uri="{C3380CC4-5D6E-409C-BE32-E72D297353CC}">
                  <c16:uniqueId val="{00000004-92FC-40D6-98DA-C63AC3FD679A}"/>
                </c:ext>
              </c:extLst>
            </c:dLbl>
            <c:dLbl>
              <c:idx val="5"/>
              <c:spPr/>
              <c:txPr>
                <a:bodyPr rot="0" vert="horz"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6="http://schemas.microsoft.com/office/drawing/2014/chart" uri="{C3380CC4-5D6E-409C-BE32-E72D297353CC}">
                  <c16:uniqueId val="{00000005-92FC-40D6-98DA-C63AC3FD67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Unreliable electricity supply</c:v>
                </c:pt>
                <c:pt idx="1">
                  <c:v>Fear of high electricity bill</c:v>
                </c:pt>
                <c:pt idx="2">
                  <c:v>Lack of utensils with induction base</c:v>
                </c:pt>
                <c:pt idx="3">
                  <c:v>Lack of necessary skills</c:v>
                </c:pt>
                <c:pt idx="4">
                  <c:v>Still comfortable with traditional stoves</c:v>
                </c:pt>
                <c:pt idx="5">
                  <c:v>Other reasons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</c:v>
                </c:pt>
                <c:pt idx="1">
                  <c:v>2</c:v>
                </c:pt>
                <c:pt idx="2">
                  <c:v>43</c:v>
                </c:pt>
                <c:pt idx="3">
                  <c:v>20</c:v>
                </c:pt>
                <c:pt idx="4">
                  <c:v>10</c:v>
                </c:pt>
                <c:pt idx="5">
                  <c:v>21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26B8-42A4-BC8A-BB1E631AF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3184847"/>
        <c:axId val="1483179855"/>
      </c:barChart>
      <c:catAx>
        <c:axId val="148318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3179855"/>
        <c:crosses val="autoZero"/>
        <c:auto val="0"/>
        <c:lblAlgn val="ctr"/>
        <c:lblOffset val="100"/>
        <c:noMultiLvlLbl val="0"/>
      </c:catAx>
      <c:valAx>
        <c:axId val="1483179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 dirty="0"/>
                  <a:t>No of respondents</a:t>
                </a:r>
              </a:p>
            </c:rich>
          </c:tx>
          <c:layout>
            <c:manualLayout>
              <c:xMode val="edge"/>
              <c:yMode val="edge"/>
              <c:x val="8.0155446867668199E-3"/>
              <c:y val="0.2806176181102362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8318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0.65362</cdr:x>
      <cdr:y>0.92113</cdr:y>
    </cdr:from>
    <cdr:to>
      <cdr:x>0.9888</cdr:x>
      <cdr:y>0.99343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6494DF62-012F-171E-C7E8-E7ED334078C6}"/>
            </a:ext>
          </a:extLst>
        </cdr:cNvPr>
        <cdr:cNvSpPr txBox="1"/>
      </cdr:nvSpPr>
      <cdr:spPr>
        <a:xfrm xmlns:a="http://schemas.openxmlformats.org/drawingml/2006/main">
          <a:off x="4293465" y="4313170"/>
          <a:ext cx="220166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latin typeface="Din OT"/>
              <a:cs typeface="Times New Roman" panose="02020603050405020304" pitchFamily="18" charset="0"/>
            </a:rPr>
            <a:t>Source: WECS, 2022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248961-AD07-499A-8CFC-ED0F2C482A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AF7AD-E450-48DB-A6C2-E8059C0945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9DE0B-CD9B-4098-B761-A3741F5202B3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5FAB5-FDA3-49A8-A67A-E07E3C8A8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A5495-C4F3-400F-B629-AC2DA24E63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B00E5-C276-4524-9229-569D036C8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122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7EB17-B1CC-4F3F-BF6D-7DFD7D68F9BA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AF963-EBA2-4DE0-A334-2682E2399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8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1111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99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46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projects focused on 8 key areas targeting scale up.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632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18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63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254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Large seasonal variations in available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36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Reduce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7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4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AF963-EBA2-4DE0-A334-2682E239995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5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20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20.jp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FB8D73-8F07-4B11-81C1-911B7862B8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If you view this template in ‘slide master’ format there are multiple layout styles that can be used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Disclaimer to be include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This material has been funded by UK aid from the UK government; however the views expressed do not necessarily reflect the UK government’s official policies. </a:t>
            </a:r>
            <a:r>
              <a:rPr lang="en-US" dirty="0"/>
              <a:t>d; 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5382-41CD-449D-A2B4-516C129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246ACD-E9FB-42DD-AE4A-9CAD5D181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625" y="941409"/>
            <a:ext cx="4510650" cy="18130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784EC0-5E54-4972-A046-0409FFD8066C}"/>
              </a:ext>
            </a:extLst>
          </p:cNvPr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95A69E-9BB3-4369-BE14-A5C087CF8E4D}"/>
              </a:ext>
            </a:extLst>
          </p:cNvPr>
          <p:cNvSpPr/>
          <p:nvPr userDrawn="1"/>
        </p:nvSpPr>
        <p:spPr>
          <a:xfrm>
            <a:off x="0" y="6406620"/>
            <a:ext cx="12192000" cy="457200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83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0394" y="2864765"/>
            <a:ext cx="6511211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DB70DA-F126-4785-A895-BD7E76325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784" y="580569"/>
            <a:ext cx="3588291" cy="144232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FA6E3A0-DB8D-4610-BDC4-E84839D4A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153" y="459146"/>
            <a:ext cx="4779609" cy="16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E6F1F-C88A-4285-A779-481EFD831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0394" y="2864765"/>
            <a:ext cx="6511211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E39D94-EFEF-4154-A649-859615A46F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784" y="580569"/>
            <a:ext cx="3588291" cy="144232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4ECED27-A7D0-4EFE-8EC3-8436C8D2FE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153" y="459146"/>
            <a:ext cx="4779609" cy="16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1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D91D-7B9C-41FE-86BF-F7B30D3A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DB1D1-E201-4D09-A727-603F5C688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A902F-7857-4854-BA43-AAC9C504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0B3FB-C5CF-42EA-8E26-E1F71F3B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EB4C-62A3-4404-8CDA-CE4F6C2B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766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AAAD-05B8-4815-AE24-731FDADD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A8064-DE01-4AFB-AD85-917D834D9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BA10B-8F78-4583-A2B8-6BC87E61B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48CE-85C1-434F-B2F4-F3F58E91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834B0-C4E0-4CB3-8295-5320976E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353CD-949E-4CB9-A442-0064382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4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6B44-BB4D-43BD-ACFB-480FF006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2A262-E548-4D0F-9214-789D262EF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C8A0C-F216-49A0-B07C-FD1D83004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E9AFE-A4B5-4C69-BD97-582A027B9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9606A-0F83-4132-98F3-2236220B3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E21A1-3020-4D59-8028-7FC7A287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0E442-2F2A-4D19-9590-C8783E30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763F7-273F-45D2-84EE-1899C15F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736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A4C9-BAEE-4D17-B6EA-06CFCCCB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3021D-CBC4-4A48-BB5E-2086B20E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4DA90-EFE2-4EF3-BB65-BD28937F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85E26-DCE8-4B69-8767-92D98763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136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7A23-4CC3-4367-B7E7-7AA989B3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EF18-CD1F-4A47-807B-E5F87750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A05B6-0489-43B6-B9FF-7169C1BA5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C5341-07C8-4C64-A13F-50E211AF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49753-0B4A-44DE-8BE5-68EBCD13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C304A-98BF-4168-A726-B6271DFA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01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E53D-6208-437B-AAA0-3E1D6AB4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4539-79FF-4715-BB72-7C9D828E6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4C86-4CAC-4349-9C97-3F01035D6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3CF62-32C1-43AC-821D-15B40C9D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BE14B-D313-46A1-A02A-A7BEE79D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C24E2-2A90-4D9A-BA1F-2140CB98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49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75F7-6D81-468E-B944-7B36A014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A2749-FEFA-4F96-9DB7-0DB5EFF8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1DD27-6F02-45E4-AB0F-E76E3D19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944F6-3ADE-485B-B2F0-A02F9237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D3C4A-C97C-470E-8D77-D7C46482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97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B55B49-19BE-45A3-B9F2-A3D72DE5E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4A5CE-EB71-4FF7-AAEC-6BA65F3E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15C0-7B67-4E88-8E84-31B6C6ED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3EA16-D239-48CB-BA3E-A5316244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BBD74-02AB-42D0-B4CE-AB259CAF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/ text 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2A9D49F-ED24-4B0A-B867-C81CA7E5D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557" y="21943"/>
            <a:ext cx="10053687" cy="723077"/>
          </a:xfrm>
        </p:spPr>
        <p:txBody>
          <a:bodyPr>
            <a:normAutofit/>
          </a:bodyPr>
          <a:lstStyle>
            <a:lvl1pPr>
              <a:defRPr sz="2078">
                <a:solidFill>
                  <a:srgbClr val="393D83"/>
                </a:solidFill>
              </a:defRPr>
            </a:lvl1pPr>
          </a:lstStyle>
          <a:p>
            <a:r>
              <a:rPr lang="en-US" dirty="0"/>
              <a:t>Chart key message (Century Gothic,24)</a:t>
            </a:r>
            <a:endParaRPr lang="en-K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0B28FE-FF07-46CB-B4EF-13FC91783011}"/>
              </a:ext>
            </a:extLst>
          </p:cNvPr>
          <p:cNvSpPr/>
          <p:nvPr userDrawn="1"/>
        </p:nvSpPr>
        <p:spPr>
          <a:xfrm>
            <a:off x="1" y="6356350"/>
            <a:ext cx="12191999" cy="501650"/>
          </a:xfrm>
          <a:prstGeom prst="rect">
            <a:avLst/>
          </a:prstGeom>
          <a:solidFill>
            <a:srgbClr val="393D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 sz="155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7B4C6-F99C-434B-AF93-A9D6F4B4AC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7450" y="1064324"/>
            <a:ext cx="4326304" cy="45266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39984E-11CB-4EC9-BC02-169FC94E1ABA}"/>
              </a:ext>
            </a:extLst>
          </p:cNvPr>
          <p:cNvCxnSpPr>
            <a:cxnSpLocks/>
          </p:cNvCxnSpPr>
          <p:nvPr userDrawn="1"/>
        </p:nvCxnSpPr>
        <p:spPr>
          <a:xfrm>
            <a:off x="343901" y="787321"/>
            <a:ext cx="11504199" cy="0"/>
          </a:xfrm>
          <a:prstGeom prst="line">
            <a:avLst/>
          </a:prstGeom>
          <a:ln w="57150">
            <a:solidFill>
              <a:srgbClr val="393D8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Google Shape;158;p23">
            <a:extLst>
              <a:ext uri="{FF2B5EF4-FFF2-40B4-BE49-F238E27FC236}">
                <a16:creationId xmlns:a16="http://schemas.microsoft.com/office/drawing/2014/main" id="{5B293634-7DB5-4119-A184-0D6547CAEC43}"/>
              </a:ext>
            </a:extLst>
          </p:cNvPr>
          <p:cNvSpPr txBox="1"/>
          <p:nvPr userDrawn="1"/>
        </p:nvSpPr>
        <p:spPr>
          <a:xfrm>
            <a:off x="9430604" y="6454827"/>
            <a:ext cx="1507907" cy="36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 dirty="0">
                <a:solidFill>
                  <a:schemeClr val="lt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EED ADVISORY</a:t>
            </a:r>
            <a:endParaRPr sz="1385" dirty="0">
              <a:solidFill>
                <a:schemeClr val="lt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6430C-EE60-4155-8379-5F3286C1E0A0}"/>
              </a:ext>
            </a:extLst>
          </p:cNvPr>
          <p:cNvSpPr/>
          <p:nvPr userDrawn="1"/>
        </p:nvSpPr>
        <p:spPr>
          <a:xfrm>
            <a:off x="10635177" y="4023360"/>
            <a:ext cx="1556825" cy="2332788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 sz="1559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D9924-3255-4291-BAC9-C35D5BF95DB2}"/>
              </a:ext>
            </a:extLst>
          </p:cNvPr>
          <p:cNvSpPr txBox="1"/>
          <p:nvPr userDrawn="1"/>
        </p:nvSpPr>
        <p:spPr>
          <a:xfrm>
            <a:off x="343900" y="1064323"/>
            <a:ext cx="7083842" cy="33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7431" indent="-247431">
              <a:buFont typeface="Arial" panose="020B0604020202020204" pitchFamily="34" charset="0"/>
              <a:buChar char="•"/>
            </a:pPr>
            <a:endParaRPr lang="en-GB" sz="1559" dirty="0"/>
          </a:p>
        </p:txBody>
      </p:sp>
    </p:spTree>
    <p:extLst>
      <p:ext uri="{BB962C8B-B14F-4D97-AF65-F5344CB8AC3E}">
        <p14:creationId xmlns:p14="http://schemas.microsoft.com/office/powerpoint/2010/main" val="227162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FB8D73-8F07-4B11-81C1-911B7862B8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If you view this template in ‘slide master’ format there are multiple layout styles that can be used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Disclaimer to be include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This material has been funded by UK aid from the UK government; however the views expressed do not necessarily reflect the UK government’s official policies. </a:t>
            </a:r>
            <a:r>
              <a:rPr lang="en-US" dirty="0"/>
              <a:t>d; 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5382-41CD-449D-A2B4-516C129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679680B2-B0F9-4C68-8DAF-78157366D4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3925860" y="5674640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46ACD-E9FB-42DD-AE4A-9CAD5D1815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1" y="936418"/>
            <a:ext cx="3468407" cy="1394140"/>
          </a:xfrm>
          <a:prstGeom prst="rect">
            <a:avLst/>
          </a:prstGeom>
        </p:spPr>
      </p:pic>
      <p:pic>
        <p:nvPicPr>
          <p:cNvPr id="1028" name="Picture 4" descr="Image result for UK Aid logo">
            <a:extLst>
              <a:ext uri="{FF2B5EF4-FFF2-40B4-BE49-F238E27FC236}">
                <a16:creationId xmlns:a16="http://schemas.microsoft.com/office/drawing/2014/main" id="{F74FD886-20FB-42E9-A76C-516106DAF5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7360106" y="5549476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784EC0-5E54-4972-A046-0409FFD8066C}"/>
              </a:ext>
            </a:extLst>
          </p:cNvPr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95A69E-9BB3-4369-BE14-A5C087CF8E4D}"/>
              </a:ext>
            </a:extLst>
          </p:cNvPr>
          <p:cNvSpPr/>
          <p:nvPr userDrawn="1"/>
        </p:nvSpPr>
        <p:spPr>
          <a:xfrm>
            <a:off x="0" y="6406620"/>
            <a:ext cx="12192000" cy="457200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49A5E-598D-443A-BAF0-C6ECCBAA81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63" y="5749837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34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34ADA-0678-4254-BE39-907F78C02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06724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60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34ADA-0678-4254-BE39-907F78C02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06724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0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82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F50EE-F940-45A7-9481-066DB2720D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1503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35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622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F922ECDF-C585-4444-8442-9D55E4CE4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K Aid logo">
            <a:extLst>
              <a:ext uri="{FF2B5EF4-FFF2-40B4-BE49-F238E27FC236}">
                <a16:creationId xmlns:a16="http://schemas.microsoft.com/office/drawing/2014/main" id="{47ECEB3F-687E-4DF6-9315-8F8F5907E3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1EF87-71C3-47A7-998E-4D7958770F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18690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91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B4626-F95F-4499-8182-433077C3E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" y="6235492"/>
            <a:ext cx="1711175" cy="457201"/>
          </a:xfrm>
          <a:prstGeom prst="rect">
            <a:avLst/>
          </a:prstGeom>
        </p:spPr>
      </p:pic>
      <p:pic>
        <p:nvPicPr>
          <p:cNvPr id="9" name="Picture 2" descr="Image result for UK Aid logo white">
            <a:extLst>
              <a:ext uri="{FF2B5EF4-FFF2-40B4-BE49-F238E27FC236}">
                <a16:creationId xmlns:a16="http://schemas.microsoft.com/office/drawing/2014/main" id="{77F2BF0C-1DA9-4652-9B5D-24D3A58477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66" y="5990569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8B00D-290B-49DB-BDD2-76ED0C23A2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6235492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90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F922ECDF-C585-4444-8442-9D55E4CE4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K Aid logo">
            <a:extLst>
              <a:ext uri="{FF2B5EF4-FFF2-40B4-BE49-F238E27FC236}">
                <a16:creationId xmlns:a16="http://schemas.microsoft.com/office/drawing/2014/main" id="{47ECEB3F-687E-4DF6-9315-8F8F5907E3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27585-00C7-4A26-BF0B-65C8C034E6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18690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0622B55-2B09-4502-AF1F-65FA3E5545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347" y="484815"/>
            <a:ext cx="2972399" cy="10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57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C891B6-502E-406B-8206-FC4F67B2A6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" y="6235492"/>
            <a:ext cx="1711175" cy="457201"/>
          </a:xfrm>
          <a:prstGeom prst="rect">
            <a:avLst/>
          </a:prstGeom>
        </p:spPr>
      </p:pic>
      <p:pic>
        <p:nvPicPr>
          <p:cNvPr id="13" name="Picture 2" descr="Image result for UK Aid logo white">
            <a:extLst>
              <a:ext uri="{FF2B5EF4-FFF2-40B4-BE49-F238E27FC236}">
                <a16:creationId xmlns:a16="http://schemas.microsoft.com/office/drawing/2014/main" id="{240B044F-9317-4E0B-B165-652A609722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08" y="5990569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A266E5-82B3-4E7E-8A16-B9CF083060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6253094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9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34" y="704394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740" y="2851117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3074" name="Picture 2" descr="Image result for UK Aid logo white">
            <a:extLst>
              <a:ext uri="{FF2B5EF4-FFF2-40B4-BE49-F238E27FC236}">
                <a16:creationId xmlns:a16="http://schemas.microsoft.com/office/drawing/2014/main" id="{C2311163-7DB4-4D63-8116-40CD645196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37" y="5885124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EFAA5-547E-4BF0-AAC8-FF474FB334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98" y="6139657"/>
            <a:ext cx="2144436" cy="572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09406-A6C6-403A-A50B-5B5544CF5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72" y="6202208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15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9" y="580569"/>
            <a:ext cx="3588291" cy="144232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C3F285-91F6-44C5-B983-396043F5E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740" y="2851117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13" name="Picture 2" descr="Image result for UK Aid logo white">
            <a:extLst>
              <a:ext uri="{FF2B5EF4-FFF2-40B4-BE49-F238E27FC236}">
                <a16:creationId xmlns:a16="http://schemas.microsoft.com/office/drawing/2014/main" id="{C7CDC6D9-6FFA-4268-9C47-754091A381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37" y="5885124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334FA4-5909-4381-9059-CF5F69945A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76" y="6139657"/>
            <a:ext cx="2144436" cy="572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7BB8E-B2E4-4232-ACF2-CF20B33B44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782" y="6202208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73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D91D-7B9C-41FE-86BF-F7B30D3A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DB1D1-E201-4D09-A727-603F5C688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A902F-7857-4854-BA43-AAC9C504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0B3FB-C5CF-42EA-8E26-E1F71F3B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EB4C-62A3-4404-8CDA-CE4F6C2B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36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AAAD-05B8-4815-AE24-731FDADD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A8064-DE01-4AFB-AD85-917D834D9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BA10B-8F78-4583-A2B8-6BC87E61B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48CE-85C1-434F-B2F4-F3F58E91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834B0-C4E0-4CB3-8295-5320976E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353CD-949E-4CB9-A442-0064382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824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6B44-BB4D-43BD-ACFB-480FF006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2A262-E548-4D0F-9214-789D262EF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C8A0C-F216-49A0-B07C-FD1D83004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E9AFE-A4B5-4C69-BD97-582A027B9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9606A-0F83-4132-98F3-2236220B3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E21A1-3020-4D59-8028-7FC7A287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0E442-2F2A-4D19-9590-C8783E30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763F7-273F-45D2-84EE-1899C15F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80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A4C9-BAEE-4D17-B6EA-06CFCCCB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3021D-CBC4-4A48-BB5E-2086B20E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4DA90-EFE2-4EF3-BB65-BD28937F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85E26-DCE8-4B69-8767-92D98763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618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7A23-4CC3-4367-B7E7-7AA989B3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EF18-CD1F-4A47-807B-E5F87750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A05B6-0489-43B6-B9FF-7169C1BA5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C5341-07C8-4C64-A13F-50E211AF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49753-0B4A-44DE-8BE5-68EBCD13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C304A-98BF-4168-A726-B6271DFA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693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E53D-6208-437B-AAA0-3E1D6AB4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4539-79FF-4715-BB72-7C9D828E6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4C86-4CAC-4349-9C97-3F01035D6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3CF62-32C1-43AC-821D-15B40C9D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BE14B-D313-46A1-A02A-A7BEE79D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C24E2-2A90-4D9A-BA1F-2140CB98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66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75F7-6D81-468E-B944-7B36A014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A2749-FEFA-4F96-9DB7-0DB5EFF8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1DD27-6F02-45E4-AB0F-E76E3D19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944F6-3ADE-485B-B2F0-A02F9237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D3C4A-C97C-470E-8D77-D7C46482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28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74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B55B49-19BE-45A3-B9F2-A3D72DE5E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4A5CE-EB71-4FF7-AAEC-6BA65F3E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15C0-7B67-4E88-8E84-31B6C6ED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3EA16-D239-48CB-BA3E-A5316244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BBD74-02AB-42D0-B4CE-AB259CAF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491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FB8D73-8F07-4B11-81C1-911B7862B8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If you view this template in ‘slide master’ format there are multiple layout styles that can be used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Disclaimer to be include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This material has been funded by UK aid from the UK government; however the views expressed do not necessarily reflect the UK government’s official policies. </a:t>
            </a:r>
            <a:r>
              <a:rPr lang="en-US" dirty="0"/>
              <a:t>d; 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5382-41CD-449D-A2B4-516C129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679680B2-B0F9-4C68-8DAF-78157366D4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3925860" y="5674640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46ACD-E9FB-42DD-AE4A-9CAD5D1815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1" y="936418"/>
            <a:ext cx="3468407" cy="1394140"/>
          </a:xfrm>
          <a:prstGeom prst="rect">
            <a:avLst/>
          </a:prstGeom>
        </p:spPr>
      </p:pic>
      <p:pic>
        <p:nvPicPr>
          <p:cNvPr id="1028" name="Picture 4" descr="Image result for UK Aid logo">
            <a:extLst>
              <a:ext uri="{FF2B5EF4-FFF2-40B4-BE49-F238E27FC236}">
                <a16:creationId xmlns:a16="http://schemas.microsoft.com/office/drawing/2014/main" id="{F74FD886-20FB-42E9-A76C-516106DAF5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7360106" y="5549476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784EC0-5E54-4972-A046-0409FFD8066C}"/>
              </a:ext>
            </a:extLst>
          </p:cNvPr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95A69E-9BB3-4369-BE14-A5C087CF8E4D}"/>
              </a:ext>
            </a:extLst>
          </p:cNvPr>
          <p:cNvSpPr/>
          <p:nvPr userDrawn="1"/>
        </p:nvSpPr>
        <p:spPr>
          <a:xfrm>
            <a:off x="0" y="6406620"/>
            <a:ext cx="12192000" cy="457200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49A5E-598D-443A-BAF0-C6ECCBAA8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63" y="5749837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78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34ADA-0678-4254-BE39-907F78C02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06724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16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34ADA-0678-4254-BE39-907F78C02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06724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00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50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F50EE-F940-45A7-9481-066DB2720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1503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30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612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F922ECDF-C585-4444-8442-9D55E4CE4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K Aid logo">
            <a:extLst>
              <a:ext uri="{FF2B5EF4-FFF2-40B4-BE49-F238E27FC236}">
                <a16:creationId xmlns:a16="http://schemas.microsoft.com/office/drawing/2014/main" id="{47ECEB3F-687E-4DF6-9315-8F8F5907E3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1EF87-71C3-47A7-998E-4D7958770F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18690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15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B4626-F95F-4499-8182-433077C3ED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" y="6235492"/>
            <a:ext cx="1711175" cy="457201"/>
          </a:xfrm>
          <a:prstGeom prst="rect">
            <a:avLst/>
          </a:prstGeom>
        </p:spPr>
      </p:pic>
      <p:pic>
        <p:nvPicPr>
          <p:cNvPr id="9" name="Picture 2" descr="Image result for UK Aid logo white">
            <a:extLst>
              <a:ext uri="{FF2B5EF4-FFF2-40B4-BE49-F238E27FC236}">
                <a16:creationId xmlns:a16="http://schemas.microsoft.com/office/drawing/2014/main" id="{77F2BF0C-1DA9-4652-9B5D-24D3A58477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66" y="5990569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8B00D-290B-49DB-BDD2-76ED0C23A2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6235492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16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F922ECDF-C585-4444-8442-9D55E4CE4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K Aid logo">
            <a:extLst>
              <a:ext uri="{FF2B5EF4-FFF2-40B4-BE49-F238E27FC236}">
                <a16:creationId xmlns:a16="http://schemas.microsoft.com/office/drawing/2014/main" id="{47ECEB3F-687E-4DF6-9315-8F8F5907E3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27585-00C7-4A26-BF0B-65C8C034E6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18690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7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606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C891B6-502E-406B-8206-FC4F67B2A6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" y="6235492"/>
            <a:ext cx="1711175" cy="457201"/>
          </a:xfrm>
          <a:prstGeom prst="rect">
            <a:avLst/>
          </a:prstGeom>
        </p:spPr>
      </p:pic>
      <p:pic>
        <p:nvPicPr>
          <p:cNvPr id="13" name="Picture 2" descr="Image result for UK Aid logo white">
            <a:extLst>
              <a:ext uri="{FF2B5EF4-FFF2-40B4-BE49-F238E27FC236}">
                <a16:creationId xmlns:a16="http://schemas.microsoft.com/office/drawing/2014/main" id="{240B044F-9317-4E0B-B165-652A609722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08" y="5990569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A266E5-82B3-4E7E-8A16-B9CF083060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6253094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05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34" y="704394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740" y="2851117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3074" name="Picture 2" descr="Image result for UK Aid logo white">
            <a:extLst>
              <a:ext uri="{FF2B5EF4-FFF2-40B4-BE49-F238E27FC236}">
                <a16:creationId xmlns:a16="http://schemas.microsoft.com/office/drawing/2014/main" id="{C2311163-7DB4-4D63-8116-40CD645196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37" y="5885124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EFAA5-547E-4BF0-AAC8-FF474FB334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98" y="6139657"/>
            <a:ext cx="2144436" cy="572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09406-A6C6-403A-A50B-5B5544CF5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72" y="6202208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27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9" y="580569"/>
            <a:ext cx="3588291" cy="144232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C3F285-91F6-44C5-B983-396043F5E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740" y="2851117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13" name="Picture 2" descr="Image result for UK Aid logo white">
            <a:extLst>
              <a:ext uri="{FF2B5EF4-FFF2-40B4-BE49-F238E27FC236}">
                <a16:creationId xmlns:a16="http://schemas.microsoft.com/office/drawing/2014/main" id="{C7CDC6D9-6FFA-4268-9C47-754091A381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37" y="5885124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334FA4-5909-4381-9059-CF5F69945A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76" y="6139657"/>
            <a:ext cx="2144436" cy="572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7BB8E-B2E4-4232-ACF2-CF20B33B44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782" y="6202208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03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D91D-7B9C-41FE-86BF-F7B30D3A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DB1D1-E201-4D09-A727-603F5C688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A902F-7857-4854-BA43-AAC9C504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0B3FB-C5CF-42EA-8E26-E1F71F3B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EB4C-62A3-4404-8CDA-CE4F6C2B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AAAD-05B8-4815-AE24-731FDADD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A8064-DE01-4AFB-AD85-917D834D9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BA10B-8F78-4583-A2B8-6BC87E61B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48CE-85C1-434F-B2F4-F3F58E91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834B0-C4E0-4CB3-8295-5320976E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353CD-949E-4CB9-A442-0064382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61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6B44-BB4D-43BD-ACFB-480FF006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2A262-E548-4D0F-9214-789D262EF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C8A0C-F216-49A0-B07C-FD1D83004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E9AFE-A4B5-4C69-BD97-582A027B9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9606A-0F83-4132-98F3-2236220B3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E21A1-3020-4D59-8028-7FC7A287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0E442-2F2A-4D19-9590-C8783E30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763F7-273F-45D2-84EE-1899C15F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71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A4C9-BAEE-4D17-B6EA-06CFCCCB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3021D-CBC4-4A48-BB5E-2086B20E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4DA90-EFE2-4EF3-BB65-BD28937F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85E26-DCE8-4B69-8767-92D98763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10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7A23-4CC3-4367-B7E7-7AA989B3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EF18-CD1F-4A47-807B-E5F87750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A05B6-0489-43B6-B9FF-7169C1BA5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C5341-07C8-4C64-A13F-50E211AF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49753-0B4A-44DE-8BE5-68EBCD13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C304A-98BF-4168-A726-B6271DFA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408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E53D-6208-437B-AAA0-3E1D6AB4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4539-79FF-4715-BB72-7C9D828E6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4C86-4CAC-4349-9C97-3F01035D6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3CF62-32C1-43AC-821D-15B40C9D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BE14B-D313-46A1-A02A-A7BEE79D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C24E2-2A90-4D9A-BA1F-2140CB98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03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75F7-6D81-468E-B944-7B36A014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A2749-FEFA-4F96-9DB7-0DB5EFF8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1DD27-6F02-45E4-AB0F-E76E3D19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944F6-3ADE-485B-B2F0-A02F9237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D3C4A-C97C-470E-8D77-D7C46482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6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2423677-4608-4347-82F3-4C0DBDE52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087" y="2035283"/>
            <a:ext cx="4779609" cy="16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72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B55B49-19BE-45A3-B9F2-A3D72DE5E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4A5CE-EB71-4FF7-AAEC-6BA65F3E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15C0-7B67-4E88-8E84-31B6C6ED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3EA16-D239-48CB-BA3E-A5316244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BBD74-02AB-42D0-B4CE-AB259CAF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08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F5B1D98-BEBF-47F2-94D2-2E34AD1C84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087" y="2023252"/>
            <a:ext cx="4779609" cy="16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4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3BA9CFD-C00A-4312-AB0E-113F5C5307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087" y="2023251"/>
            <a:ext cx="4779609" cy="16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29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74421B4-7559-409B-BC8D-9F60D853FD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590" y="1894115"/>
            <a:ext cx="4779609" cy="16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7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9F382-5B57-4E8C-8979-8C4F85FA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9FDA4-A464-4792-B00B-82A4C044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2FA13-0C48-4A61-A5E6-ED85E3666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482AD-4144-4761-9B20-A2E87D19E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752AE-545E-4BC7-AC8C-B05F6290B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8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5" r:id="rId5"/>
    <p:sldLayoutId id="2147483655" r:id="rId6"/>
    <p:sldLayoutId id="2147483666" r:id="rId7"/>
    <p:sldLayoutId id="2147483660" r:id="rId8"/>
    <p:sldLayoutId id="2147483667" r:id="rId9"/>
    <p:sldLayoutId id="2147483661" r:id="rId10"/>
    <p:sldLayoutId id="2147483662" r:id="rId11"/>
    <p:sldLayoutId id="2147483651" r:id="rId12"/>
    <p:sldLayoutId id="2147483652" r:id="rId13"/>
    <p:sldLayoutId id="2147483653" r:id="rId14"/>
    <p:sldLayoutId id="2147483654" r:id="rId15"/>
    <p:sldLayoutId id="2147483656" r:id="rId16"/>
    <p:sldLayoutId id="2147483657" r:id="rId17"/>
    <p:sldLayoutId id="2147483658" r:id="rId18"/>
    <p:sldLayoutId id="2147483659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9F382-5B57-4E8C-8979-8C4F85FA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9FDA4-A464-4792-B00B-82A4C044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2FA13-0C48-4A61-A5E6-ED85E3666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482AD-4144-4761-9B20-A2E87D19E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752AE-545E-4BC7-AC8C-B05F6290B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2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9F382-5B57-4E8C-8979-8C4F85FA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9FDA4-A464-4792-B00B-82A4C044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2FA13-0C48-4A61-A5E6-ED85E3666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179A-09FB-4C6B-8109-ABC26261A5AC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482AD-4144-4761-9B20-A2E87D19E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752AE-545E-4BC7-AC8C-B05F6290B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2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.thapa@lboro.ac.uk" TargetMode="External"/><Relationship Id="rId2" Type="http://schemas.openxmlformats.org/officeDocument/2006/relationships/hyperlink" Target="mailto:richard@gamos.or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cs.org.uk/wp-content/uploads/2023/05/MECS_Nepal_Policy_Brief_for_eCook_scale_up-with-image-credits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mecs.org.uk/wp-content/uploads/2022/05/Nepal-eCookbook.pdf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https://mecs.org.uk/challenge-fund/past-funds/mecs-eco-challenge-fund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cs.org.uk/wp-content/uploads/2023/05/WACN-ECO-follow-up-study-Final-Formatted_06.05.23.pdf" TargetMode="Externa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cs.org.uk/wp-content/uploads/2022/05/Nepal-eCookbook.pdf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4240578-C794-4E7F-81CF-AE9EDAFFE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62300"/>
            <a:ext cx="9144000" cy="3238499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4D4D4D"/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Overview of MECS</a:t>
            </a:r>
            <a:r>
              <a:rPr lang="en-GB" sz="4400" dirty="0">
                <a:solidFill>
                  <a:srgbClr val="4D4D4D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in Nepal</a:t>
            </a:r>
          </a:p>
          <a:p>
            <a:r>
              <a:rPr lang="en-GB" sz="2400" dirty="0">
                <a:solidFill>
                  <a:srgbClr val="4D4D4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MECS Internal Workshop</a:t>
            </a:r>
          </a:p>
          <a:p>
            <a:r>
              <a:rPr lang="en-GB" sz="1800" dirty="0">
                <a:solidFill>
                  <a:srgbClr val="4D4D4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Loughborough University, 19</a:t>
            </a:r>
            <a:r>
              <a:rPr lang="en-GB" sz="1800" baseline="30000" dirty="0">
                <a:solidFill>
                  <a:srgbClr val="4D4D4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dirty="0">
                <a:solidFill>
                  <a:srgbClr val="4D4D4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– 21</a:t>
            </a:r>
            <a:r>
              <a:rPr lang="en-GB" sz="1800" baseline="30000" dirty="0">
                <a:solidFill>
                  <a:srgbClr val="4D4D4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1800" dirty="0">
                <a:solidFill>
                  <a:srgbClr val="4D4D4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June 2023</a:t>
            </a:r>
          </a:p>
          <a:p>
            <a:r>
              <a:rPr lang="en-GB" sz="1800" i="1" dirty="0">
                <a:solidFill>
                  <a:srgbClr val="4D4D4D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Richard </a:t>
            </a:r>
            <a:r>
              <a:rPr lang="en-GB" sz="1800" i="1" dirty="0" err="1">
                <a:solidFill>
                  <a:srgbClr val="4D4D4D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Sieff</a:t>
            </a:r>
            <a:r>
              <a:rPr lang="en-GB" sz="1800" i="1" dirty="0">
                <a:solidFill>
                  <a:srgbClr val="4D4D4D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MECS </a:t>
            </a:r>
            <a:r>
              <a:rPr lang="en-GB" sz="1800" i="1" dirty="0">
                <a:solidFill>
                  <a:srgbClr val="4D4D4D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Research Associate, </a:t>
            </a:r>
            <a:r>
              <a:rPr lang="en-GB" sz="1800" dirty="0">
                <a:solidFill>
                  <a:srgbClr val="4D4D4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richard@gamos</a:t>
            </a:r>
            <a:r>
              <a:rPr lang="en-GB" sz="18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.org</a:t>
            </a:r>
            <a:br>
              <a:rPr lang="en-GB" sz="1800" i="1" dirty="0">
                <a:solidFill>
                  <a:srgbClr val="4D4D4D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</a:br>
            <a:r>
              <a:rPr lang="en-GB" sz="1800" i="1" dirty="0">
                <a:solidFill>
                  <a:srgbClr val="4D4D4D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Samir Thapa</a:t>
            </a:r>
            <a:r>
              <a:rPr lang="en-GB" sz="18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800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MECS Research Associate,</a:t>
            </a:r>
            <a:r>
              <a:rPr lang="en-GB" sz="18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s.thapa@lboro.ac.uk</a:t>
            </a:r>
            <a:endParaRPr lang="en-GB" sz="18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KE" sz="1800" dirty="0">
              <a:solidFill>
                <a:srgbClr val="4D4D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A1D77D94-2E4A-0D48-9E97-D42F2F77D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5860" y="5674640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UK Aid logo">
            <a:extLst>
              <a:ext uri="{FF2B5EF4-FFF2-40B4-BE49-F238E27FC236}">
                <a16:creationId xmlns:a16="http://schemas.microsoft.com/office/drawing/2014/main" id="{4EEA7847-938F-BAF1-568B-FD3BB9720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0106" y="5549476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98722-9924-96A4-D435-4975FF1A37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763" y="5749837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7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33D2-9B54-66B7-74CF-D76D2B2C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existing relationships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58ADA-0AA7-B311-A2E7-4CCC7F03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08" y="1804604"/>
            <a:ext cx="6779120" cy="4205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Alternative Energy Promotion Centre (AEPC) – The National Government agency with responsibility for clean cooking.</a:t>
            </a:r>
          </a:p>
          <a:p>
            <a:r>
              <a:rPr lang="en-US" sz="1600" dirty="0"/>
              <a:t>Discussed opportunities to collaborate on:</a:t>
            </a:r>
          </a:p>
          <a:p>
            <a:pPr lvl="1"/>
            <a:r>
              <a:rPr lang="en-US" sz="1600" dirty="0"/>
              <a:t>off-grid integrated planning, tariff design, </a:t>
            </a:r>
          </a:p>
          <a:p>
            <a:pPr lvl="1"/>
            <a:r>
              <a:rPr lang="en-US" sz="1600" dirty="0"/>
              <a:t>capacity building for appliance testing, </a:t>
            </a:r>
          </a:p>
          <a:p>
            <a:pPr lvl="1"/>
            <a:r>
              <a:rPr lang="en-US" sz="1600" dirty="0"/>
              <a:t>awareness raising on the no. of electricity units for 100% </a:t>
            </a:r>
            <a:r>
              <a:rPr lang="en-US" sz="1600" dirty="0" err="1"/>
              <a:t>eCooking</a:t>
            </a:r>
            <a:r>
              <a:rPr lang="en-US" sz="1600" dirty="0"/>
              <a:t>.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FCDO Nepal</a:t>
            </a:r>
          </a:p>
          <a:p>
            <a:r>
              <a:rPr lang="en-US" sz="1600" dirty="0"/>
              <a:t>Met with NEA and keen to collaborate on an NEA </a:t>
            </a:r>
            <a:r>
              <a:rPr lang="en-US" sz="1600" dirty="0" err="1"/>
              <a:t>eCooking</a:t>
            </a:r>
            <a:r>
              <a:rPr lang="en-US" sz="1600" dirty="0"/>
              <a:t> promotion</a:t>
            </a:r>
          </a:p>
          <a:p>
            <a:r>
              <a:rPr lang="en-US" sz="1600" dirty="0"/>
              <a:t>Collaboration on MECS/FCDO institutional and commercial level Cooking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Finance</a:t>
            </a:r>
            <a:r>
              <a:rPr lang="en-US" sz="1600" dirty="0"/>
              <a:t> (Several </a:t>
            </a:r>
            <a:r>
              <a:rPr lang="en-US" sz="1600" dirty="0" err="1"/>
              <a:t>organisations</a:t>
            </a:r>
            <a:r>
              <a:rPr lang="en-US" sz="1600" dirty="0"/>
              <a:t> - e.g., ABF) </a:t>
            </a:r>
          </a:p>
          <a:p>
            <a:r>
              <a:rPr lang="en-US" sz="1600" dirty="0"/>
              <a:t>Highlight opportunities for carbon finance and the metered methodology</a:t>
            </a:r>
          </a:p>
          <a:p>
            <a:r>
              <a:rPr lang="en-US" sz="1600" dirty="0"/>
              <a:t>Practical guidance on the steps to carry out a carbon finance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BAC79-28E2-E45E-8E4B-F458CD7B5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04" y="949751"/>
            <a:ext cx="4432687" cy="2957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4944F-402A-CC6A-E610-7426816AC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354" y="2992999"/>
            <a:ext cx="2453376" cy="32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9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9AAA-81B1-A844-1C86-BBB62AAFF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Visit Outputs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E56BE6-DAFF-C5BB-7BAC-008890D89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6014" y="365125"/>
            <a:ext cx="4396719" cy="622392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F3169-3A56-D8E0-3DF5-08C7C0C415EA}"/>
              </a:ext>
            </a:extLst>
          </p:cNvPr>
          <p:cNvSpPr txBox="1"/>
          <p:nvPr/>
        </p:nvSpPr>
        <p:spPr>
          <a:xfrm>
            <a:off x="669267" y="1973373"/>
            <a:ext cx="6096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MECS Nepa</a:t>
            </a:r>
            <a:r>
              <a:rPr lang="en-US" b="1" dirty="0"/>
              <a:t>l eCooking Policy Brief </a:t>
            </a:r>
            <a:r>
              <a:rPr lang="en-US" dirty="0">
                <a:solidFill>
                  <a:srgbClr val="525E66"/>
                </a:solidFill>
                <a:latin typeface="DIN"/>
              </a:rPr>
              <a:t>– </a:t>
            </a:r>
            <a:r>
              <a:rPr lang="en-US" dirty="0">
                <a:solidFill>
                  <a:srgbClr val="525E66"/>
                </a:solidFill>
                <a:latin typeface="DIN"/>
                <a:hlinkClick r:id="rId3"/>
              </a:rPr>
              <a:t>Link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25E66"/>
                </a:solidFill>
                <a:effectLst/>
                <a:latin typeface="DIN"/>
              </a:rPr>
              <a:t>Provides recommendations to help unlock the clear potential for</a:t>
            </a:r>
            <a:r>
              <a:rPr lang="en-US" dirty="0">
                <a:solidFill>
                  <a:srgbClr val="525E66"/>
                </a:solidFill>
                <a:latin typeface="DIN"/>
              </a:rPr>
              <a:t> </a:t>
            </a:r>
            <a:r>
              <a:rPr lang="en-US" b="0" i="0" dirty="0">
                <a:solidFill>
                  <a:srgbClr val="525E66"/>
                </a:solidFill>
                <a:effectLst/>
                <a:latin typeface="DIN"/>
              </a:rPr>
              <a:t>scaling eCooking in Nepal.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25E66"/>
                </a:solidFill>
                <a:effectLst/>
                <a:latin typeface="DIN"/>
              </a:rPr>
              <a:t>Takes into consideration the gap which often exists between national policy objectives/targets and practical implementation considerations.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25E66"/>
                </a:solidFill>
                <a:effectLst/>
                <a:latin typeface="DIN"/>
              </a:rPr>
              <a:t>Recommendations developed from MECS project findings and through consulting key stakeholders on their views of the MECS research and scaling eCooking in Nepal.</a:t>
            </a:r>
          </a:p>
          <a:p>
            <a:endParaRPr lang="en-US" dirty="0">
              <a:solidFill>
                <a:srgbClr val="525E66"/>
              </a:solidFill>
              <a:latin typeface="DIN"/>
            </a:endParaRPr>
          </a:p>
          <a:p>
            <a:endParaRPr lang="en-US" dirty="0">
              <a:solidFill>
                <a:srgbClr val="525E66"/>
              </a:solidFill>
              <a:latin typeface="DIN"/>
            </a:endParaRPr>
          </a:p>
          <a:p>
            <a:endParaRPr lang="en-US" dirty="0">
              <a:solidFill>
                <a:srgbClr val="525E66"/>
              </a:solidFill>
              <a:latin typeface="DIN"/>
            </a:endParaRPr>
          </a:p>
          <a:p>
            <a:r>
              <a:rPr lang="en-US" sz="1600" b="0" i="0" dirty="0">
                <a:solidFill>
                  <a:srgbClr val="525E66"/>
                </a:solidFill>
                <a:effectLst/>
                <a:latin typeface="DIN"/>
              </a:rPr>
              <a:t>Sieff, R., Thapa, S., (2023). Nepal eCooking Policy Brief. MECS Report. </a:t>
            </a:r>
          </a:p>
        </p:txBody>
      </p:sp>
    </p:spTree>
    <p:extLst>
      <p:ext uri="{BB962C8B-B14F-4D97-AF65-F5344CB8AC3E}">
        <p14:creationId xmlns:p14="http://schemas.microsoft.com/office/powerpoint/2010/main" val="818845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434F0A-BC6D-C5FE-75E6-C8A780E7C154}"/>
              </a:ext>
            </a:extLst>
          </p:cNvPr>
          <p:cNvSpPr/>
          <p:nvPr/>
        </p:nvSpPr>
        <p:spPr>
          <a:xfrm>
            <a:off x="6422091" y="1690688"/>
            <a:ext cx="5431196" cy="36169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A3873-F9E0-138B-ED23-9E982A3E1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487610" cy="1325563"/>
          </a:xfrm>
        </p:spPr>
        <p:txBody>
          <a:bodyPr/>
          <a:lstStyle/>
          <a:p>
            <a:r>
              <a:rPr lang="en-GB" dirty="0"/>
              <a:t>Field Visit Follow ups: NEA </a:t>
            </a:r>
            <a:r>
              <a:rPr lang="en-GB" dirty="0" err="1"/>
              <a:t>eCooking</a:t>
            </a:r>
            <a:r>
              <a:rPr lang="en-GB" dirty="0"/>
              <a:t> promotion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B5B0C-0BE7-5F17-9F75-1C99DB68A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27" y="2184731"/>
            <a:ext cx="4582039" cy="2403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7EE24D-B351-BC62-55F1-426DBEC68DF5}"/>
              </a:ext>
            </a:extLst>
          </p:cNvPr>
          <p:cNvSpPr txBox="1"/>
          <p:nvPr/>
        </p:nvSpPr>
        <p:spPr>
          <a:xfrm>
            <a:off x="427827" y="4689935"/>
            <a:ext cx="4163938" cy="6463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F1419"/>
                </a:solidFill>
                <a:effectLst/>
                <a:uLnTx/>
                <a:uFillTx/>
                <a:latin typeface="TwitterChirp"/>
                <a:ea typeface="+mn-ea"/>
                <a:cs typeface="+mn-cs"/>
              </a:rPr>
              <a:t>Existing eCooking promotion by Kenya Power &amp; Lighting Company Plc.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5B0E0-B02E-AA19-618A-4CAA23B2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608" y="2951545"/>
            <a:ext cx="2399935" cy="2204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9B72B-3225-3359-B232-B198ADAE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324" y="4556364"/>
            <a:ext cx="655849" cy="641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965904-6C6D-A419-8B60-B1699A756ED1}"/>
              </a:ext>
            </a:extLst>
          </p:cNvPr>
          <p:cNvSpPr txBox="1"/>
          <p:nvPr/>
        </p:nvSpPr>
        <p:spPr>
          <a:xfrm>
            <a:off x="6686786" y="1863508"/>
            <a:ext cx="22270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Did you know?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Cooking with Electricity is Cheaper and Safer than Gas (LPG) and Firewood.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77D99-00D4-AC94-AD9F-80C68086B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778" y="1985334"/>
            <a:ext cx="2002273" cy="2002273"/>
          </a:xfrm>
          <a:prstGeom prst="rect">
            <a:avLst/>
          </a:prstGeom>
          <a:gradFill>
            <a:gsLst>
              <a:gs pos="55500">
                <a:srgbClr val="AEC2E5"/>
              </a:gs>
              <a:gs pos="37000">
                <a:srgbClr val="B0C4E6"/>
              </a:gs>
              <a:gs pos="0">
                <a:schemeClr val="accent1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7FE7FA-AFBE-BBFB-EEE0-C376A45B3DBC}"/>
              </a:ext>
            </a:extLst>
          </p:cNvPr>
          <p:cNvSpPr txBox="1"/>
          <p:nvPr/>
        </p:nvSpPr>
        <p:spPr>
          <a:xfrm>
            <a:off x="9525297" y="4053937"/>
            <a:ext cx="2076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Cook Dal Bhat Tarkari and Save Money, Energy and Time.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925E6-FAD1-F417-9D25-9D2407FC86F6}"/>
              </a:ext>
            </a:extLst>
          </p:cNvPr>
          <p:cNvSpPr txBox="1"/>
          <p:nvPr/>
        </p:nvSpPr>
        <p:spPr>
          <a:xfrm>
            <a:off x="9535060" y="4551436"/>
            <a:ext cx="1450912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Widely available from: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Department stores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Home appliance stores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Online stores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522CA7-0C0C-3DE2-ACEF-0F36DF9CF4B9}"/>
              </a:ext>
            </a:extLst>
          </p:cNvPr>
          <p:cNvSpPr txBox="1"/>
          <p:nvPr/>
        </p:nvSpPr>
        <p:spPr>
          <a:xfrm rot="16200000">
            <a:off x="6237013" y="3712396"/>
            <a:ext cx="867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Cost of cooking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F38CEA-2BD2-024A-4BD6-FD8CDC535836}"/>
              </a:ext>
            </a:extLst>
          </p:cNvPr>
          <p:cNvSpPr/>
          <p:nvPr/>
        </p:nvSpPr>
        <p:spPr>
          <a:xfrm>
            <a:off x="5328758" y="3248964"/>
            <a:ext cx="774441" cy="50040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EF669-C167-6328-F6FA-DD977E4491C3}"/>
              </a:ext>
            </a:extLst>
          </p:cNvPr>
          <p:cNvSpPr txBox="1"/>
          <p:nvPr/>
        </p:nvSpPr>
        <p:spPr>
          <a:xfrm>
            <a:off x="6422089" y="5398459"/>
            <a:ext cx="5685827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F1419"/>
                </a:solidFill>
                <a:effectLst/>
                <a:uLnTx/>
                <a:uFillTx/>
                <a:latin typeface="TwitterChirp"/>
                <a:ea typeface="+mn-ea"/>
                <a:cs typeface="+mn-cs"/>
              </a:rPr>
              <a:t>Possible Nepal Electricity Authority eCooking promotion?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C1E34-7495-D138-91C8-A4B61104959F}"/>
              </a:ext>
            </a:extLst>
          </p:cNvPr>
          <p:cNvSpPr txBox="1"/>
          <p:nvPr/>
        </p:nvSpPr>
        <p:spPr>
          <a:xfrm>
            <a:off x="165865" y="6056704"/>
            <a:ext cx="4425900" cy="6463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Nepal cost of cooking graph taken from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MECS Nepal eCookbook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People, Energy &amp; Environment Development Association (PEEDA) https://peeda.net/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EAB288-B3DD-6214-3A85-4DB056F5B815}"/>
              </a:ext>
            </a:extLst>
          </p:cNvPr>
          <p:cNvSpPr/>
          <p:nvPr/>
        </p:nvSpPr>
        <p:spPr>
          <a:xfrm>
            <a:off x="10426053" y="2872830"/>
            <a:ext cx="200760" cy="11425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345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2C9D-46D3-F1CB-4AFC-120FDEB6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783" y="2766218"/>
            <a:ext cx="7620434" cy="1325563"/>
          </a:xfrm>
        </p:spPr>
        <p:txBody>
          <a:bodyPr/>
          <a:lstStyle/>
          <a:p>
            <a:r>
              <a:rPr lang="en-GB" dirty="0"/>
              <a:t>2023 Nepal Country Jigsaw to Scale Up</a:t>
            </a:r>
          </a:p>
        </p:txBody>
      </p:sp>
    </p:spTree>
    <p:extLst>
      <p:ext uri="{BB962C8B-B14F-4D97-AF65-F5344CB8AC3E}">
        <p14:creationId xmlns:p14="http://schemas.microsoft.com/office/powerpoint/2010/main" val="956672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77CC09-122B-DB38-86AF-F9D4BA02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775" y="2540767"/>
            <a:ext cx="6682909" cy="37549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F82CDB-DB35-405F-22AB-F7CF2000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488DF-42CE-15FF-2FDA-B016902BF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7"/>
            <a:ext cx="12192000" cy="6850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C5E8C-58F4-C6D7-FD3F-98319B36B47D}"/>
              </a:ext>
            </a:extLst>
          </p:cNvPr>
          <p:cNvSpPr txBox="1"/>
          <p:nvPr/>
        </p:nvSpPr>
        <p:spPr>
          <a:xfrm>
            <a:off x="1113913" y="4694270"/>
            <a:ext cx="10633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7030A0"/>
                </a:solidFill>
                <a:latin typeface="Arial Black" panose="020B0A04020102020204" pitchFamily="34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622119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29A6-4907-CD2B-B56E-545FEBCE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5506671" cy="1325563"/>
          </a:xfrm>
        </p:spPr>
        <p:txBody>
          <a:bodyPr/>
          <a:lstStyle/>
          <a:p>
            <a:r>
              <a:rPr lang="en-GB" dirty="0"/>
              <a:t>Nepal: current energy use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05DEFE5-0800-E2BC-7503-6CFA0F537DB9}"/>
              </a:ext>
            </a:extLst>
          </p:cNvPr>
          <p:cNvSpPr txBox="1">
            <a:spLocks/>
          </p:cNvSpPr>
          <p:nvPr/>
        </p:nvSpPr>
        <p:spPr>
          <a:xfrm>
            <a:off x="7987862" y="3660785"/>
            <a:ext cx="4942490" cy="211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56DCC1C-2234-DF21-E540-BDF94E05B8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803336"/>
              </p:ext>
            </p:extLst>
          </p:nvPr>
        </p:nvGraphicFramePr>
        <p:xfrm>
          <a:off x="6253655" y="1338648"/>
          <a:ext cx="5644054" cy="420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62DBD05-C776-F81F-5F02-C011C0B1F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Electricity</a:t>
            </a:r>
          </a:p>
          <a:p>
            <a:r>
              <a:rPr lang="en-US" sz="1800" dirty="0"/>
              <a:t>95% access (23% off-grid)</a:t>
            </a:r>
          </a:p>
          <a:p>
            <a:r>
              <a:rPr lang="en-US" sz="1800" dirty="0"/>
              <a:t>~2,000MW installed capacity (almost all hydro)</a:t>
            </a:r>
          </a:p>
          <a:p>
            <a:r>
              <a:rPr lang="en-US" sz="1800" dirty="0"/>
              <a:t>1,700MW peak demand</a:t>
            </a:r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Primary cooking fuel used (% of HHs)</a:t>
            </a:r>
          </a:p>
          <a:p>
            <a:r>
              <a:rPr lang="en-US" sz="1800" dirty="0"/>
              <a:t>51% wood</a:t>
            </a:r>
          </a:p>
          <a:p>
            <a:r>
              <a:rPr lang="en-US" sz="1800" dirty="0"/>
              <a:t>44% LPG</a:t>
            </a:r>
          </a:p>
          <a:p>
            <a:r>
              <a:rPr lang="en-US" sz="1800" dirty="0"/>
              <a:t>0.5% electricity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600" dirty="0"/>
              <a:t>Source: CBS, 2022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40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22C20-3F7E-043B-CA42-A2B436B4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Nepal Integrated Planning</a:t>
            </a:r>
            <a:endParaRPr lang="en-KE" dirty="0"/>
          </a:p>
        </p:txBody>
      </p:sp>
      <p:pic>
        <p:nvPicPr>
          <p:cNvPr id="28" name="Content Placeholder 27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06C34AAD-7815-5127-6E7E-D1E4217F7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567613" y="4684522"/>
            <a:ext cx="1072989" cy="591363"/>
          </a:xfr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0DDACDA-7CBD-ACA1-BDCF-47E48A953A8A}"/>
              </a:ext>
            </a:extLst>
          </p:cNvPr>
          <p:cNvSpPr txBox="1">
            <a:spLocks/>
          </p:cNvSpPr>
          <p:nvPr/>
        </p:nvSpPr>
        <p:spPr>
          <a:xfrm>
            <a:off x="2628434" y="5467898"/>
            <a:ext cx="1532129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Electricity access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AE87E68-5C8D-3186-8C1D-AD33AA51BD89}"/>
              </a:ext>
            </a:extLst>
          </p:cNvPr>
          <p:cNvSpPr txBox="1">
            <a:spLocks/>
          </p:cNvSpPr>
          <p:nvPr/>
        </p:nvSpPr>
        <p:spPr>
          <a:xfrm>
            <a:off x="4881537" y="5467898"/>
            <a:ext cx="1315577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>
                <a:solidFill>
                  <a:schemeClr val="tx1"/>
                </a:solidFill>
                <a:latin typeface="+mn-lt"/>
              </a:rPr>
              <a:t>Clean Cooking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7F3A37-2E91-470D-3708-B0DBB39A6724}"/>
              </a:ext>
            </a:extLst>
          </p:cNvPr>
          <p:cNvCxnSpPr>
            <a:cxnSpLocks/>
          </p:cNvCxnSpPr>
          <p:nvPr/>
        </p:nvCxnSpPr>
        <p:spPr>
          <a:xfrm flipH="1">
            <a:off x="5308925" y="6145659"/>
            <a:ext cx="460800" cy="0"/>
          </a:xfrm>
          <a:prstGeom prst="straightConnector1">
            <a:avLst/>
          </a:prstGeom>
          <a:noFill/>
          <a:ln w="19050" cap="flat" cmpd="sng" algn="ctr">
            <a:solidFill>
              <a:srgbClr val="009AC7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02C5A1-56C4-42E1-CE24-D068682A9A80}"/>
              </a:ext>
            </a:extLst>
          </p:cNvPr>
          <p:cNvCxnSpPr>
            <a:cxnSpLocks/>
          </p:cNvCxnSpPr>
          <p:nvPr/>
        </p:nvCxnSpPr>
        <p:spPr>
          <a:xfrm>
            <a:off x="3276160" y="6145659"/>
            <a:ext cx="461687" cy="0"/>
          </a:xfrm>
          <a:prstGeom prst="straightConnector1">
            <a:avLst/>
          </a:prstGeom>
          <a:noFill/>
          <a:ln w="19050" cap="flat" cmpd="sng" algn="ctr">
            <a:solidFill>
              <a:srgbClr val="361163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1BAD0D7-83F8-25A8-BD3C-6F7ADA4BFF35}"/>
              </a:ext>
            </a:extLst>
          </p:cNvPr>
          <p:cNvSpPr txBox="1">
            <a:spLocks/>
          </p:cNvSpPr>
          <p:nvPr/>
        </p:nvSpPr>
        <p:spPr>
          <a:xfrm>
            <a:off x="3737847" y="5540128"/>
            <a:ext cx="1532129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eCooking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2C10-D471-8722-E67C-08B5F25B5404}"/>
              </a:ext>
            </a:extLst>
          </p:cNvPr>
          <p:cNvSpPr/>
          <p:nvPr/>
        </p:nvSpPr>
        <p:spPr>
          <a:xfrm>
            <a:off x="3312998" y="2130226"/>
            <a:ext cx="1956978" cy="1965309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58334C-9FC9-6F68-C553-0EC17A3F987A}"/>
              </a:ext>
            </a:extLst>
          </p:cNvPr>
          <p:cNvSpPr/>
          <p:nvPr/>
        </p:nvSpPr>
        <p:spPr>
          <a:xfrm>
            <a:off x="4019127" y="3271307"/>
            <a:ext cx="1918647" cy="1965309"/>
          </a:xfrm>
          <a:prstGeom prst="ellipse">
            <a:avLst/>
          </a:prstGeom>
          <a:noFill/>
          <a:ln w="76200" cap="flat" cmpd="sng" algn="ctr">
            <a:solidFill>
              <a:srgbClr val="009A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E93D8A-3677-5AA5-6FF7-2E7BA3B8D2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734" y="4271443"/>
            <a:ext cx="751489" cy="750289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48AED61E-D0AB-B24E-480A-6F198F0495EC}"/>
              </a:ext>
            </a:extLst>
          </p:cNvPr>
          <p:cNvSpPr/>
          <p:nvPr/>
        </p:nvSpPr>
        <p:spPr>
          <a:xfrm>
            <a:off x="9888951" y="3744889"/>
            <a:ext cx="1602657" cy="3506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 sz="1559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26A75BD-D46E-009C-D867-84700B857319}"/>
              </a:ext>
            </a:extLst>
          </p:cNvPr>
          <p:cNvGrpSpPr/>
          <p:nvPr/>
        </p:nvGrpSpPr>
        <p:grpSpPr>
          <a:xfrm>
            <a:off x="10690281" y="4574592"/>
            <a:ext cx="777513" cy="45719"/>
            <a:chOff x="3847075" y="4603829"/>
            <a:chExt cx="1381403" cy="6054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9919B2-1023-6C5B-DDFF-69E547003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075" y="4603829"/>
              <a:ext cx="83560" cy="5768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B2123D1-EFC9-A00F-E9C2-C1325A19B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0524" y="4603863"/>
              <a:ext cx="83560" cy="5768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1AD3A80-E79E-3AF5-C40D-214865F7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973" y="4605412"/>
              <a:ext cx="83560" cy="5768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126A404-D528-D4A8-721F-9D66E4BF0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422" y="4605786"/>
              <a:ext cx="83560" cy="5768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710F3B-82EF-5757-3DEE-BC7E4E5FC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39479" y="4605003"/>
              <a:ext cx="83560" cy="5768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F671EDA-40E2-E91D-490B-FEF5DFEC7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6539" y="4605395"/>
              <a:ext cx="83560" cy="5768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E3068B1-FC07-6CBB-EF55-AD929020C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5454" y="4604725"/>
              <a:ext cx="83560" cy="5768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32B1D4E-2F0D-84E2-E9CC-E324F5073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8903" y="4604759"/>
              <a:ext cx="83560" cy="5768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82F1AA-4434-9974-8E03-2CD1B2641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2352" y="4606308"/>
              <a:ext cx="83560" cy="5768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3FAC589-F12E-BF6B-9E9C-94BFA8190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801" y="4606682"/>
              <a:ext cx="83560" cy="5768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398F8F8-2153-676F-EFBB-191779218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858" y="4605899"/>
              <a:ext cx="83560" cy="5768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3400E6F-EC59-E74B-7E13-63F1F72B9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4918" y="4606291"/>
              <a:ext cx="83560" cy="57689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4FFB4D93-2ED0-E38D-5D1A-5705FFA576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815" y="1575030"/>
            <a:ext cx="1243554" cy="1241567"/>
          </a:xfrm>
          <a:prstGeom prst="rect">
            <a:avLst/>
          </a:prstGeom>
        </p:spPr>
      </p:pic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AF940885-4E31-4D99-D6BE-DF1628069C88}"/>
              </a:ext>
            </a:extLst>
          </p:cNvPr>
          <p:cNvSpPr txBox="1">
            <a:spLocks/>
          </p:cNvSpPr>
          <p:nvPr/>
        </p:nvSpPr>
        <p:spPr>
          <a:xfrm>
            <a:off x="10517231" y="3051005"/>
            <a:ext cx="1532129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Biomass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96776914-34A8-81BE-5D59-A6A997705B08}"/>
              </a:ext>
            </a:extLst>
          </p:cNvPr>
          <p:cNvSpPr txBox="1">
            <a:spLocks/>
          </p:cNvSpPr>
          <p:nvPr/>
        </p:nvSpPr>
        <p:spPr>
          <a:xfrm>
            <a:off x="9766186" y="5052256"/>
            <a:ext cx="1848189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Modern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9EF03-CC8E-B2A7-81F7-7BB7B0DE157F}"/>
              </a:ext>
            </a:extLst>
          </p:cNvPr>
          <p:cNvSpPr txBox="1"/>
          <p:nvPr/>
        </p:nvSpPr>
        <p:spPr>
          <a:xfrm>
            <a:off x="6191576" y="3975834"/>
            <a:ext cx="337722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Clean cooking targets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One </a:t>
            </a:r>
            <a:r>
              <a:rPr lang="en-US" sz="1600" dirty="0" err="1"/>
              <a:t>eStove</a:t>
            </a:r>
            <a:r>
              <a:rPr lang="en-US" sz="1600" dirty="0"/>
              <a:t> in every HH by 2024</a:t>
            </a:r>
          </a:p>
          <a:p>
            <a:r>
              <a:rPr lang="en-US" sz="1600" dirty="0"/>
              <a:t>2030 NDC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25% of HHs using electricity as primary mode of cooking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No more than </a:t>
            </a:r>
            <a:r>
              <a:rPr lang="en-US" sz="1600" dirty="0"/>
              <a:t>39% HHs using LPG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30% of HHs using solid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5315D0-A18A-F3BE-94D1-D1731A3C5168}"/>
              </a:ext>
            </a:extLst>
          </p:cNvPr>
          <p:cNvSpPr/>
          <p:nvPr/>
        </p:nvSpPr>
        <p:spPr>
          <a:xfrm>
            <a:off x="2685730" y="3271307"/>
            <a:ext cx="2002787" cy="1965311"/>
          </a:xfrm>
          <a:prstGeom prst="ellipse">
            <a:avLst/>
          </a:prstGeom>
          <a:noFill/>
          <a:ln w="76200" cap="flat" cmpd="sng" algn="ctr">
            <a:solidFill>
              <a:srgbClr val="36116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D833A2-7CE0-987F-231A-C14A55CDFB12}"/>
              </a:ext>
            </a:extLst>
          </p:cNvPr>
          <p:cNvCxnSpPr>
            <a:cxnSpLocks/>
          </p:cNvCxnSpPr>
          <p:nvPr/>
        </p:nvCxnSpPr>
        <p:spPr>
          <a:xfrm flipH="1">
            <a:off x="4978450" y="2183365"/>
            <a:ext cx="521926" cy="0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90CFA3-35AD-3C75-D2B9-13ACCDDBDC10}"/>
              </a:ext>
            </a:extLst>
          </p:cNvPr>
          <p:cNvSpPr txBox="1"/>
          <p:nvPr/>
        </p:nvSpPr>
        <p:spPr>
          <a:xfrm>
            <a:off x="112038" y="3975834"/>
            <a:ext cx="261950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Electricity policy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100% access by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5GW installed capacity by 2024 and 15GW by 2030 (almost all hydro)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BC4B29-1CB0-964C-2BAB-64F48C58263A}"/>
              </a:ext>
            </a:extLst>
          </p:cNvPr>
          <p:cNvSpPr txBox="1"/>
          <p:nvPr/>
        </p:nvSpPr>
        <p:spPr>
          <a:xfrm>
            <a:off x="5539325" y="1783204"/>
            <a:ext cx="2845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</a:rPr>
              <a:t>Macroeconomi</a:t>
            </a:r>
            <a:r>
              <a:rPr lang="en-US" b="1" dirty="0">
                <a:solidFill>
                  <a:srgbClr val="FFC000"/>
                </a:solidFill>
              </a:rPr>
              <a:t>c objective</a:t>
            </a:r>
            <a:endParaRPr lang="en-US" sz="1800" b="1" dirty="0">
              <a:solidFill>
                <a:srgbClr val="FFC000"/>
              </a:solidFill>
            </a:endParaRPr>
          </a:p>
          <a:p>
            <a:r>
              <a:rPr lang="en-US" sz="1600" dirty="0"/>
              <a:t>Reduce LPG imports (100% imported via India) and trade deficit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3E843A5-167C-3BC0-C72C-2D40EDF04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521" y="1727665"/>
            <a:ext cx="776818" cy="1088932"/>
          </a:xfrm>
          <a:prstGeom prst="rect">
            <a:avLst/>
          </a:prstGeom>
        </p:spPr>
      </p:pic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B8B2ED6B-AED5-CFF0-904B-FA8187CA2F41}"/>
              </a:ext>
            </a:extLst>
          </p:cNvPr>
          <p:cNvSpPr txBox="1">
            <a:spLocks/>
          </p:cNvSpPr>
          <p:nvPr/>
        </p:nvSpPr>
        <p:spPr>
          <a:xfrm>
            <a:off x="9245027" y="2917874"/>
            <a:ext cx="1508289" cy="249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Modern Energy</a:t>
            </a:r>
          </a:p>
        </p:txBody>
      </p:sp>
    </p:spTree>
    <p:extLst>
      <p:ext uri="{BB962C8B-B14F-4D97-AF65-F5344CB8AC3E}">
        <p14:creationId xmlns:p14="http://schemas.microsoft.com/office/powerpoint/2010/main" val="14437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 animBg="1"/>
      <p:bldP spid="23" grpId="0" animBg="1"/>
      <p:bldP spid="48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22C20-3F7E-043B-CA42-A2B436B4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targets and</a:t>
            </a:r>
            <a:endParaRPr lang="en-KE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2C10-D471-8722-E67C-08B5F25B5404}"/>
              </a:ext>
            </a:extLst>
          </p:cNvPr>
          <p:cNvSpPr/>
          <p:nvPr/>
        </p:nvSpPr>
        <p:spPr>
          <a:xfrm>
            <a:off x="1710124" y="2378646"/>
            <a:ext cx="1934638" cy="1951312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58334C-9FC9-6F68-C553-0EC17A3F987A}"/>
              </a:ext>
            </a:extLst>
          </p:cNvPr>
          <p:cNvSpPr/>
          <p:nvPr/>
        </p:nvSpPr>
        <p:spPr>
          <a:xfrm>
            <a:off x="2425287" y="3426059"/>
            <a:ext cx="1956899" cy="1980357"/>
          </a:xfrm>
          <a:prstGeom prst="ellipse">
            <a:avLst/>
          </a:prstGeom>
          <a:noFill/>
          <a:ln w="76200" cap="flat" cmpd="sng" algn="ctr">
            <a:solidFill>
              <a:srgbClr val="009A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9EF03-CC8E-B2A7-81F7-7BB7B0DE157F}"/>
              </a:ext>
            </a:extLst>
          </p:cNvPr>
          <p:cNvSpPr txBox="1"/>
          <p:nvPr/>
        </p:nvSpPr>
        <p:spPr>
          <a:xfrm>
            <a:off x="2925767" y="5576356"/>
            <a:ext cx="29356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Increase </a:t>
            </a:r>
            <a:r>
              <a:rPr lang="en-US" sz="1600" b="1" dirty="0" err="1">
                <a:solidFill>
                  <a:srgbClr val="00B0F0"/>
                </a:solidFill>
              </a:rPr>
              <a:t>eCooking</a:t>
            </a:r>
            <a:endParaRPr lang="en-US" sz="1600" b="1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 LPG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demand for expected surplus hydro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5315D0-A18A-F3BE-94D1-D1731A3C5168}"/>
              </a:ext>
            </a:extLst>
          </p:cNvPr>
          <p:cNvSpPr/>
          <p:nvPr/>
        </p:nvSpPr>
        <p:spPr>
          <a:xfrm>
            <a:off x="1086378" y="3431941"/>
            <a:ext cx="1956898" cy="2037025"/>
          </a:xfrm>
          <a:prstGeom prst="ellipse">
            <a:avLst/>
          </a:prstGeom>
          <a:noFill/>
          <a:ln w="76200" cap="flat" cmpd="sng" algn="ctr">
            <a:solidFill>
              <a:srgbClr val="36116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0CFA3-35AD-3C75-D2B9-13ACCDDBDC10}"/>
              </a:ext>
            </a:extLst>
          </p:cNvPr>
          <p:cNvSpPr txBox="1"/>
          <p:nvPr/>
        </p:nvSpPr>
        <p:spPr>
          <a:xfrm>
            <a:off x="151042" y="5661878"/>
            <a:ext cx="2006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Increase hydropower generation and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electricity access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BC4B29-1CB0-964C-2BAB-64F48C58263A}"/>
              </a:ext>
            </a:extLst>
          </p:cNvPr>
          <p:cNvSpPr txBox="1"/>
          <p:nvPr/>
        </p:nvSpPr>
        <p:spPr>
          <a:xfrm>
            <a:off x="4031308" y="2215827"/>
            <a:ext cx="22017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Improve macroeconomic outlook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 LPG imports and trade deficit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288515-A91B-BD0D-B3E8-F8439C0A7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447" y="1877607"/>
            <a:ext cx="4657312" cy="3749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3EDF5-2DD1-148E-E133-1B574052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84" y="2058051"/>
            <a:ext cx="5270786" cy="33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48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CC17-5DE1-051B-712A-9BCC878E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Jigsaw update: Enabling Environment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B5B5-CB33-9206-93F0-5480E2992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9" y="2008505"/>
            <a:ext cx="5664489" cy="4205319"/>
          </a:xfrm>
        </p:spPr>
        <p:txBody>
          <a:bodyPr>
            <a:normAutofit/>
          </a:bodyPr>
          <a:lstStyle/>
          <a:p>
            <a:r>
              <a:rPr lang="en-GB" sz="1800" dirty="0"/>
              <a:t>Integrated planning of targets, but shortcomings in terms of the implementation process.</a:t>
            </a:r>
          </a:p>
          <a:p>
            <a:r>
              <a:rPr lang="en-GB" sz="1800" dirty="0"/>
              <a:t>CCA Country Action Plan for Clean Cooking</a:t>
            </a:r>
          </a:p>
          <a:p>
            <a:pPr lvl="1"/>
            <a:r>
              <a:rPr lang="en-GB" sz="1600" dirty="0"/>
              <a:t>Publication was delayed. </a:t>
            </a:r>
          </a:p>
          <a:p>
            <a:pPr lvl="1"/>
            <a:r>
              <a:rPr lang="en-GB" sz="1600" dirty="0"/>
              <a:t>Not yet endorsed/processed by </a:t>
            </a:r>
            <a:r>
              <a:rPr lang="en-GB" sz="1600" dirty="0" err="1"/>
              <a:t>GoN</a:t>
            </a:r>
            <a:r>
              <a:rPr lang="en-GB" sz="1600" dirty="0"/>
              <a:t>.</a:t>
            </a:r>
          </a:p>
          <a:p>
            <a:r>
              <a:rPr lang="en-GB" sz="1800" dirty="0"/>
              <a:t>Clean cooking decentralised to municipality level but capacity and coordination challenges - 753 municipalities. </a:t>
            </a:r>
          </a:p>
          <a:p>
            <a:r>
              <a:rPr lang="en-GB" sz="1800" dirty="0"/>
              <a:t>Development sector very active but information sharing &amp; stakeholder coordination could be improved</a:t>
            </a:r>
          </a:p>
          <a:p>
            <a:r>
              <a:rPr lang="en-GB" sz="1800" dirty="0"/>
              <a:t>Biomass users at risk of being forgotten?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EFE80-B9C9-7043-09C7-7BDE99C53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648" y="1803119"/>
            <a:ext cx="4395951" cy="3903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7D298-4B34-46E0-21CC-DA60422A5CFB}"/>
              </a:ext>
            </a:extLst>
          </p:cNvPr>
          <p:cNvSpPr txBox="1"/>
          <p:nvPr/>
        </p:nvSpPr>
        <p:spPr>
          <a:xfrm>
            <a:off x="7262648" y="5936825"/>
            <a:ext cx="467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Din OT"/>
              </a:rPr>
              <a:t>Proportion of dishes cooked on different fuels by phase in </a:t>
            </a:r>
            <a:r>
              <a:rPr lang="en-GB" sz="1200" b="1" dirty="0" err="1">
                <a:latin typeface="Din OT"/>
              </a:rPr>
              <a:t>S.Lalitpur</a:t>
            </a:r>
            <a:r>
              <a:rPr lang="en-GB" sz="1200" b="1" dirty="0">
                <a:latin typeface="Din OT"/>
              </a:rPr>
              <a:t> community over a 2-year period (PEEDA, 2022)</a:t>
            </a:r>
          </a:p>
        </p:txBody>
      </p:sp>
    </p:spTree>
    <p:extLst>
      <p:ext uri="{BB962C8B-B14F-4D97-AF65-F5344CB8AC3E}">
        <p14:creationId xmlns:p14="http://schemas.microsoft.com/office/powerpoint/2010/main" val="129373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A76F7-0DF7-B312-EDC4-6354FA12B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takeaway from jigsaw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88B5-0FB0-CA09-2A1F-D9C8196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725" y="1978023"/>
            <a:ext cx="3639206" cy="466451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b="1" dirty="0"/>
              <a:t>Supply Chain</a:t>
            </a:r>
          </a:p>
          <a:p>
            <a:pPr>
              <a:buFontTx/>
              <a:buChar char="-"/>
            </a:pPr>
            <a:r>
              <a:rPr lang="en-GB" sz="1500" dirty="0"/>
              <a:t>Growing range of </a:t>
            </a:r>
            <a:r>
              <a:rPr lang="en-GB" sz="1500" dirty="0" err="1"/>
              <a:t>eStove</a:t>
            </a:r>
            <a:r>
              <a:rPr lang="en-GB" sz="1500" dirty="0"/>
              <a:t> appliances on the market, including commercial scale.</a:t>
            </a:r>
          </a:p>
          <a:p>
            <a:pPr>
              <a:buFontTx/>
              <a:buChar char="-"/>
            </a:pPr>
            <a:r>
              <a:rPr lang="en-GB" sz="1500" dirty="0"/>
              <a:t>CREEs and other local groups can address many elements of last mile supply chains</a:t>
            </a:r>
          </a:p>
          <a:p>
            <a:pPr>
              <a:buFontTx/>
              <a:buChar char="-"/>
            </a:pPr>
            <a:r>
              <a:rPr lang="en-GB" sz="1500" dirty="0"/>
              <a:t>Large surplus on many micro-hydro sites</a:t>
            </a:r>
          </a:p>
          <a:p>
            <a:pPr marL="0" indent="0">
              <a:buNone/>
            </a:pPr>
            <a:r>
              <a:rPr lang="en-GB" sz="1500" b="1" dirty="0"/>
              <a:t>Challenges</a:t>
            </a:r>
          </a:p>
          <a:p>
            <a:pPr>
              <a:buFontTx/>
              <a:buChar char="-"/>
            </a:pPr>
            <a:r>
              <a:rPr lang="en-GB" sz="1500" dirty="0">
                <a:solidFill>
                  <a:srgbClr val="FF0000"/>
                </a:solidFill>
              </a:rPr>
              <a:t>Electricity supply reliability issues – seen as main barrier</a:t>
            </a:r>
          </a:p>
          <a:p>
            <a:pPr>
              <a:buFontTx/>
              <a:buChar char="-"/>
            </a:pPr>
            <a:r>
              <a:rPr lang="en-GB" sz="1500" dirty="0"/>
              <a:t>Improving access to finance (SACCOs preferable to MFIs?). </a:t>
            </a:r>
          </a:p>
          <a:p>
            <a:pPr>
              <a:buFontTx/>
              <a:buChar char="-"/>
            </a:pPr>
            <a:r>
              <a:rPr lang="en-GB" sz="1500" dirty="0"/>
              <a:t>Local repair and maintenance</a:t>
            </a:r>
          </a:p>
          <a:p>
            <a:pPr lvl="1">
              <a:buFontTx/>
              <a:buChar char="-"/>
            </a:pPr>
            <a:r>
              <a:rPr lang="en-GB" sz="1500" dirty="0"/>
              <a:t>Enforcing </a:t>
            </a:r>
            <a:r>
              <a:rPr lang="en-GB" sz="1500" dirty="0" err="1"/>
              <a:t>eStove</a:t>
            </a:r>
            <a:r>
              <a:rPr lang="en-GB" sz="1500" dirty="0"/>
              <a:t> product standards </a:t>
            </a:r>
          </a:p>
          <a:p>
            <a:pPr lvl="1">
              <a:buFontTx/>
              <a:buChar char="-"/>
            </a:pPr>
            <a:r>
              <a:rPr lang="en-GB" sz="1500" dirty="0"/>
              <a:t>Unknown durability of </a:t>
            </a:r>
            <a:r>
              <a:rPr lang="en-GB" sz="1500" dirty="0" err="1"/>
              <a:t>eStoves</a:t>
            </a:r>
            <a:r>
              <a:rPr lang="en-GB" sz="1500" dirty="0"/>
              <a:t> </a:t>
            </a:r>
          </a:p>
          <a:p>
            <a:pPr>
              <a:buFontTx/>
              <a:buChar char="-"/>
            </a:pPr>
            <a:r>
              <a:rPr lang="en-GB" sz="1500" dirty="0"/>
              <a:t>Lifeline tariff jump disincentivises </a:t>
            </a:r>
            <a:r>
              <a:rPr lang="en-GB" sz="1500" dirty="0" err="1"/>
              <a:t>eCooking</a:t>
            </a:r>
            <a:endParaRPr lang="en-GB" sz="1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4CD9B9-FF58-4DCA-C49A-C3404F693812}"/>
              </a:ext>
            </a:extLst>
          </p:cNvPr>
          <p:cNvSpPr txBox="1">
            <a:spLocks/>
          </p:cNvSpPr>
          <p:nvPr/>
        </p:nvSpPr>
        <p:spPr>
          <a:xfrm>
            <a:off x="538657" y="1978023"/>
            <a:ext cx="3639206" cy="4205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700" b="1" dirty="0"/>
              <a:t>Enabling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700" dirty="0" err="1"/>
              <a:t>eCooking</a:t>
            </a:r>
            <a:r>
              <a:rPr lang="en-GB" sz="1700" dirty="0"/>
              <a:t> a firm Government priority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700" dirty="0"/>
              <a:t>Elements of integrated planning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700" dirty="0"/>
              <a:t>Development sector very active</a:t>
            </a:r>
          </a:p>
          <a:p>
            <a:pPr>
              <a:buFontTx/>
              <a:buChar char="-"/>
              <a:defRPr/>
            </a:pPr>
            <a:r>
              <a:rPr lang="en-GB" sz="1700" dirty="0"/>
              <a:t>Emerging </a:t>
            </a:r>
            <a:r>
              <a:rPr lang="en-GB" sz="1700" dirty="0" err="1"/>
              <a:t>GoN</a:t>
            </a:r>
            <a:r>
              <a:rPr lang="en-GB" sz="1700" dirty="0"/>
              <a:t> interest in hydrogen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700" b="1" dirty="0"/>
              <a:t>Challenges</a:t>
            </a:r>
          </a:p>
          <a:p>
            <a:pPr>
              <a:buFontTx/>
              <a:buChar char="-"/>
            </a:pPr>
            <a:r>
              <a:rPr lang="en-GB" sz="1700" dirty="0"/>
              <a:t>Country Action Plan for Clean Cooking &amp; implementation roadmap not yet endorsed/processed by </a:t>
            </a:r>
            <a:r>
              <a:rPr lang="en-GB" sz="1700" dirty="0" err="1"/>
              <a:t>GoN</a:t>
            </a:r>
            <a:r>
              <a:rPr lang="en-GB" sz="1700" dirty="0"/>
              <a:t>.</a:t>
            </a:r>
          </a:p>
          <a:p>
            <a:pPr>
              <a:buFontTx/>
              <a:buChar char="-"/>
            </a:pPr>
            <a:r>
              <a:rPr lang="en-GB" sz="1700" dirty="0">
                <a:solidFill>
                  <a:srgbClr val="FF0000"/>
                </a:solidFill>
              </a:rPr>
              <a:t>No of local governments &amp; capacity </a:t>
            </a:r>
          </a:p>
          <a:p>
            <a:pPr>
              <a:buFontTx/>
              <a:buChar char="-"/>
            </a:pPr>
            <a:r>
              <a:rPr lang="en-GB" sz="1700" dirty="0"/>
              <a:t>Risk of biomass being forgotten</a:t>
            </a:r>
          </a:p>
          <a:p>
            <a:pPr>
              <a:buFontTx/>
              <a:buChar char="-"/>
            </a:pPr>
            <a:r>
              <a:rPr lang="en-GB" sz="1700" dirty="0"/>
              <a:t>Stakeholder coordination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118130-A8C4-BBB6-5189-1526E7FA3557}"/>
              </a:ext>
            </a:extLst>
          </p:cNvPr>
          <p:cNvSpPr txBox="1">
            <a:spLocks/>
          </p:cNvSpPr>
          <p:nvPr/>
        </p:nvSpPr>
        <p:spPr>
          <a:xfrm>
            <a:off x="8332077" y="1978023"/>
            <a:ext cx="3639206" cy="42053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Din O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/>
              <a:t>Consumer demand</a:t>
            </a:r>
          </a:p>
          <a:p>
            <a:pPr>
              <a:buFontTx/>
              <a:buChar char="-"/>
            </a:pPr>
            <a:r>
              <a:rPr lang="en-GB" sz="1800" dirty="0"/>
              <a:t>Clear uptake when made aware. </a:t>
            </a:r>
          </a:p>
          <a:p>
            <a:pPr>
              <a:buFontTx/>
              <a:buChar char="-"/>
            </a:pPr>
            <a:r>
              <a:rPr lang="en-GB" sz="1800" dirty="0"/>
              <a:t>Staples, rice and </a:t>
            </a:r>
            <a:r>
              <a:rPr lang="en-GB" sz="1800" dirty="0" err="1"/>
              <a:t>daal</a:t>
            </a:r>
            <a:r>
              <a:rPr lang="en-GB" sz="1800" dirty="0"/>
              <a:t>, ideal for EPC</a:t>
            </a:r>
          </a:p>
          <a:p>
            <a:pPr>
              <a:buFontTx/>
              <a:buChar char="-"/>
            </a:pPr>
            <a:r>
              <a:rPr lang="en-GB" sz="1800" dirty="0"/>
              <a:t>People want simultaneous cooking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/>
              <a:t>Challenges</a:t>
            </a:r>
          </a:p>
          <a:p>
            <a:pPr>
              <a:buFontTx/>
              <a:buChar char="-"/>
            </a:pPr>
            <a:r>
              <a:rPr lang="en-GB" sz="1800" dirty="0"/>
              <a:t>Lack of large-scale promotions</a:t>
            </a:r>
          </a:p>
          <a:p>
            <a:pPr>
              <a:buFontTx/>
              <a:buChar char="-"/>
            </a:pPr>
            <a:r>
              <a:rPr lang="en-GB" sz="1800" dirty="0"/>
              <a:t>Narratives around 100% transitions can hold back viable and beneficial part transitions</a:t>
            </a:r>
          </a:p>
          <a:p>
            <a:pPr>
              <a:buFontTx/>
              <a:buChar char="-"/>
            </a:pPr>
            <a:r>
              <a:rPr lang="en-GB" sz="1800" dirty="0"/>
              <a:t>Possible over-emphasis on induction cookstoves in </a:t>
            </a:r>
            <a:r>
              <a:rPr lang="en-GB" sz="1800" dirty="0" err="1"/>
              <a:t>GoN</a:t>
            </a:r>
            <a:r>
              <a:rPr lang="en-GB" sz="1800" dirty="0"/>
              <a:t> and development sector interventions. Need to offer greater choice of </a:t>
            </a:r>
            <a:r>
              <a:rPr lang="en-GB" sz="1800" dirty="0" err="1"/>
              <a:t>eStoves</a:t>
            </a:r>
            <a:r>
              <a:rPr lang="en-GB" sz="1800" dirty="0"/>
              <a:t> </a:t>
            </a:r>
          </a:p>
          <a:p>
            <a:pPr>
              <a:buFontTx/>
              <a:buChar char="-"/>
            </a:pPr>
            <a:r>
              <a:rPr lang="en-US" sz="1800" dirty="0"/>
              <a:t>Concerns that 49.2m USD Green Climate Fund Project could undermine the Nepali </a:t>
            </a:r>
            <a:r>
              <a:rPr lang="en-US" sz="1800" dirty="0" err="1"/>
              <a:t>ecooking</a:t>
            </a:r>
            <a:r>
              <a:rPr lang="en-US" sz="1800" dirty="0"/>
              <a:t> market.</a:t>
            </a:r>
          </a:p>
          <a:p>
            <a:pPr>
              <a:buFontTx/>
              <a:buChar char="-"/>
            </a:pPr>
            <a:endParaRPr lang="en-GB" sz="1800" dirty="0"/>
          </a:p>
          <a:p>
            <a:pPr>
              <a:buFontTx/>
              <a:buChar char="-"/>
            </a:pPr>
            <a:endParaRPr lang="en-GB" sz="1800" dirty="0"/>
          </a:p>
          <a:p>
            <a:pPr>
              <a:buFontTx/>
              <a:buChar char="-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5921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69D7-7784-ABE1-F9BC-B9612CC9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297" y="365125"/>
            <a:ext cx="9020502" cy="1325563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4CB8-FFA2-C860-CECD-A169C3CC5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3524" cy="420531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Story of MECS in Nepal</a:t>
            </a:r>
          </a:p>
          <a:p>
            <a:pPr marL="514350" indent="-514350">
              <a:buAutoNum type="arabicPeriod"/>
            </a:pPr>
            <a:r>
              <a:rPr lang="en-GB" dirty="0"/>
              <a:t>2023 MECS Field Visit Update</a:t>
            </a:r>
          </a:p>
          <a:p>
            <a:pPr marL="514350" indent="-514350">
              <a:buAutoNum type="arabicPeriod"/>
            </a:pPr>
            <a:r>
              <a:rPr lang="en-GB" dirty="0"/>
              <a:t>Where are we now with the jigsaw?</a:t>
            </a:r>
          </a:p>
          <a:p>
            <a:pPr marL="514350" indent="-514350">
              <a:buAutoNum type="arabicPeriod"/>
            </a:pPr>
            <a:r>
              <a:rPr lang="en-GB" dirty="0"/>
              <a:t>Key projects</a:t>
            </a:r>
          </a:p>
          <a:p>
            <a:pPr marL="514350" indent="-514350">
              <a:buAutoNum type="arabicPeriod"/>
            </a:pPr>
            <a:r>
              <a:rPr lang="en-GB" dirty="0"/>
              <a:t>Discussion</a:t>
            </a:r>
          </a:p>
          <a:p>
            <a:pPr marL="514350" indent="-514350">
              <a:buAutoNum type="arabicPeriod"/>
            </a:pPr>
            <a:r>
              <a:rPr lang="en-GB" dirty="0"/>
              <a:t>Feedback and wrap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50FF0-9AE8-46D5-7094-EE542DC83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548" y="1478783"/>
            <a:ext cx="5120057" cy="32363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5634B-CF8F-8652-D72C-A756A57A8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970" y="365125"/>
            <a:ext cx="957199" cy="11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23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0A098E-A6E0-1B4F-4947-5742EFF5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220" y="3618372"/>
            <a:ext cx="8008884" cy="1325563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Green Climate Fund (GCF): FP172: 'Mitigating GHG emission through modern, efficient and climate friendly clean cooking solutions.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Project updates &amp; MECS work to support and inform design and implementation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10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F99D-038B-0588-8EFD-B81331C1F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257347" cy="1325563"/>
          </a:xfrm>
        </p:spPr>
        <p:txBody>
          <a:bodyPr>
            <a:normAutofit/>
          </a:bodyPr>
          <a:lstStyle/>
          <a:p>
            <a:r>
              <a:rPr lang="en-US" sz="2800" dirty="0"/>
              <a:t>Green Climate Fund (GCF): FP172: </a:t>
            </a:r>
            <a:r>
              <a:rPr lang="en-US" sz="2800" b="0" dirty="0"/>
              <a:t>'Mitigating GHG emission through modern, efficient and climate friendly clean cooking solutions.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AA212-14D0-E8E4-927E-0F5D0906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205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Project Partners and Funding: 49.2m USD: </a:t>
            </a:r>
          </a:p>
          <a:p>
            <a:r>
              <a:rPr lang="en-GB" sz="2000" dirty="0"/>
              <a:t>GCF 21.1m (43%)</a:t>
            </a:r>
          </a:p>
          <a:p>
            <a:r>
              <a:rPr lang="en-GB" sz="2000" dirty="0" err="1"/>
              <a:t>GoN</a:t>
            </a:r>
            <a:r>
              <a:rPr lang="en-GB" sz="2000" dirty="0"/>
              <a:t> 28.1m (57%): </a:t>
            </a:r>
            <a:r>
              <a:rPr lang="en-GB" sz="1800" dirty="0"/>
              <a:t>APEC 21m (43%), 150 local Governments 7m (14%).</a:t>
            </a:r>
          </a:p>
          <a:p>
            <a:pPr marL="0" indent="0">
              <a:buNone/>
            </a:pPr>
            <a:r>
              <a:rPr lang="en-GB" sz="2000" dirty="0"/>
              <a:t>Aims to install over 5 years: </a:t>
            </a:r>
          </a:p>
          <a:p>
            <a:r>
              <a:rPr lang="en-GB" sz="2000" dirty="0"/>
              <a:t>500,000 Induction Stoves, 490,000 Tier 3+ ICS, 10,000 biogas plants</a:t>
            </a:r>
          </a:p>
          <a:p>
            <a:pPr marL="0" indent="0">
              <a:buNone/>
            </a:pPr>
            <a:r>
              <a:rPr lang="en-GB" sz="2000" dirty="0"/>
              <a:t>Location: 150 municipalities in the Terai region </a:t>
            </a:r>
          </a:p>
          <a:p>
            <a:r>
              <a:rPr lang="en-GB" sz="2000" dirty="0"/>
              <a:t>Rationale: “higher electricity access rate, but </a:t>
            </a:r>
            <a:r>
              <a:rPr lang="en-GB" sz="2000" dirty="0" err="1"/>
              <a:t>eCooking</a:t>
            </a:r>
            <a:r>
              <a:rPr lang="en-GB" sz="2000" dirty="0"/>
              <a:t> use relatively low”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A9C00-3B4E-01AD-57A7-4A730EE42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554" y="1825624"/>
            <a:ext cx="5704491" cy="31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8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F99D-038B-0588-8EFD-B81331C1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Green Climate Fund (GCF): FP172: 'Mitigating GHG emission through modern, efficient and climate friendly</a:t>
            </a:r>
            <a:br>
              <a:rPr lang="en-US" dirty="0"/>
            </a:br>
            <a:r>
              <a:rPr lang="en-US" dirty="0"/>
              <a:t>clean cooking solutions (CCS)'.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AA212-14D0-E8E4-927E-0F5D0906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56" y="1993790"/>
            <a:ext cx="4837386" cy="42053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/>
              <a:t>Project design</a:t>
            </a:r>
          </a:p>
          <a:p>
            <a:r>
              <a:rPr lang="en-GB" sz="2000" dirty="0"/>
              <a:t>Expectation is that the 0.5m Induction cookstoves will be provided for free and beneficiaries will co-finance by buying compatible induction stove cookware.</a:t>
            </a:r>
          </a:p>
          <a:p>
            <a:pPr marL="0" indent="0">
              <a:buNone/>
            </a:pPr>
            <a:r>
              <a:rPr lang="en-GB" sz="2000" b="1" dirty="0"/>
              <a:t>Concerns</a:t>
            </a:r>
            <a:endParaRPr lang="en-GB" sz="2000" dirty="0"/>
          </a:p>
          <a:p>
            <a:r>
              <a:rPr lang="en-GB" sz="2000" dirty="0"/>
              <a:t>Least cost procurement policy – potential appliance quality implications</a:t>
            </a:r>
          </a:p>
          <a:p>
            <a:r>
              <a:rPr lang="en-GB" sz="2000" dirty="0"/>
              <a:t>Local government partners: some capacity issues, impact of election cycles. </a:t>
            </a:r>
          </a:p>
          <a:p>
            <a:r>
              <a:rPr lang="en-GB" sz="2000" dirty="0"/>
              <a:t>Widely held development sector concerns that the GCF project design could undermine work to develop an eCooking market in Nepal. </a:t>
            </a:r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A9C00-3B4E-01AD-57A7-4A730EE42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709" y="1909636"/>
            <a:ext cx="5887435" cy="32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7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B584-9DFC-EA24-A7CB-AE7A7E32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GCF Project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6F540-D3B5-EDE2-AB71-DC76A507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Dec 2019: Pipeline</a:t>
            </a:r>
          </a:p>
          <a:p>
            <a:pPr marL="0" indent="0">
              <a:buNone/>
            </a:pPr>
            <a:r>
              <a:rPr lang="en-GB" dirty="0"/>
              <a:t>Oct 2021: Approved</a:t>
            </a:r>
          </a:p>
          <a:p>
            <a:pPr marL="0" indent="0">
              <a:buNone/>
            </a:pPr>
            <a:r>
              <a:rPr lang="en-GB" dirty="0"/>
              <a:t>Dec 2022: Under implementation</a:t>
            </a:r>
          </a:p>
          <a:p>
            <a:pPr marL="0" indent="0">
              <a:buNone/>
            </a:pPr>
            <a:r>
              <a:rPr lang="en-GB" dirty="0"/>
              <a:t>Dec 2023: Procurement of stoves expected to begin</a:t>
            </a:r>
          </a:p>
          <a:p>
            <a:pPr lvl="1"/>
            <a:r>
              <a:rPr lang="en-GB" dirty="0"/>
              <a:t>Some delays have occurred</a:t>
            </a:r>
          </a:p>
          <a:p>
            <a:pPr lvl="1"/>
            <a:r>
              <a:rPr lang="en-GB" dirty="0"/>
              <a:t>Expected to be carried out in phases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752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1A98-2A52-316C-FA31-6BA48BA0D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Ongoing MECS study: Assessing the impact of electric cooking interventions in </a:t>
            </a:r>
            <a:r>
              <a:rPr lang="en-GB" dirty="0" err="1"/>
              <a:t>Mahankal</a:t>
            </a:r>
            <a:r>
              <a:rPr lang="en-GB" dirty="0"/>
              <a:t> Rural Municipality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26890-BD95-8A40-B110-59605E263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49517"/>
            <a:ext cx="5362902" cy="4215327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400" b="1" dirty="0"/>
              <a:t>Awardee</a:t>
            </a:r>
            <a:r>
              <a:rPr lang="en-GB" sz="3400" dirty="0"/>
              <a:t>: People, Energy &amp; Environment Development Association (PEEDA)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400" b="1" dirty="0"/>
              <a:t>Aim: </a:t>
            </a:r>
            <a:r>
              <a:rPr lang="en-US" sz="3400" dirty="0"/>
              <a:t>Assess the impact of eCooking appliance subsidies and after-sales services on a sustainable eCooking ecosystem.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sz="3400" b="1" dirty="0"/>
              <a:t>Location</a:t>
            </a:r>
            <a:r>
              <a:rPr lang="en-GB" sz="3400" dirty="0"/>
              <a:t>: </a:t>
            </a:r>
            <a:r>
              <a:rPr lang="en-US" sz="3400" dirty="0" err="1"/>
              <a:t>Mahankal</a:t>
            </a:r>
            <a:r>
              <a:rPr lang="en-US" sz="3400" dirty="0"/>
              <a:t> Rural Municipality</a:t>
            </a:r>
            <a:endParaRPr lang="en-GB" sz="34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3400" b="1" dirty="0"/>
              <a:t>Sample</a:t>
            </a:r>
            <a:r>
              <a:rPr lang="en-GB" sz="3400" dirty="0"/>
              <a:t>: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3400" dirty="0"/>
              <a:t>32 HHs (from a total of 110) who were participants in the MECS </a:t>
            </a:r>
            <a:r>
              <a:rPr lang="en-GB" sz="3400" dirty="0">
                <a:hlinkClick r:id="rId2"/>
              </a:rPr>
              <a:t>ECO Challenge Fund</a:t>
            </a:r>
            <a:endParaRPr lang="en-GB" sz="3400" dirty="0"/>
          </a:p>
          <a:p>
            <a:pPr>
              <a:lnSpc>
                <a:spcPct val="120000"/>
              </a:lnSpc>
            </a:pPr>
            <a:r>
              <a:rPr lang="en-GB" sz="3400" dirty="0"/>
              <a:t>Each HH paid 30-40% of the cost of an EPC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400" dirty="0"/>
              <a:t>200 HHs (from a total of ~2000) beneficiaries of an eCooking subsidy provided via Municipal Government &amp; AEPC support.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3400" dirty="0"/>
              <a:t>Each HH received an induction stove for free</a:t>
            </a:r>
          </a:p>
          <a:p>
            <a:pPr marL="0" indent="0">
              <a:buNone/>
            </a:pPr>
            <a:r>
              <a:rPr lang="en-GB" sz="3400" b="1" dirty="0"/>
              <a:t>Research methods</a:t>
            </a:r>
            <a:r>
              <a:rPr lang="en-GB" sz="3400" dirty="0"/>
              <a:t>: surveys, indicative cooking diaries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49B2343-6860-1031-582A-CCF7630B69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349271"/>
              </p:ext>
            </p:extLst>
          </p:nvPr>
        </p:nvGraphicFramePr>
        <p:xfrm>
          <a:off x="6390290" y="1954924"/>
          <a:ext cx="5573107" cy="339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70ED3DB-B17A-A53E-F2C6-782A829F0B54}"/>
              </a:ext>
            </a:extLst>
          </p:cNvPr>
          <p:cNvSpPr txBox="1"/>
          <p:nvPr/>
        </p:nvSpPr>
        <p:spPr>
          <a:xfrm>
            <a:off x="6589986" y="5433847"/>
            <a:ext cx="5268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Key Finding</a:t>
            </a:r>
            <a:r>
              <a:rPr lang="en-GB" sz="1600" dirty="0"/>
              <a:t>: A much greater proportion of the HHs which part-paid for an EPC are using their appliances compared to the HHs which received an Induction cooker for free.</a:t>
            </a:r>
          </a:p>
        </p:txBody>
      </p:sp>
    </p:spTree>
    <p:extLst>
      <p:ext uri="{BB962C8B-B14F-4D97-AF65-F5344CB8AC3E}">
        <p14:creationId xmlns:p14="http://schemas.microsoft.com/office/powerpoint/2010/main" val="776676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193" y="270533"/>
            <a:ext cx="9031014" cy="68782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MECS study: </a:t>
            </a:r>
            <a:r>
              <a:rPr lang="en-GB" sz="3200" dirty="0"/>
              <a:t>Assessing the impact of electric cooking interventions in </a:t>
            </a:r>
            <a:r>
              <a:rPr lang="en-GB" sz="3200" dirty="0" err="1"/>
              <a:t>Mahankal</a:t>
            </a:r>
            <a:r>
              <a:rPr lang="en-GB" sz="3200" dirty="0"/>
              <a:t> Rural Municipality</a:t>
            </a:r>
            <a:endParaRPr lang="en-US" sz="32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8103979"/>
              </p:ext>
            </p:extLst>
          </p:nvPr>
        </p:nvGraphicFramePr>
        <p:xfrm>
          <a:off x="1605494" y="1460938"/>
          <a:ext cx="8379294" cy="410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D25AA9-8919-0652-87D3-3B6B6D45C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B5E9-3AF0-46D1-B5DC-3BC1D5C49D71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6B8F1-0EF4-CCFF-6CF0-38DAC3E9B91C}"/>
              </a:ext>
            </a:extLst>
          </p:cNvPr>
          <p:cNvSpPr txBox="1"/>
          <p:nvPr/>
        </p:nvSpPr>
        <p:spPr>
          <a:xfrm>
            <a:off x="2422634" y="5559973"/>
            <a:ext cx="734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Key Finding</a:t>
            </a:r>
            <a:r>
              <a:rPr lang="en-GB" dirty="0"/>
              <a:t>: A lack of compatible induction ready cookware was the main reason for households not using the inductions stoves provided for free.</a:t>
            </a:r>
          </a:p>
        </p:txBody>
      </p:sp>
    </p:spTree>
    <p:extLst>
      <p:ext uri="{BB962C8B-B14F-4D97-AF65-F5344CB8AC3E}">
        <p14:creationId xmlns:p14="http://schemas.microsoft.com/office/powerpoint/2010/main" val="3831548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9B9AC-DFF3-1A03-BE40-A7C0498F4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54BE8-132D-262C-68F0-3D1F0397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72770"/>
            <a:ext cx="10597055" cy="4205319"/>
          </a:xfrm>
        </p:spPr>
        <p:txBody>
          <a:bodyPr>
            <a:normAutofit/>
          </a:bodyPr>
          <a:lstStyle/>
          <a:p>
            <a:r>
              <a:rPr lang="en-GB" sz="2200" dirty="0"/>
              <a:t>Explore scope to support the AEPC/GCF project by using data from the MECS </a:t>
            </a:r>
            <a:r>
              <a:rPr lang="en-GB" sz="2200" dirty="0" err="1"/>
              <a:t>Mahankal</a:t>
            </a:r>
            <a:r>
              <a:rPr lang="en-GB" sz="2200" dirty="0"/>
              <a:t> Rural Municipality study and the broader MECS database to inform on areas relevant to the GCF project such as:</a:t>
            </a:r>
          </a:p>
          <a:p>
            <a:pPr lvl="1"/>
            <a:r>
              <a:rPr lang="en-GB" sz="2200" dirty="0"/>
              <a:t>Subsidy design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b="1" dirty="0"/>
              <a:t>Findings from the MECS </a:t>
            </a:r>
            <a:r>
              <a:rPr lang="en-GB" b="1" dirty="0" err="1"/>
              <a:t>Mahankal</a:t>
            </a:r>
            <a:r>
              <a:rPr lang="en-GB" b="1" dirty="0"/>
              <a:t> Rural Municipality study indicate subsidy schemes which require beneficiaries to buy compatible cookware for induction stoves provided for free result in lower usage rates of the stoves.</a:t>
            </a:r>
          </a:p>
          <a:p>
            <a:pPr lvl="1"/>
            <a:r>
              <a:rPr lang="en-GB" sz="2200" dirty="0"/>
              <a:t>Appliance procurement</a:t>
            </a:r>
          </a:p>
          <a:p>
            <a:pPr lvl="1"/>
            <a:r>
              <a:rPr lang="en-GB" sz="2200" dirty="0"/>
              <a:t>After sales services such as local repair and maintenance</a:t>
            </a:r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28420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8D2D09-E3F1-7F13-10EC-752B887C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809" y="3271531"/>
            <a:ext cx="898634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Discussion: Supporting Municipal Governments in Nepal to </a:t>
            </a:r>
            <a:r>
              <a:rPr lang="en-US" dirty="0"/>
              <a:t>deliver energy roles effectively. </a:t>
            </a:r>
            <a:br>
              <a:rPr lang="en-US" dirty="0"/>
            </a:b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5791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59C5-3D18-3058-D1E6-A9424CE3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Nepal Federalism + Municipal (local) Government energy roles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009DF68-1413-7FDD-70FC-02D44C7B2A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85040"/>
              </p:ext>
            </p:extLst>
          </p:nvPr>
        </p:nvGraphicFramePr>
        <p:xfrm>
          <a:off x="256754" y="2037529"/>
          <a:ext cx="672211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589">
                  <a:extLst>
                    <a:ext uri="{9D8B030D-6E8A-4147-A177-3AD203B41FA5}">
                      <a16:colId xmlns:a16="http://schemas.microsoft.com/office/drawing/2014/main" val="2937543515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18522132"/>
                    </a:ext>
                  </a:extLst>
                </a:gridCol>
                <a:gridCol w="2373401">
                  <a:extLst>
                    <a:ext uri="{9D8B030D-6E8A-4147-A177-3AD203B41FA5}">
                      <a16:colId xmlns:a16="http://schemas.microsoft.com/office/drawing/2014/main" val="3634216624"/>
                    </a:ext>
                  </a:extLst>
                </a:gridCol>
                <a:gridCol w="2744011">
                  <a:extLst>
                    <a:ext uri="{9D8B030D-6E8A-4147-A177-3AD203B41FA5}">
                      <a16:colId xmlns:a16="http://schemas.microsoft.com/office/drawing/2014/main" val="859705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Governance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2015 Constitution: Energy Roles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362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Federal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Elected lower &amp; upper 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international + inter-provincial transmission lines, electricity mega projects, nuclear</a:t>
                      </a:r>
                    </a:p>
                    <a:p>
                      <a:r>
                        <a:rPr lang="en-US" sz="1300" dirty="0"/>
                        <a:t>energy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73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Province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Elected assemblies for each province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Provincial level electricity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84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/>
                        <a:t>Formed of heads and deputy heads from municipalities.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FG appointed Chief District Officer: highest administrative officer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No specific roles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Idea to coordinate municipalities within a district.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Appear not to be prominent 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164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Municipality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highlight>
                            <a:srgbClr val="FFFF00"/>
                          </a:highlight>
                        </a:rPr>
                        <a:t>753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Elected assemblies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Small electricity projects and alternative energy – includes  </a:t>
                      </a:r>
                      <a:r>
                        <a:rPr lang="en-US" sz="1300" dirty="0">
                          <a:highlight>
                            <a:srgbClr val="FFFF00"/>
                          </a:highlight>
                        </a:rPr>
                        <a:t>clean cooking</a:t>
                      </a:r>
                      <a:endParaRPr lang="en-GB" sz="13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940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6,743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Elected 5 members per 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None stated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4068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7A652CF-C152-BB6C-FE4C-5FE829E63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081" y="2416627"/>
            <a:ext cx="4934098" cy="31133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01392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9510-FCBF-BC18-B4D4-6518DB0A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9248353" cy="1325563"/>
          </a:xfrm>
        </p:spPr>
        <p:txBody>
          <a:bodyPr/>
          <a:lstStyle/>
          <a:p>
            <a:r>
              <a:rPr lang="en-GB" dirty="0"/>
              <a:t>Capacity challenges for Municipal Governments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4BE72-891E-9BAB-6D95-0FB766CCC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01552" cy="42053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/>
              <a:t>Common capacity issues</a:t>
            </a:r>
            <a:endParaRPr lang="en-US" sz="1600" dirty="0"/>
          </a:p>
          <a:p>
            <a:r>
              <a:rPr lang="en-US" sz="1600" dirty="0"/>
              <a:t>Limited budgets and not linked to external funding sources (overseas aid dispersed via Federal Government)</a:t>
            </a:r>
          </a:p>
          <a:p>
            <a:r>
              <a:rPr lang="en-US" sz="1600" dirty="0"/>
              <a:t>Understanding the cross over benefits of energy to other sectors and the importance of energy among the Municipal Government’s various responsibilities</a:t>
            </a:r>
          </a:p>
          <a:p>
            <a:r>
              <a:rPr lang="en-US" sz="1600" dirty="0"/>
              <a:t>Limited technical expertise to manage energy portfolios, understand and supervise energy projects</a:t>
            </a:r>
          </a:p>
          <a:p>
            <a:r>
              <a:rPr lang="en-US" sz="1600" dirty="0"/>
              <a:t>Can often lack knowledge of the capacity of local electrification infrastructure to support eCooking and other electricity services</a:t>
            </a:r>
          </a:p>
          <a:p>
            <a:r>
              <a:rPr lang="en-US" sz="1600" dirty="0"/>
              <a:t>Lack of experts to assess the pros and cons of various energy technologies to make informed procurement decisions</a:t>
            </a:r>
          </a:p>
          <a:p>
            <a:r>
              <a:rPr lang="en-US" sz="1600" dirty="0"/>
              <a:t>Lack of experts to assess the pros and cons of donor/investor projects </a:t>
            </a:r>
          </a:p>
          <a:p>
            <a:r>
              <a:rPr lang="en-US" sz="1600" dirty="0"/>
              <a:t>Lack knowledge on how to access relevant information sources</a:t>
            </a:r>
          </a:p>
          <a:p>
            <a:pPr marL="0" indent="0">
              <a:buNone/>
            </a:pPr>
            <a:r>
              <a:rPr lang="en-US" sz="1600" b="1" dirty="0"/>
              <a:t>Coordination</a:t>
            </a:r>
          </a:p>
          <a:p>
            <a:r>
              <a:rPr lang="en-US" sz="1600" dirty="0"/>
              <a:t>Roles mandated by constitution might be better fulfilled by several municipalities coordinating: e.g., bulk procurements, energy infrastructure overlapping municipality boundaries.</a:t>
            </a:r>
          </a:p>
          <a:p>
            <a:r>
              <a:rPr lang="en-GB" sz="1600" dirty="0"/>
              <a:t>5-year election cycles can lead to policy direction changes and lack of continuity between the outgoing and incoming governments.</a:t>
            </a:r>
          </a:p>
        </p:txBody>
      </p:sp>
    </p:spTree>
    <p:extLst>
      <p:ext uri="{BB962C8B-B14F-4D97-AF65-F5344CB8AC3E}">
        <p14:creationId xmlns:p14="http://schemas.microsoft.com/office/powerpoint/2010/main" val="89649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2C9D-46D3-F1CB-4AFC-120FDEB6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MECS in Nepal - Timeline</a:t>
            </a:r>
          </a:p>
        </p:txBody>
      </p:sp>
    </p:spTree>
    <p:extLst>
      <p:ext uri="{BB962C8B-B14F-4D97-AF65-F5344CB8AC3E}">
        <p14:creationId xmlns:p14="http://schemas.microsoft.com/office/powerpoint/2010/main" val="2848351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398F-D307-0D02-45DB-CEE310F1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4370-7B51-EEAB-E16D-1BDA3095E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5372" cy="42053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Building Municipal Government (MG) capacity to deliver energy roles effectively remains a challenge. What would you suggest to help support MGs? </a:t>
            </a:r>
            <a:r>
              <a:rPr lang="en-GB" dirty="0"/>
              <a:t>Bearing in mind.</a:t>
            </a:r>
            <a:r>
              <a:rPr lang="en-US" dirty="0"/>
              <a:t> </a:t>
            </a:r>
            <a:endParaRPr lang="en-GB" dirty="0"/>
          </a:p>
          <a:p>
            <a:r>
              <a:rPr lang="en-GB" sz="2700" dirty="0"/>
              <a:t>The very large number of municipalities – 753</a:t>
            </a:r>
          </a:p>
          <a:p>
            <a:r>
              <a:rPr lang="en-US" sz="2700" dirty="0"/>
              <a:t>The significant energy roles of MGs: small electricity projects and alternative energy – including clean cooking.</a:t>
            </a:r>
          </a:p>
          <a:p>
            <a:r>
              <a:rPr lang="en-US" sz="2700" dirty="0"/>
              <a:t>The capacity issues previously </a:t>
            </a:r>
            <a:r>
              <a:rPr lang="en-GB" sz="2700" dirty="0"/>
              <a:t>outlined</a:t>
            </a:r>
          </a:p>
          <a:p>
            <a:endParaRPr lang="en-GB" sz="2700" b="1" dirty="0"/>
          </a:p>
          <a:p>
            <a:pPr marL="0" indent="0">
              <a:buNone/>
            </a:pPr>
            <a:r>
              <a:rPr lang="en-GB" dirty="0"/>
              <a:t>Please consider:</a:t>
            </a:r>
          </a:p>
          <a:p>
            <a:r>
              <a:rPr lang="en-US" sz="2700" dirty="0"/>
              <a:t>Relevant MECS research which might support interventions, advocacy, etc.</a:t>
            </a:r>
          </a:p>
          <a:p>
            <a:r>
              <a:rPr lang="en-US" sz="2700" dirty="0"/>
              <a:t>Examples from other country contexts that could be drawn on</a:t>
            </a:r>
          </a:p>
          <a:p>
            <a:r>
              <a:rPr lang="en-US" sz="2700" dirty="0"/>
              <a:t>How relevant research and data could be effectively provided to key stakeholders?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390B3-EAF0-0FC4-7B66-2AAF59FD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9" y="1825625"/>
            <a:ext cx="4172607" cy="2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TextBox 1078">
            <a:extLst>
              <a:ext uri="{FF2B5EF4-FFF2-40B4-BE49-F238E27FC236}">
                <a16:creationId xmlns:a16="http://schemas.microsoft.com/office/drawing/2014/main" id="{D2F1C67B-8682-1B81-508A-3088B84B513D}"/>
              </a:ext>
            </a:extLst>
          </p:cNvPr>
          <p:cNvSpPr txBox="1"/>
          <p:nvPr/>
        </p:nvSpPr>
        <p:spPr>
          <a:xfrm>
            <a:off x="5234104" y="3559723"/>
            <a:ext cx="1627908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New evidence highlights cost-effectiveness of modern EE appliances</a:t>
            </a:r>
          </a:p>
        </p:txBody>
      </p:sp>
      <p:cxnSp>
        <p:nvCxnSpPr>
          <p:cNvPr id="1088" name="Straight Connector 1087">
            <a:extLst>
              <a:ext uri="{FF2B5EF4-FFF2-40B4-BE49-F238E27FC236}">
                <a16:creationId xmlns:a16="http://schemas.microsoft.com/office/drawing/2014/main" id="{1ACE2BBA-33F0-63D9-0EB8-ECEC55073D82}"/>
              </a:ext>
            </a:extLst>
          </p:cNvPr>
          <p:cNvCxnSpPr>
            <a:cxnSpLocks/>
          </p:cNvCxnSpPr>
          <p:nvPr/>
        </p:nvCxnSpPr>
        <p:spPr>
          <a:xfrm flipV="1">
            <a:off x="6178012" y="4897051"/>
            <a:ext cx="0" cy="2494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A0FF600B-2C56-1E03-FBE3-3DC3D6A2B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70" y="2860136"/>
            <a:ext cx="1308526" cy="9375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5FCCEF-9C66-0340-8CB3-2F45F56493C6}"/>
              </a:ext>
            </a:extLst>
          </p:cNvPr>
          <p:cNvCxnSpPr>
            <a:cxnSpLocks/>
          </p:cNvCxnSpPr>
          <p:nvPr/>
        </p:nvCxnSpPr>
        <p:spPr>
          <a:xfrm flipV="1">
            <a:off x="1087284" y="4119331"/>
            <a:ext cx="0" cy="10086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5E66250-1961-DA47-A641-07927BE1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072" y="-41658"/>
            <a:ext cx="3383674" cy="1325563"/>
          </a:xfrm>
        </p:spPr>
        <p:txBody>
          <a:bodyPr/>
          <a:lstStyle/>
          <a:p>
            <a:r>
              <a:rPr lang="en-US" dirty="0"/>
              <a:t>MECS activities in Nepal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C1749F-F311-3742-B1E7-9FD84FB369F4}"/>
              </a:ext>
            </a:extLst>
          </p:cNvPr>
          <p:cNvCxnSpPr>
            <a:cxnSpLocks/>
          </p:cNvCxnSpPr>
          <p:nvPr/>
        </p:nvCxnSpPr>
        <p:spPr>
          <a:xfrm>
            <a:off x="227057" y="5137881"/>
            <a:ext cx="11107166" cy="42986"/>
          </a:xfrm>
          <a:prstGeom prst="line">
            <a:avLst/>
          </a:prstGeom>
          <a:ln w="28575"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74CBE67-091A-6045-B445-A190BB30898E}"/>
              </a:ext>
            </a:extLst>
          </p:cNvPr>
          <p:cNvSpPr/>
          <p:nvPr/>
        </p:nvSpPr>
        <p:spPr>
          <a:xfrm>
            <a:off x="1007386" y="5052584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204C5-BD69-7043-B32A-5C237EE33D74}"/>
              </a:ext>
            </a:extLst>
          </p:cNvPr>
          <p:cNvSpPr txBox="1"/>
          <p:nvPr/>
        </p:nvSpPr>
        <p:spPr>
          <a:xfrm>
            <a:off x="175274" y="5250482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0D8CDB-8181-CF48-9ED7-E0128693FBA5}"/>
              </a:ext>
            </a:extLst>
          </p:cNvPr>
          <p:cNvSpPr txBox="1"/>
          <p:nvPr/>
        </p:nvSpPr>
        <p:spPr>
          <a:xfrm>
            <a:off x="1573178" y="5288710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9F063-D7AD-824C-A9EE-5BF2586ADC83}"/>
              </a:ext>
            </a:extLst>
          </p:cNvPr>
          <p:cNvSpPr txBox="1"/>
          <p:nvPr/>
        </p:nvSpPr>
        <p:spPr>
          <a:xfrm>
            <a:off x="2971082" y="5288710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3ADEEF-050C-8444-9082-5544F2B470BE}"/>
              </a:ext>
            </a:extLst>
          </p:cNvPr>
          <p:cNvSpPr txBox="1"/>
          <p:nvPr/>
        </p:nvSpPr>
        <p:spPr>
          <a:xfrm>
            <a:off x="4368986" y="5288710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96F8C2-BDD7-F04A-8EE4-15DA7132EA3C}"/>
              </a:ext>
            </a:extLst>
          </p:cNvPr>
          <p:cNvSpPr txBox="1"/>
          <p:nvPr/>
        </p:nvSpPr>
        <p:spPr>
          <a:xfrm>
            <a:off x="5766890" y="5288710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2FFE0B-9666-0547-8F57-5D5B903ECEEE}"/>
              </a:ext>
            </a:extLst>
          </p:cNvPr>
          <p:cNvSpPr txBox="1"/>
          <p:nvPr/>
        </p:nvSpPr>
        <p:spPr>
          <a:xfrm>
            <a:off x="7164794" y="5288710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F8258A-4039-FE4B-BBD0-8872B1BE6AED}"/>
              </a:ext>
            </a:extLst>
          </p:cNvPr>
          <p:cNvSpPr txBox="1"/>
          <p:nvPr/>
        </p:nvSpPr>
        <p:spPr>
          <a:xfrm>
            <a:off x="8562698" y="5288710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C873402-123B-0947-9B92-C8B59FEE594C}"/>
              </a:ext>
            </a:extLst>
          </p:cNvPr>
          <p:cNvSpPr/>
          <p:nvPr/>
        </p:nvSpPr>
        <p:spPr>
          <a:xfrm>
            <a:off x="2502666" y="5061372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0C846F-D032-5A40-8C14-0A4B27A0A742}"/>
              </a:ext>
            </a:extLst>
          </p:cNvPr>
          <p:cNvCxnSpPr>
            <a:cxnSpLocks/>
          </p:cNvCxnSpPr>
          <p:nvPr/>
        </p:nvCxnSpPr>
        <p:spPr>
          <a:xfrm flipV="1">
            <a:off x="4853502" y="4261424"/>
            <a:ext cx="0" cy="8850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AE551B5-F6AD-6E46-B93F-DE24F446DE02}"/>
              </a:ext>
            </a:extLst>
          </p:cNvPr>
          <p:cNvSpPr/>
          <p:nvPr/>
        </p:nvSpPr>
        <p:spPr>
          <a:xfrm>
            <a:off x="4778087" y="5061546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61CC657-922C-4149-A338-EAF3F6C7043D}"/>
              </a:ext>
            </a:extLst>
          </p:cNvPr>
          <p:cNvCxnSpPr>
            <a:cxnSpLocks/>
          </p:cNvCxnSpPr>
          <p:nvPr/>
        </p:nvCxnSpPr>
        <p:spPr>
          <a:xfrm flipH="1" flipV="1">
            <a:off x="6867324" y="2357253"/>
            <a:ext cx="25828" cy="2789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3F5B17CC-85E1-3149-9DFD-E9BA3CD1304D}"/>
              </a:ext>
            </a:extLst>
          </p:cNvPr>
          <p:cNvSpPr/>
          <p:nvPr/>
        </p:nvSpPr>
        <p:spPr>
          <a:xfrm>
            <a:off x="6817736" y="5071066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4EA3048-5D40-7D43-8BEE-502DF5DBD240}"/>
              </a:ext>
            </a:extLst>
          </p:cNvPr>
          <p:cNvCxnSpPr>
            <a:cxnSpLocks/>
          </p:cNvCxnSpPr>
          <p:nvPr/>
        </p:nvCxnSpPr>
        <p:spPr>
          <a:xfrm flipH="1" flipV="1">
            <a:off x="7988431" y="4702151"/>
            <a:ext cx="4947" cy="444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0C2465F1-756D-2B4B-A32C-5A7FBC74014A}"/>
              </a:ext>
            </a:extLst>
          </p:cNvPr>
          <p:cNvSpPr/>
          <p:nvPr/>
        </p:nvSpPr>
        <p:spPr>
          <a:xfrm>
            <a:off x="7925824" y="5071066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D9D7C-2EEC-B0EE-BA06-EB9A17CE8CAE}"/>
              </a:ext>
            </a:extLst>
          </p:cNvPr>
          <p:cNvSpPr txBox="1"/>
          <p:nvPr/>
        </p:nvSpPr>
        <p:spPr>
          <a:xfrm>
            <a:off x="-102576" y="3764653"/>
            <a:ext cx="1176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 GMA highlights potential in Nepal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6252E2-5CF1-EB57-25BA-97A49018278A}"/>
              </a:ext>
            </a:extLst>
          </p:cNvPr>
          <p:cNvSpPr txBox="1"/>
          <p:nvPr/>
        </p:nvSpPr>
        <p:spPr>
          <a:xfrm>
            <a:off x="3336658" y="2441010"/>
            <a:ext cx="1668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challenge fund &amp; </a:t>
            </a:r>
            <a:r>
              <a:rPr lang="en-US" sz="1600" dirty="0" err="1"/>
              <a:t>Sthn</a:t>
            </a:r>
            <a:r>
              <a:rPr lang="en-US" sz="1600" dirty="0"/>
              <a:t> partner projects begin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08F18C-84EC-1017-D035-06B63486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1783" y="3950790"/>
            <a:ext cx="783285" cy="27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EB9102-BD73-892E-1A78-FE51BE4A8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7180" y="3408468"/>
            <a:ext cx="561038" cy="5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51E9E77-EDEF-2D74-AC10-25352F0F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1713" y="3228216"/>
            <a:ext cx="894454" cy="3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extBox 1030">
            <a:extLst>
              <a:ext uri="{FF2B5EF4-FFF2-40B4-BE49-F238E27FC236}">
                <a16:creationId xmlns:a16="http://schemas.microsoft.com/office/drawing/2014/main" id="{4EF1FE19-1B08-06F2-E225-E19FA7D992AC}"/>
              </a:ext>
            </a:extLst>
          </p:cNvPr>
          <p:cNvSpPr txBox="1"/>
          <p:nvPr/>
        </p:nvSpPr>
        <p:spPr>
          <a:xfrm>
            <a:off x="9960599" y="5285821"/>
            <a:ext cx="73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2023</a:t>
            </a:r>
          </a:p>
        </p:txBody>
      </p:sp>
      <p:sp>
        <p:nvSpPr>
          <p:cNvPr id="1035" name="AutoShape 12">
            <a:extLst>
              <a:ext uri="{FF2B5EF4-FFF2-40B4-BE49-F238E27FC236}">
                <a16:creationId xmlns:a16="http://schemas.microsoft.com/office/drawing/2014/main" id="{46BAFE82-A970-9E02-921F-9540BAC11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3595" y="31668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KE"/>
          </a:p>
        </p:txBody>
      </p:sp>
      <p:sp>
        <p:nvSpPr>
          <p:cNvPr id="1046" name="AutoShape 16" descr="Home">
            <a:extLst>
              <a:ext uri="{FF2B5EF4-FFF2-40B4-BE49-F238E27FC236}">
                <a16:creationId xmlns:a16="http://schemas.microsoft.com/office/drawing/2014/main" id="{4845E876-8E93-3C01-DDF3-FDF79B4480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07086" y="312334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KE"/>
          </a:p>
        </p:txBody>
      </p:sp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B92A3D30-5F88-4A79-6F00-000FF64C2398}"/>
              </a:ext>
            </a:extLst>
          </p:cNvPr>
          <p:cNvCxnSpPr>
            <a:cxnSpLocks/>
          </p:cNvCxnSpPr>
          <p:nvPr/>
        </p:nvCxnSpPr>
        <p:spPr>
          <a:xfrm flipV="1">
            <a:off x="9750700" y="2866418"/>
            <a:ext cx="0" cy="22046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2" name="Oval 1051">
            <a:extLst>
              <a:ext uri="{FF2B5EF4-FFF2-40B4-BE49-F238E27FC236}">
                <a16:creationId xmlns:a16="http://schemas.microsoft.com/office/drawing/2014/main" id="{1D9C027A-D28F-BFDC-7F87-F57B2BDBD55D}"/>
              </a:ext>
            </a:extLst>
          </p:cNvPr>
          <p:cNvSpPr/>
          <p:nvPr/>
        </p:nvSpPr>
        <p:spPr>
          <a:xfrm>
            <a:off x="10784598" y="5111724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97787-5BE8-2795-E7C2-02F2CC1E1EAC}"/>
              </a:ext>
            </a:extLst>
          </p:cNvPr>
          <p:cNvSpPr txBox="1"/>
          <p:nvPr/>
        </p:nvSpPr>
        <p:spPr>
          <a:xfrm>
            <a:off x="8182247" y="3212952"/>
            <a:ext cx="12934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Nepal jigsaw research:</a:t>
            </a:r>
          </a:p>
        </p:txBody>
      </p:sp>
      <p:sp>
        <p:nvSpPr>
          <p:cNvPr id="1056" name="AutoShape 20" descr="Global LEAP Results-Based Financing Mechanism Opens Bid Submissions for  Electric Pressure Cookers - CLASP">
            <a:extLst>
              <a:ext uri="{FF2B5EF4-FFF2-40B4-BE49-F238E27FC236}">
                <a16:creationId xmlns:a16="http://schemas.microsoft.com/office/drawing/2014/main" id="{64D7FB0D-663B-DDED-AB36-BDA9099C2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68036" y="-183277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KE"/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AAA980E3-10AD-0F4B-56A4-181697749826}"/>
              </a:ext>
            </a:extLst>
          </p:cNvPr>
          <p:cNvSpPr/>
          <p:nvPr/>
        </p:nvSpPr>
        <p:spPr>
          <a:xfrm>
            <a:off x="6097887" y="5061373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Arrow: Right 1062">
            <a:extLst>
              <a:ext uri="{FF2B5EF4-FFF2-40B4-BE49-F238E27FC236}">
                <a16:creationId xmlns:a16="http://schemas.microsoft.com/office/drawing/2014/main" id="{3790767F-BDF5-CBBC-A21E-E88CE79F96F0}"/>
              </a:ext>
            </a:extLst>
          </p:cNvPr>
          <p:cNvSpPr/>
          <p:nvPr/>
        </p:nvSpPr>
        <p:spPr>
          <a:xfrm>
            <a:off x="7250931" y="736772"/>
            <a:ext cx="720717" cy="172417"/>
          </a:xfrm>
          <a:prstGeom prst="rightArrow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45E3D17-BBFE-C44B-9BA2-807C79577C58}"/>
              </a:ext>
            </a:extLst>
          </p:cNvPr>
          <p:cNvCxnSpPr>
            <a:cxnSpLocks/>
          </p:cNvCxnSpPr>
          <p:nvPr/>
        </p:nvCxnSpPr>
        <p:spPr>
          <a:xfrm flipH="1" flipV="1">
            <a:off x="9297678" y="3878075"/>
            <a:ext cx="2" cy="12684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BFE5E44F-DAC0-9745-8FC1-9BEB5E6C9190}"/>
              </a:ext>
            </a:extLst>
          </p:cNvPr>
          <p:cNvSpPr/>
          <p:nvPr/>
        </p:nvSpPr>
        <p:spPr>
          <a:xfrm>
            <a:off x="9222264" y="5071066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085221-52B6-294D-88ED-29F519FEA5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275" y="2660851"/>
            <a:ext cx="664234" cy="854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1EAB2C-2591-5FFB-862E-C6A2FEE92574}"/>
              </a:ext>
            </a:extLst>
          </p:cNvPr>
          <p:cNvSpPr txBox="1"/>
          <p:nvPr/>
        </p:nvSpPr>
        <p:spPr>
          <a:xfrm>
            <a:off x="3117204" y="6185163"/>
            <a:ext cx="1307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MoEWRI</a:t>
            </a:r>
            <a:r>
              <a:rPr lang="en-US" sz="1600" dirty="0"/>
              <a:t> White Paper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5AA9B-96F7-8A3A-4AC2-2D8E6ED94B35}"/>
              </a:ext>
            </a:extLst>
          </p:cNvPr>
          <p:cNvSpPr txBox="1"/>
          <p:nvPr/>
        </p:nvSpPr>
        <p:spPr>
          <a:xfrm>
            <a:off x="6781850" y="2978599"/>
            <a:ext cx="1396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GMA update ranks Nepal 2</a:t>
            </a:r>
            <a:r>
              <a:rPr lang="en-US" sz="1600" baseline="30000" dirty="0"/>
              <a:t>nd</a:t>
            </a:r>
            <a:r>
              <a:rPr lang="en-US" sz="1600" dirty="0"/>
              <a:t> for potential </a:t>
            </a:r>
          </a:p>
        </p:txBody>
      </p:sp>
      <p:pic>
        <p:nvPicPr>
          <p:cNvPr id="26" name="Picture 25" descr="A picture containing graphics, font, graphic design, clipart&#10;&#10;Description automatically generated">
            <a:extLst>
              <a:ext uri="{FF2B5EF4-FFF2-40B4-BE49-F238E27FC236}">
                <a16:creationId xmlns:a16="http://schemas.microsoft.com/office/drawing/2014/main" id="{6D8EEC5E-B078-6B8F-E78D-8C7569F315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02" y="4541079"/>
            <a:ext cx="333501" cy="47104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F31288-A47E-EF3A-5B85-8CEB0E6E97E6}"/>
              </a:ext>
            </a:extLst>
          </p:cNvPr>
          <p:cNvCxnSpPr>
            <a:cxnSpLocks/>
          </p:cNvCxnSpPr>
          <p:nvPr/>
        </p:nvCxnSpPr>
        <p:spPr>
          <a:xfrm flipV="1">
            <a:off x="4311085" y="5250482"/>
            <a:ext cx="0" cy="3330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CB817F-448C-1DBC-3172-943A582E061D}"/>
              </a:ext>
            </a:extLst>
          </p:cNvPr>
          <p:cNvSpPr txBox="1"/>
          <p:nvPr/>
        </p:nvSpPr>
        <p:spPr>
          <a:xfrm>
            <a:off x="5362269" y="594528"/>
            <a:ext cx="185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5 ECO challenge funds begin: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EF3E670-1087-5EBD-0DC5-786128CF7EE3}"/>
              </a:ext>
            </a:extLst>
          </p:cNvPr>
          <p:cNvSpPr/>
          <p:nvPr/>
        </p:nvSpPr>
        <p:spPr>
          <a:xfrm>
            <a:off x="4246245" y="5074651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5EF2488-B4B6-DBF4-957A-92FAF9D66258}"/>
              </a:ext>
            </a:extLst>
          </p:cNvPr>
          <p:cNvSpPr/>
          <p:nvPr/>
        </p:nvSpPr>
        <p:spPr>
          <a:xfrm>
            <a:off x="3272804" y="5052585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F28625-82B6-FB04-E39D-A8B9290B3EBE}"/>
              </a:ext>
            </a:extLst>
          </p:cNvPr>
          <p:cNvCxnSpPr>
            <a:cxnSpLocks/>
          </p:cNvCxnSpPr>
          <p:nvPr/>
        </p:nvCxnSpPr>
        <p:spPr>
          <a:xfrm flipH="1" flipV="1">
            <a:off x="3326404" y="3968742"/>
            <a:ext cx="20287" cy="1069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787C159-1778-388C-AFE8-6182BDE34B7F}"/>
              </a:ext>
            </a:extLst>
          </p:cNvPr>
          <p:cNvSpPr txBox="1"/>
          <p:nvPr/>
        </p:nvSpPr>
        <p:spPr>
          <a:xfrm>
            <a:off x="1308811" y="3917394"/>
            <a:ext cx="2031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Dr. Long Seng To starts 5yr </a:t>
            </a:r>
            <a:r>
              <a:rPr lang="en-US" sz="1600" dirty="0" err="1"/>
              <a:t>RAEng</a:t>
            </a:r>
            <a:r>
              <a:rPr lang="en-US" sz="1600" dirty="0"/>
              <a:t> </a:t>
            </a:r>
            <a:r>
              <a:rPr lang="en-US" sz="1600" dirty="0" err="1"/>
              <a:t>Lboro</a:t>
            </a:r>
            <a:r>
              <a:rPr lang="en-US" sz="1600" dirty="0"/>
              <a:t> fellowship. Nepal/Malawi focus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445CAE-1702-95D1-2B8C-797D0D647E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5540" y="3978331"/>
            <a:ext cx="711044" cy="7253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BAC08D0-C71F-52C3-5308-512EBA2FD6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5996" y="96059"/>
            <a:ext cx="629194" cy="8935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EAEA7A2-9547-2F03-0B07-B466730834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8172" y="1993529"/>
            <a:ext cx="502825" cy="2852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81D1DB6-0FE1-A792-6E7C-66078D9D9D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7736" y="2001272"/>
            <a:ext cx="866390" cy="32407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9816B11-9B65-2C9E-55E0-E7E4130D8E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3497" y="1613122"/>
            <a:ext cx="1390460" cy="390631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F24B2588-D87D-9CB6-7043-E4DA08ACDF31}"/>
              </a:ext>
            </a:extLst>
          </p:cNvPr>
          <p:cNvSpPr txBox="1"/>
          <p:nvPr/>
        </p:nvSpPr>
        <p:spPr>
          <a:xfrm>
            <a:off x="9931984" y="6034611"/>
            <a:ext cx="122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CCA Country Action Plan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90214CBF-5E4A-7781-1D1B-9323C430DF45}"/>
              </a:ext>
            </a:extLst>
          </p:cNvPr>
          <p:cNvSpPr txBox="1"/>
          <p:nvPr/>
        </p:nvSpPr>
        <p:spPr>
          <a:xfrm>
            <a:off x="6193003" y="6000128"/>
            <a:ext cx="1742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NDC Plan: 25% </a:t>
            </a:r>
            <a:r>
              <a:rPr lang="en-US" sz="1600" dirty="0" err="1"/>
              <a:t>eCooking</a:t>
            </a:r>
            <a:r>
              <a:rPr lang="en-US" sz="1600" dirty="0"/>
              <a:t> target (primary use)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B1A023B9-CA44-DC8B-3D30-1B478920F6E5}"/>
              </a:ext>
            </a:extLst>
          </p:cNvPr>
          <p:cNvSpPr txBox="1"/>
          <p:nvPr/>
        </p:nvSpPr>
        <p:spPr>
          <a:xfrm>
            <a:off x="4649186" y="6038223"/>
            <a:ext cx="146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49.2m USD GCF pipeline announced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1CC7A37E-FE4E-2F58-D0B3-979006C9B21E}"/>
              </a:ext>
            </a:extLst>
          </p:cNvPr>
          <p:cNvSpPr txBox="1"/>
          <p:nvPr/>
        </p:nvSpPr>
        <p:spPr>
          <a:xfrm>
            <a:off x="88984" y="6027003"/>
            <a:ext cx="1200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NEPAL:    KEY EVENTS TIMELINE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5E13FCE9-A93F-620C-2F36-431C5A0E861C}"/>
              </a:ext>
            </a:extLst>
          </p:cNvPr>
          <p:cNvSpPr txBox="1"/>
          <p:nvPr/>
        </p:nvSpPr>
        <p:spPr>
          <a:xfrm>
            <a:off x="1648608" y="6143415"/>
            <a:ext cx="1378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Load shedding ends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C4B91199-131C-A3C6-F78A-D780CE456928}"/>
              </a:ext>
            </a:extLst>
          </p:cNvPr>
          <p:cNvSpPr txBox="1"/>
          <p:nvPr/>
        </p:nvSpPr>
        <p:spPr>
          <a:xfrm>
            <a:off x="9696515" y="-44992"/>
            <a:ext cx="233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 4 ECO Follow up studies + 1 SC2 challenge fund</a:t>
            </a:r>
          </a:p>
        </p:txBody>
      </p:sp>
      <p:pic>
        <p:nvPicPr>
          <p:cNvPr id="1054" name="Picture 1053">
            <a:extLst>
              <a:ext uri="{FF2B5EF4-FFF2-40B4-BE49-F238E27FC236}">
                <a16:creationId xmlns:a16="http://schemas.microsoft.com/office/drawing/2014/main" id="{69A481A6-45F2-5893-3F95-45E597640D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1023" y="1478532"/>
            <a:ext cx="1177723" cy="517642"/>
          </a:xfrm>
          <a:prstGeom prst="rect">
            <a:avLst/>
          </a:prstGeom>
        </p:spPr>
      </p:pic>
      <p:sp>
        <p:nvSpPr>
          <p:cNvPr id="1055" name="Arrow: Right 1054">
            <a:extLst>
              <a:ext uri="{FF2B5EF4-FFF2-40B4-BE49-F238E27FC236}">
                <a16:creationId xmlns:a16="http://schemas.microsoft.com/office/drawing/2014/main" id="{A810D905-B6C8-596E-03FA-3485DB3F16C0}"/>
              </a:ext>
            </a:extLst>
          </p:cNvPr>
          <p:cNvSpPr/>
          <p:nvPr/>
        </p:nvSpPr>
        <p:spPr>
          <a:xfrm rot="16200000">
            <a:off x="3857373" y="2144071"/>
            <a:ext cx="454450" cy="181868"/>
          </a:xfrm>
          <a:prstGeom prst="rightArrow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13169D09-F9E8-CBB3-CC3D-A9F067171119}"/>
              </a:ext>
            </a:extLst>
          </p:cNvPr>
          <p:cNvSpPr txBox="1"/>
          <p:nvPr/>
        </p:nvSpPr>
        <p:spPr>
          <a:xfrm>
            <a:off x="3353305" y="995737"/>
            <a:ext cx="128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Best practice sharing</a:t>
            </a:r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6C6B8DA2-ADA2-56F8-D611-A67DF82822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4271" y="3827835"/>
            <a:ext cx="1287626" cy="723480"/>
          </a:xfrm>
          <a:prstGeom prst="rect">
            <a:avLst/>
          </a:prstGeom>
        </p:spPr>
      </p:pic>
      <p:sp>
        <p:nvSpPr>
          <p:cNvPr id="1074" name="TextBox 1073">
            <a:extLst>
              <a:ext uri="{FF2B5EF4-FFF2-40B4-BE49-F238E27FC236}">
                <a16:creationId xmlns:a16="http://schemas.microsoft.com/office/drawing/2014/main" id="{DB874FE6-3024-3D6C-6198-C0C167751E0B}"/>
              </a:ext>
            </a:extLst>
          </p:cNvPr>
          <p:cNvSpPr txBox="1"/>
          <p:nvPr/>
        </p:nvSpPr>
        <p:spPr>
          <a:xfrm>
            <a:off x="10615950" y="3912108"/>
            <a:ext cx="998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2023 MECS Nepal workshop</a:t>
            </a:r>
          </a:p>
        </p:txBody>
      </p:sp>
      <p:sp>
        <p:nvSpPr>
          <p:cNvPr id="1075" name="Arrow: Right 1074">
            <a:extLst>
              <a:ext uri="{FF2B5EF4-FFF2-40B4-BE49-F238E27FC236}">
                <a16:creationId xmlns:a16="http://schemas.microsoft.com/office/drawing/2014/main" id="{A85EC331-22A6-D679-E4D9-7063FD8AB14D}"/>
              </a:ext>
            </a:extLst>
          </p:cNvPr>
          <p:cNvSpPr/>
          <p:nvPr/>
        </p:nvSpPr>
        <p:spPr>
          <a:xfrm rot="19302045">
            <a:off x="8680930" y="2949581"/>
            <a:ext cx="502838" cy="177530"/>
          </a:xfrm>
          <a:prstGeom prst="rightArrow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D05D5BFF-8999-36CC-EEA0-77D14E1E0000}"/>
              </a:ext>
            </a:extLst>
          </p:cNvPr>
          <p:cNvSpPr txBox="1"/>
          <p:nvPr/>
        </p:nvSpPr>
        <p:spPr>
          <a:xfrm>
            <a:off x="8669379" y="1939236"/>
            <a:ext cx="1516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18 Nepal research consultancies start</a:t>
            </a: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E03C2242-FBD8-D795-B755-53882F153AE1}"/>
              </a:ext>
            </a:extLst>
          </p:cNvPr>
          <p:cNvSpPr/>
          <p:nvPr/>
        </p:nvSpPr>
        <p:spPr>
          <a:xfrm>
            <a:off x="9688415" y="5071066"/>
            <a:ext cx="150829" cy="1508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Arrow: Right 1085">
            <a:extLst>
              <a:ext uri="{FF2B5EF4-FFF2-40B4-BE49-F238E27FC236}">
                <a16:creationId xmlns:a16="http://schemas.microsoft.com/office/drawing/2014/main" id="{ED117B9C-1CDA-E5E7-36C5-64E2B029302F}"/>
              </a:ext>
            </a:extLst>
          </p:cNvPr>
          <p:cNvSpPr/>
          <p:nvPr/>
        </p:nvSpPr>
        <p:spPr>
          <a:xfrm>
            <a:off x="8862761" y="185039"/>
            <a:ext cx="901069" cy="178781"/>
          </a:xfrm>
          <a:prstGeom prst="rightArrow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84BDC159-DA6F-655C-644A-9543CD74A254}"/>
              </a:ext>
            </a:extLst>
          </p:cNvPr>
          <p:cNvSpPr txBox="1"/>
          <p:nvPr/>
        </p:nvSpPr>
        <p:spPr>
          <a:xfrm>
            <a:off x="7609016" y="1072116"/>
            <a:ext cx="196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ECO 2022 Workshop. </a:t>
            </a:r>
            <a:r>
              <a:rPr lang="en-US" sz="1600" dirty="0" err="1"/>
              <a:t>eCookbook</a:t>
            </a:r>
            <a:r>
              <a:rPr lang="en-US" sz="1600" dirty="0"/>
              <a:t> launch</a:t>
            </a:r>
          </a:p>
        </p:txBody>
      </p:sp>
      <p:sp>
        <p:nvSpPr>
          <p:cNvPr id="1090" name="Left Brace 1089">
            <a:extLst>
              <a:ext uri="{FF2B5EF4-FFF2-40B4-BE49-F238E27FC236}">
                <a16:creationId xmlns:a16="http://schemas.microsoft.com/office/drawing/2014/main" id="{7A41DE2D-B713-6149-04A4-908958EE58EF}"/>
              </a:ext>
            </a:extLst>
          </p:cNvPr>
          <p:cNvSpPr/>
          <p:nvPr/>
        </p:nvSpPr>
        <p:spPr>
          <a:xfrm>
            <a:off x="10016431" y="641613"/>
            <a:ext cx="202954" cy="3897617"/>
          </a:xfrm>
          <a:prstGeom prst="lef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BD0EA95-B2C6-20DE-A56D-0995A28929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0003" y="1353539"/>
            <a:ext cx="903646" cy="364869"/>
          </a:xfrm>
          <a:prstGeom prst="rect">
            <a:avLst/>
          </a:prstGeom>
        </p:spPr>
      </p:pic>
      <p:pic>
        <p:nvPicPr>
          <p:cNvPr id="1092" name="Picture 1091">
            <a:extLst>
              <a:ext uri="{FF2B5EF4-FFF2-40B4-BE49-F238E27FC236}">
                <a16:creationId xmlns:a16="http://schemas.microsoft.com/office/drawing/2014/main" id="{2B48A0FB-DCB8-BE7E-F240-7A821DDDF2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58769" y="768229"/>
            <a:ext cx="354483" cy="322030"/>
          </a:xfrm>
          <a:prstGeom prst="rect">
            <a:avLst/>
          </a:prstGeom>
        </p:spPr>
      </p:pic>
      <p:pic>
        <p:nvPicPr>
          <p:cNvPr id="1093" name="Picture 1092">
            <a:extLst>
              <a:ext uri="{FF2B5EF4-FFF2-40B4-BE49-F238E27FC236}">
                <a16:creationId xmlns:a16="http://schemas.microsoft.com/office/drawing/2014/main" id="{5218DF02-86AD-B9AA-B840-B95909A066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04446" y="1157159"/>
            <a:ext cx="493702" cy="311247"/>
          </a:xfrm>
          <a:prstGeom prst="rect">
            <a:avLst/>
          </a:prstGeom>
        </p:spPr>
      </p:pic>
      <p:pic>
        <p:nvPicPr>
          <p:cNvPr id="1094" name="Picture 1093">
            <a:extLst>
              <a:ext uri="{FF2B5EF4-FFF2-40B4-BE49-F238E27FC236}">
                <a16:creationId xmlns:a16="http://schemas.microsoft.com/office/drawing/2014/main" id="{F7CBA8B8-BB09-7659-E641-B43486243D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27851" y="1452131"/>
            <a:ext cx="865707" cy="323116"/>
          </a:xfrm>
          <a:prstGeom prst="rect">
            <a:avLst/>
          </a:prstGeom>
        </p:spPr>
      </p:pic>
      <p:pic>
        <p:nvPicPr>
          <p:cNvPr id="1098" name="Picture 1097">
            <a:extLst>
              <a:ext uri="{FF2B5EF4-FFF2-40B4-BE49-F238E27FC236}">
                <a16:creationId xmlns:a16="http://schemas.microsoft.com/office/drawing/2014/main" id="{566E2EFD-A941-A406-1BA4-C4920DB2A5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61107" y="2483563"/>
            <a:ext cx="518544" cy="495395"/>
          </a:xfrm>
          <a:prstGeom prst="rect">
            <a:avLst/>
          </a:prstGeom>
        </p:spPr>
      </p:pic>
      <p:pic>
        <p:nvPicPr>
          <p:cNvPr id="1100" name="Picture 1099">
            <a:extLst>
              <a:ext uri="{FF2B5EF4-FFF2-40B4-BE49-F238E27FC236}">
                <a16:creationId xmlns:a16="http://schemas.microsoft.com/office/drawing/2014/main" id="{1613D8FF-E584-9BC2-273A-9E37F7BFDC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20825" y="3559904"/>
            <a:ext cx="558375" cy="314086"/>
          </a:xfrm>
          <a:prstGeom prst="rect">
            <a:avLst/>
          </a:prstGeom>
        </p:spPr>
      </p:pic>
      <p:pic>
        <p:nvPicPr>
          <p:cNvPr id="1102" name="Picture 1101">
            <a:extLst>
              <a:ext uri="{FF2B5EF4-FFF2-40B4-BE49-F238E27FC236}">
                <a16:creationId xmlns:a16="http://schemas.microsoft.com/office/drawing/2014/main" id="{399AD793-51FD-06AD-EDF2-EC72B5B658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7851" y="3932610"/>
            <a:ext cx="410327" cy="328814"/>
          </a:xfrm>
          <a:prstGeom prst="rect">
            <a:avLst/>
          </a:prstGeom>
        </p:spPr>
      </p:pic>
      <p:pic>
        <p:nvPicPr>
          <p:cNvPr id="1103" name="Picture 1102">
            <a:extLst>
              <a:ext uri="{FF2B5EF4-FFF2-40B4-BE49-F238E27FC236}">
                <a16:creationId xmlns:a16="http://schemas.microsoft.com/office/drawing/2014/main" id="{ED96619A-ADA1-84EA-3F4F-3812B52C3C0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88473" y="4331006"/>
            <a:ext cx="561350" cy="330680"/>
          </a:xfrm>
          <a:prstGeom prst="rect">
            <a:avLst/>
          </a:prstGeom>
        </p:spPr>
      </p:pic>
      <p:pic>
        <p:nvPicPr>
          <p:cNvPr id="1104" name="Picture 1103">
            <a:extLst>
              <a:ext uri="{FF2B5EF4-FFF2-40B4-BE49-F238E27FC236}">
                <a16:creationId xmlns:a16="http://schemas.microsoft.com/office/drawing/2014/main" id="{F55E40F4-C3D2-E60C-529F-0658C98A1EE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79579" y="1826205"/>
            <a:ext cx="558375" cy="239605"/>
          </a:xfrm>
          <a:prstGeom prst="rect">
            <a:avLst/>
          </a:prstGeom>
        </p:spPr>
      </p:pic>
      <p:pic>
        <p:nvPicPr>
          <p:cNvPr id="1105" name="Picture 1104">
            <a:extLst>
              <a:ext uri="{FF2B5EF4-FFF2-40B4-BE49-F238E27FC236}">
                <a16:creationId xmlns:a16="http://schemas.microsoft.com/office/drawing/2014/main" id="{5DA28512-23B5-A4F3-8BF2-FF6E88557B2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49213" y="2138341"/>
            <a:ext cx="529167" cy="304800"/>
          </a:xfrm>
          <a:prstGeom prst="rect">
            <a:avLst/>
          </a:prstGeom>
        </p:spPr>
      </p:pic>
      <p:pic>
        <p:nvPicPr>
          <p:cNvPr id="1106" name="Picture 1105">
            <a:extLst>
              <a:ext uri="{FF2B5EF4-FFF2-40B4-BE49-F238E27FC236}">
                <a16:creationId xmlns:a16="http://schemas.microsoft.com/office/drawing/2014/main" id="{D73A61D0-874E-B105-9D93-7486FAEBEEE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49213" y="3020190"/>
            <a:ext cx="554328" cy="448082"/>
          </a:xfrm>
          <a:prstGeom prst="rect">
            <a:avLst/>
          </a:prstGeom>
        </p:spPr>
      </p:pic>
      <p:cxnSp>
        <p:nvCxnSpPr>
          <p:cNvPr id="1111" name="Straight Connector 1110">
            <a:extLst>
              <a:ext uri="{FF2B5EF4-FFF2-40B4-BE49-F238E27FC236}">
                <a16:creationId xmlns:a16="http://schemas.microsoft.com/office/drawing/2014/main" id="{DD6648A6-1C84-A433-C917-6B044F4365E4}"/>
              </a:ext>
            </a:extLst>
          </p:cNvPr>
          <p:cNvCxnSpPr>
            <a:cxnSpLocks/>
          </p:cNvCxnSpPr>
          <p:nvPr/>
        </p:nvCxnSpPr>
        <p:spPr>
          <a:xfrm flipV="1">
            <a:off x="10860013" y="4919000"/>
            <a:ext cx="0" cy="1812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CE7E61D-32C5-93C0-C56A-C7D371EE8FA6}"/>
              </a:ext>
            </a:extLst>
          </p:cNvPr>
          <p:cNvSpPr txBox="1"/>
          <p:nvPr/>
        </p:nvSpPr>
        <p:spPr>
          <a:xfrm>
            <a:off x="3710384" y="5516211"/>
            <a:ext cx="98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MECS</a:t>
            </a:r>
            <a:r>
              <a:rPr lang="en-US" sz="1600" dirty="0"/>
              <a:t> </a:t>
            </a:r>
            <a:r>
              <a:rPr lang="en-US" sz="1600" b="1" dirty="0"/>
              <a:t>launched</a:t>
            </a:r>
          </a:p>
        </p:txBody>
      </p:sp>
      <p:sp>
        <p:nvSpPr>
          <p:cNvPr id="1118" name="TextBox 1117">
            <a:extLst>
              <a:ext uri="{FF2B5EF4-FFF2-40B4-BE49-F238E27FC236}">
                <a16:creationId xmlns:a16="http://schemas.microsoft.com/office/drawing/2014/main" id="{5052D60D-94C4-F4A9-32CE-B8F8418F7E2F}"/>
              </a:ext>
            </a:extLst>
          </p:cNvPr>
          <p:cNvSpPr txBox="1"/>
          <p:nvPr/>
        </p:nvSpPr>
        <p:spPr>
          <a:xfrm>
            <a:off x="8178697" y="6000128"/>
            <a:ext cx="1579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Start of seasonal electricity surplus</a:t>
            </a:r>
          </a:p>
        </p:txBody>
      </p:sp>
      <p:pic>
        <p:nvPicPr>
          <p:cNvPr id="1119" name="Picture 1118">
            <a:extLst>
              <a:ext uri="{FF2B5EF4-FFF2-40B4-BE49-F238E27FC236}">
                <a16:creationId xmlns:a16="http://schemas.microsoft.com/office/drawing/2014/main" id="{0B44388D-872B-64D8-4AA7-05975F228D8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017444" y="3250032"/>
            <a:ext cx="966657" cy="724993"/>
          </a:xfrm>
          <a:prstGeom prst="rect">
            <a:avLst/>
          </a:prstGeom>
        </p:spPr>
      </p:pic>
      <p:pic>
        <p:nvPicPr>
          <p:cNvPr id="1121" name="Picture 1120">
            <a:extLst>
              <a:ext uri="{FF2B5EF4-FFF2-40B4-BE49-F238E27FC236}">
                <a16:creationId xmlns:a16="http://schemas.microsoft.com/office/drawing/2014/main" id="{A267C75F-61C0-C22B-BD1C-47940B9CE99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14574" y="416155"/>
            <a:ext cx="901069" cy="600712"/>
          </a:xfrm>
          <a:prstGeom prst="rect">
            <a:avLst/>
          </a:prstGeom>
        </p:spPr>
      </p:pic>
      <p:cxnSp>
        <p:nvCxnSpPr>
          <p:cNvPr id="1129" name="Connector: Curved 1128">
            <a:extLst>
              <a:ext uri="{FF2B5EF4-FFF2-40B4-BE49-F238E27FC236}">
                <a16:creationId xmlns:a16="http://schemas.microsoft.com/office/drawing/2014/main" id="{E36A236C-46D8-5A63-1ADB-31BEFE67461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90003" y="4103416"/>
            <a:ext cx="3494945" cy="98927"/>
          </a:xfrm>
          <a:prstGeom prst="curvedConnector3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32" name="TextBox 1131">
            <a:extLst>
              <a:ext uri="{FF2B5EF4-FFF2-40B4-BE49-F238E27FC236}">
                <a16:creationId xmlns:a16="http://schemas.microsoft.com/office/drawing/2014/main" id="{A5A3A342-1E8E-CF43-810A-CE4467D82372}"/>
              </a:ext>
            </a:extLst>
          </p:cNvPr>
          <p:cNvSpPr txBox="1"/>
          <p:nvPr/>
        </p:nvSpPr>
        <p:spPr>
          <a:xfrm>
            <a:off x="11093558" y="5534561"/>
            <a:ext cx="1099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India to import 10GW over next 10 years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441C845-3FA5-9259-4442-EC66016F495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6846" y="1303402"/>
            <a:ext cx="561866" cy="348745"/>
          </a:xfrm>
          <a:prstGeom prst="rect">
            <a:avLst/>
          </a:prstGeom>
        </p:spPr>
      </p:pic>
      <p:pic>
        <p:nvPicPr>
          <p:cNvPr id="1135" name="Picture 1134">
            <a:extLst>
              <a:ext uri="{FF2B5EF4-FFF2-40B4-BE49-F238E27FC236}">
                <a16:creationId xmlns:a16="http://schemas.microsoft.com/office/drawing/2014/main" id="{1D2ADA9A-931D-F5A3-1E28-2F40A4044AB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49434" y="3625992"/>
            <a:ext cx="500514" cy="310101"/>
          </a:xfrm>
          <a:prstGeom prst="rect">
            <a:avLst/>
          </a:prstGeom>
        </p:spPr>
      </p:pic>
      <p:cxnSp>
        <p:nvCxnSpPr>
          <p:cNvPr id="1136" name="Connector: Curved 1135">
            <a:extLst>
              <a:ext uri="{FF2B5EF4-FFF2-40B4-BE49-F238E27FC236}">
                <a16:creationId xmlns:a16="http://schemas.microsoft.com/office/drawing/2014/main" id="{937020F1-AA90-F827-5CFA-83BC4C032A5D}"/>
              </a:ext>
            </a:extLst>
          </p:cNvPr>
          <p:cNvCxnSpPr>
            <a:cxnSpLocks/>
          </p:cNvCxnSpPr>
          <p:nvPr/>
        </p:nvCxnSpPr>
        <p:spPr>
          <a:xfrm flipV="1">
            <a:off x="4623426" y="897167"/>
            <a:ext cx="1314684" cy="51735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52" name="Picture 1151">
            <a:extLst>
              <a:ext uri="{FF2B5EF4-FFF2-40B4-BE49-F238E27FC236}">
                <a16:creationId xmlns:a16="http://schemas.microsoft.com/office/drawing/2014/main" id="{A644BE78-6F8F-FFE4-3CD8-85424205CBA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89846" y="2659141"/>
            <a:ext cx="616247" cy="87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0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2C9D-46D3-F1CB-4AFC-120FDEB6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2023 MECS Nepal Field Visit</a:t>
            </a:r>
          </a:p>
        </p:txBody>
      </p:sp>
    </p:spTree>
    <p:extLst>
      <p:ext uri="{BB962C8B-B14F-4D97-AF65-F5344CB8AC3E}">
        <p14:creationId xmlns:p14="http://schemas.microsoft.com/office/powerpoint/2010/main" val="181213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33D2-9B54-66B7-74CF-D76D2B2C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1" y="365125"/>
            <a:ext cx="5758920" cy="1325563"/>
          </a:xfrm>
        </p:spPr>
        <p:txBody>
          <a:bodyPr/>
          <a:lstStyle/>
          <a:p>
            <a:r>
              <a:rPr lang="en-GB" dirty="0"/>
              <a:t>2023 MECS Nepal Field visit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C7A5E7-63E6-6B43-E8C0-0D71E94E6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799997"/>
            <a:ext cx="2058003" cy="2058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71ECEA-71BD-9ABB-0C19-6A8E2BDE8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972" y="5023575"/>
            <a:ext cx="2447677" cy="1834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4690D-8F70-199C-1B40-D45AB05F263A}"/>
              </a:ext>
            </a:extLst>
          </p:cNvPr>
          <p:cNvSpPr txBox="1"/>
          <p:nvPr/>
        </p:nvSpPr>
        <p:spPr>
          <a:xfrm>
            <a:off x="273270" y="1954058"/>
            <a:ext cx="7062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Aims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MECS Workshop: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Inform stakeholders of findings from the 18 research consultancies MECS commissioned in Nepal over the last year.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new and further existing working relationships with key Nepali stakeholders.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5B5CD-373E-19FB-4EB9-34CA58C96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025" y="300811"/>
            <a:ext cx="4461705" cy="3346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045DA5-25F1-7DC7-DA83-FED2F66F0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028" y="5023574"/>
            <a:ext cx="2445899" cy="1834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9B9041-089C-976A-3402-A2A6F9A97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8677" y="3910459"/>
            <a:ext cx="3930053" cy="29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91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3883-C087-A867-7E42-397561A1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MECS 2023 Workshop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E368F1-4EB5-A00A-89FB-AE8FCB0D9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9745" cy="4205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100" b="1" dirty="0"/>
              <a:t>Electric Cooking Outreach (ECO) Challenge Fund: Follow up studies </a:t>
            </a:r>
            <a:r>
              <a:rPr lang="en-GB" sz="2100" dirty="0"/>
              <a:t>– showed long-term stories of impact from three ECO pilot studies</a:t>
            </a:r>
          </a:p>
          <a:p>
            <a:r>
              <a:rPr lang="en-US" sz="2100" dirty="0"/>
              <a:t>Vast majority of ECO participants continue to  </a:t>
            </a:r>
            <a:r>
              <a:rPr lang="en-US" sz="2100" dirty="0" err="1"/>
              <a:t>eCook</a:t>
            </a:r>
            <a:r>
              <a:rPr lang="en-US" sz="2100" dirty="0"/>
              <a:t> regularly </a:t>
            </a:r>
          </a:p>
          <a:p>
            <a:r>
              <a:rPr lang="en-GB" sz="2100" dirty="0"/>
              <a:t>eCooking increased in 2 of 3 projects to 40-50% of dishes -  aided by purchases of a 2</a:t>
            </a:r>
            <a:r>
              <a:rPr lang="en-GB" sz="2100" baseline="30000" dirty="0"/>
              <a:t>nd</a:t>
            </a:r>
            <a:r>
              <a:rPr lang="en-GB" sz="2100" dirty="0"/>
              <a:t> </a:t>
            </a:r>
            <a:r>
              <a:rPr lang="en-GB" sz="2100" dirty="0" err="1"/>
              <a:t>eStove</a:t>
            </a:r>
            <a:endParaRPr lang="en-GB" sz="2100" dirty="0"/>
          </a:p>
          <a:p>
            <a:r>
              <a:rPr lang="en-GB" sz="2100" dirty="0"/>
              <a:t>‘Out-scaling’ - wider community awareness and adoption of </a:t>
            </a:r>
            <a:r>
              <a:rPr lang="en-GB" sz="2100" dirty="0" err="1"/>
              <a:t>eCooking</a:t>
            </a:r>
            <a:r>
              <a:rPr lang="en-GB" sz="2100" dirty="0"/>
              <a:t> beyond ECO participants.</a:t>
            </a:r>
          </a:p>
          <a:p>
            <a:r>
              <a:rPr lang="en-US" sz="2100" b="0" i="0" dirty="0">
                <a:solidFill>
                  <a:srgbClr val="525E66"/>
                </a:solidFill>
                <a:effectLst/>
                <a:latin typeface="DIN"/>
              </a:rPr>
              <a:t>MECS ECO pilots had a significant impact in introducing the EPC to the Nepali market. </a:t>
            </a:r>
            <a:endParaRPr lang="en-US" dirty="0">
              <a:solidFill>
                <a:srgbClr val="525E66"/>
              </a:solidFill>
              <a:latin typeface="DIN"/>
            </a:endParaRPr>
          </a:p>
          <a:p>
            <a:endParaRPr lang="en-US" b="0" i="0" dirty="0">
              <a:solidFill>
                <a:srgbClr val="525E66"/>
              </a:solidFill>
              <a:effectLst/>
              <a:latin typeface="DIN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25A40-5D6D-B3F1-32DB-DAE44C1AA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638" y="-8025"/>
            <a:ext cx="4673840" cy="3397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76E4EF-9037-9776-7B6D-B1C5028AE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160" y="3045817"/>
            <a:ext cx="4340862" cy="32914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F065E2-7FFF-84FB-5AC2-9310F75DB6A4}"/>
              </a:ext>
            </a:extLst>
          </p:cNvPr>
          <p:cNvSpPr txBox="1"/>
          <p:nvPr/>
        </p:nvSpPr>
        <p:spPr>
          <a:xfrm>
            <a:off x="7518160" y="6294827"/>
            <a:ext cx="467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Din OT"/>
              </a:rPr>
              <a:t>Proportion of dishes cooked on different fuels by phase in rural </a:t>
            </a:r>
            <a:r>
              <a:rPr lang="en-GB" sz="1200" b="1" dirty="0" err="1">
                <a:latin typeface="Din OT"/>
              </a:rPr>
              <a:t>Timal</a:t>
            </a:r>
            <a:r>
              <a:rPr lang="en-GB" sz="1200" b="1" dirty="0">
                <a:latin typeface="Din OT"/>
              </a:rPr>
              <a:t> and urban </a:t>
            </a:r>
            <a:r>
              <a:rPr lang="en-GB" sz="1200" b="1" dirty="0" err="1">
                <a:latin typeface="Din OT"/>
              </a:rPr>
              <a:t>Banepa</a:t>
            </a:r>
            <a:r>
              <a:rPr lang="en-GB" sz="1200" b="1" dirty="0">
                <a:latin typeface="Din OT"/>
              </a:rPr>
              <a:t> communities </a:t>
            </a:r>
            <a:r>
              <a:rPr lang="en-GB" sz="1200" dirty="0">
                <a:latin typeface="Din OT"/>
              </a:rPr>
              <a:t>(</a:t>
            </a:r>
            <a:r>
              <a:rPr lang="en-GB" sz="1200" dirty="0">
                <a:latin typeface="Din OT"/>
                <a:hlinkClick r:id="rId5"/>
              </a:rPr>
              <a:t>WACN, 2022</a:t>
            </a:r>
            <a:r>
              <a:rPr lang="en-GB" sz="1200" dirty="0">
                <a:latin typeface="Din 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607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3883-C087-A867-7E42-397561A1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MECS 2023 Workshop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E368F1-4EB5-A00A-89FB-AE8FCB0D9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00" y="1930728"/>
            <a:ext cx="6128471" cy="42053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525E66"/>
                </a:solidFill>
                <a:latin typeface="DIN"/>
              </a:rPr>
              <a:t>Five Nepal projects exploring the implications of HHs cooking entirely with electricity</a:t>
            </a:r>
            <a:endParaRPr lang="en-US" sz="1800" b="1" i="0" dirty="0">
              <a:solidFill>
                <a:srgbClr val="525E66"/>
              </a:solidFill>
              <a:effectLst/>
              <a:latin typeface="DIN"/>
            </a:endParaRPr>
          </a:p>
          <a:p>
            <a:r>
              <a:rPr lang="en-US" sz="1800" b="0" i="0" dirty="0">
                <a:solidFill>
                  <a:srgbClr val="525E66"/>
                </a:solidFill>
                <a:effectLst/>
                <a:latin typeface="DIN"/>
              </a:rPr>
              <a:t>Collated data. Multiple sources and averages increase confidence</a:t>
            </a:r>
          </a:p>
          <a:p>
            <a:r>
              <a:rPr lang="en-US" sz="1800" b="0" i="0" dirty="0">
                <a:solidFill>
                  <a:srgbClr val="525E66"/>
                </a:solidFill>
                <a:effectLst/>
                <a:latin typeface="DIN"/>
              </a:rPr>
              <a:t>Highlighted eCooking (using a choice of efficient electric cooking appliances) is already viable as a primary mode of cooking for households in urban </a:t>
            </a:r>
            <a:r>
              <a:rPr lang="en-US" sz="1800" b="0" i="0" dirty="0" err="1">
                <a:solidFill>
                  <a:srgbClr val="525E66"/>
                </a:solidFill>
                <a:effectLst/>
                <a:latin typeface="DIN"/>
              </a:rPr>
              <a:t>centres</a:t>
            </a:r>
            <a:r>
              <a:rPr lang="en-US" sz="1800" b="0" i="0" dirty="0">
                <a:solidFill>
                  <a:srgbClr val="525E66"/>
                </a:solidFill>
                <a:effectLst/>
                <a:latin typeface="DIN"/>
              </a:rPr>
              <a:t>.</a:t>
            </a:r>
          </a:p>
          <a:p>
            <a:endParaRPr lang="en-US" sz="1800" dirty="0">
              <a:solidFill>
                <a:srgbClr val="525E66"/>
              </a:solidFill>
              <a:latin typeface="DIN"/>
            </a:endParaRPr>
          </a:p>
          <a:p>
            <a:pPr marL="0" indent="0">
              <a:buNone/>
            </a:pPr>
            <a:r>
              <a:rPr lang="en-US" sz="1800" b="1" i="0" dirty="0">
                <a:solidFill>
                  <a:srgbClr val="525E66"/>
                </a:solidFill>
                <a:effectLst/>
                <a:latin typeface="DIN"/>
              </a:rPr>
              <a:t>Other workshop activities</a:t>
            </a:r>
          </a:p>
          <a:p>
            <a:r>
              <a:rPr lang="en-US" sz="1800" b="0" i="0" dirty="0">
                <a:solidFill>
                  <a:srgbClr val="525E66"/>
                </a:solidFill>
                <a:effectLst/>
                <a:latin typeface="DIN"/>
              </a:rPr>
              <a:t>Summary of initial findings from the ten ongoing MECS projects </a:t>
            </a:r>
          </a:p>
          <a:p>
            <a:r>
              <a:rPr lang="en-US" sz="1800" dirty="0">
                <a:solidFill>
                  <a:srgbClr val="525E66"/>
                </a:solidFill>
                <a:latin typeface="DIN"/>
              </a:rPr>
              <a:t>MECS global experiences presentation including examples of recent MECS national policy and carbon finance initiatives facilitating scale up in FCDO priority countries.</a:t>
            </a:r>
          </a:p>
          <a:p>
            <a:r>
              <a:rPr lang="en-US" sz="1800" b="0" i="0" dirty="0">
                <a:solidFill>
                  <a:srgbClr val="525E66"/>
                </a:solidFill>
                <a:effectLst/>
                <a:latin typeface="DIN"/>
              </a:rPr>
              <a:t>Group discussions on how to improve information sharing and coordination in the </a:t>
            </a:r>
            <a:r>
              <a:rPr lang="en-US" sz="1800" b="0" i="0" dirty="0" err="1">
                <a:solidFill>
                  <a:srgbClr val="525E66"/>
                </a:solidFill>
                <a:effectLst/>
                <a:latin typeface="DIN"/>
              </a:rPr>
              <a:t>eCooking</a:t>
            </a:r>
            <a:r>
              <a:rPr lang="en-US" sz="1800" b="0" i="0" dirty="0">
                <a:solidFill>
                  <a:srgbClr val="525E66"/>
                </a:solidFill>
                <a:effectLst/>
                <a:latin typeface="DIN"/>
              </a:rPr>
              <a:t> sector. </a:t>
            </a:r>
          </a:p>
          <a:p>
            <a:endParaRPr lang="en-US" sz="1800" b="0" i="0" dirty="0">
              <a:solidFill>
                <a:srgbClr val="525E66"/>
              </a:solidFill>
              <a:effectLst/>
              <a:latin typeface="DIN"/>
            </a:endParaRP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C9644-76ED-E631-5D40-6213AA77E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63" y="632890"/>
            <a:ext cx="4756931" cy="3157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04ACB4-3952-51E4-9DB1-7486E8A8D45C}"/>
              </a:ext>
            </a:extLst>
          </p:cNvPr>
          <p:cNvSpPr txBox="1"/>
          <p:nvPr/>
        </p:nvSpPr>
        <p:spPr>
          <a:xfrm>
            <a:off x="7822323" y="196779"/>
            <a:ext cx="353147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Electricity required to cook entirely with electricity (kWh/HH/month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Din OT"/>
                <a:ea typeface="+mn-ea"/>
                <a:cs typeface="+mn-cs"/>
              </a:rPr>
              <a:t>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Din O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954BD6-46B8-878E-8695-517EB536E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37" y="3894690"/>
            <a:ext cx="4756931" cy="27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33D2-9B54-66B7-74CF-D76D2B2C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1" y="365125"/>
            <a:ext cx="6266794" cy="1325563"/>
          </a:xfrm>
        </p:spPr>
        <p:txBody>
          <a:bodyPr/>
          <a:lstStyle/>
          <a:p>
            <a:r>
              <a:rPr lang="en-GB" dirty="0"/>
              <a:t>Develop new working relationships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58ADA-0AA7-B311-A2E7-4CCC7F03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3317" cy="4205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Dinesh Kumar Ghimire, Secretary of Ministry of Energy, Water Resources and Irrigation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Interested to take up recommendations from MECS research</a:t>
            </a:r>
          </a:p>
          <a:p>
            <a:pPr marL="0" indent="0">
              <a:buNone/>
            </a:pPr>
            <a:r>
              <a:rPr lang="en-US" sz="1800" b="1" dirty="0"/>
              <a:t>Kul Man </a:t>
            </a:r>
            <a:r>
              <a:rPr lang="en-US" sz="1800" b="1" dirty="0" err="1"/>
              <a:t>Ghising</a:t>
            </a:r>
            <a:r>
              <a:rPr lang="en-US" sz="1800" b="1" dirty="0"/>
              <a:t>, Managing Director of Nepal Electricity Authority (NEA).</a:t>
            </a:r>
            <a:r>
              <a:rPr lang="en-US" sz="1800" dirty="0"/>
              <a:t> </a:t>
            </a:r>
          </a:p>
          <a:p>
            <a:r>
              <a:rPr lang="en-US" sz="1600" dirty="0"/>
              <a:t>Interested in MECS ECO data on efficiency and cost savings of EPC, and MECS All Electric Cooking data showing 60kWh/HH/month as the average for 100% eCooking. </a:t>
            </a:r>
          </a:p>
          <a:p>
            <a:pPr marL="0" indent="0">
              <a:buNone/>
            </a:pPr>
            <a:r>
              <a:rPr lang="en-US" sz="1800" b="1" dirty="0"/>
              <a:t>Nepal Electricity Authority (NEA)</a:t>
            </a:r>
          </a:p>
          <a:p>
            <a:r>
              <a:rPr lang="en-US" sz="1600" dirty="0"/>
              <a:t>Distribution Centre Chief in Kathmandu – interest to use MECS data in a promotion campaign to inform NEA customers of benefits of shifting to eCooking.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183051-DDB8-B0A2-9A09-C86F41D94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244" y="156163"/>
            <a:ext cx="3634460" cy="3338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EF21F8-5667-9A2E-AE2B-56B39685E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345" y="4091106"/>
            <a:ext cx="2659219" cy="1744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78351F-BF04-1CF9-1078-8CA9555F9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7277" y="4256690"/>
            <a:ext cx="2475607" cy="113465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148BD19-464A-58B3-3868-0A0F6A89BA30}"/>
              </a:ext>
            </a:extLst>
          </p:cNvPr>
          <p:cNvSpPr/>
          <p:nvPr/>
        </p:nvSpPr>
        <p:spPr>
          <a:xfrm rot="5400000">
            <a:off x="8700616" y="3431751"/>
            <a:ext cx="413804" cy="6279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B3A58-8878-DAE2-25D1-3E33D170AECE}"/>
              </a:ext>
            </a:extLst>
          </p:cNvPr>
          <p:cNvSpPr txBox="1"/>
          <p:nvPr/>
        </p:nvSpPr>
        <p:spPr>
          <a:xfrm>
            <a:off x="529135" y="6379236"/>
            <a:ext cx="4425900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Nepal cost of cooking graph taken from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MECS Nepal eCookbook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People, Energy &amp; Environment Development Association (PEEDA)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B58883C-C539-B977-AF66-967E9B836952}"/>
              </a:ext>
            </a:extLst>
          </p:cNvPr>
          <p:cNvSpPr/>
          <p:nvPr/>
        </p:nvSpPr>
        <p:spPr>
          <a:xfrm rot="5400000">
            <a:off x="9936854" y="3453492"/>
            <a:ext cx="413804" cy="6279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A81984-F6A3-DA97-8958-4C1B9AA1E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48551"/>
            <a:ext cx="529135" cy="7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1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1542324CD06A4C8403D9CEEE6C973C" ma:contentTypeVersion="13" ma:contentTypeDescription="Create a new document." ma:contentTypeScope="" ma:versionID="f0dd1c06c73ed25f6d5f2c6a44a3b64e">
  <xsd:schema xmlns:xsd="http://www.w3.org/2001/XMLSchema" xmlns:xs="http://www.w3.org/2001/XMLSchema" xmlns:p="http://schemas.microsoft.com/office/2006/metadata/properties" xmlns:ns2="ef8e3bff-8e2b-45b4-8fb4-3f26d5e0be8d" xmlns:ns3="8f122899-0002-4efe-a9e7-9f63df7bc1fa" targetNamespace="http://schemas.microsoft.com/office/2006/metadata/properties" ma:root="true" ma:fieldsID="4acbff9f1507d5db7c8316eafc446186" ns2:_="" ns3:_="">
    <xsd:import namespace="ef8e3bff-8e2b-45b4-8fb4-3f26d5e0be8d"/>
    <xsd:import namespace="8f122899-0002-4efe-a9e7-9f63df7bc1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e3bff-8e2b-45b4-8fb4-3f26d5e0be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3bc5c69-7be2-48b1-a7b5-8a3090c0d9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22899-0002-4efe-a9e7-9f63df7bc1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3988768-6e73-43f3-b0c4-d3976904e52b}" ma:internalName="TaxCatchAll" ma:showField="CatchAllData" ma:web="8f122899-0002-4efe-a9e7-9f63df7bc1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8e3bff-8e2b-45b4-8fb4-3f26d5e0be8d">
      <Terms xmlns="http://schemas.microsoft.com/office/infopath/2007/PartnerControls"/>
    </lcf76f155ced4ddcb4097134ff3c332f>
    <TaxCatchAll xmlns="8f122899-0002-4efe-a9e7-9f63df7bc1fa" xsi:nil="true"/>
  </documentManagement>
</p:properties>
</file>

<file path=customXml/itemProps1.xml><?xml version="1.0" encoding="utf-8"?>
<ds:datastoreItem xmlns:ds="http://schemas.openxmlformats.org/officeDocument/2006/customXml" ds:itemID="{D0576226-287D-4F81-85D4-C75E553B0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4363EB-D335-4841-A709-68E5C40EEF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8e3bff-8e2b-45b4-8fb4-3f26d5e0be8d"/>
    <ds:schemaRef ds:uri="8f122899-0002-4efe-a9e7-9f63df7bc1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BD58A6-1FF2-4192-8454-8B65FD6ED9AA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518840ca-b295-45a1-8971-2c8647c4c341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e117e5ce-368d-4f61-832d-da5de1a0d21e"/>
    <ds:schemaRef ds:uri="ef8e3bff-8e2b-45b4-8fb4-3f26d5e0be8d"/>
    <ds:schemaRef ds:uri="8f122899-0002-4efe-a9e7-9f63df7bc1f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26398</TotalTime>
  <Words>2388</Words>
  <Application>Microsoft Office PowerPoint</Application>
  <PresentationFormat>Widescreen</PresentationFormat>
  <Paragraphs>319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Arial Black</vt:lpstr>
      <vt:lpstr>Avenir Next LT Pro Light</vt:lpstr>
      <vt:lpstr>Calibri</vt:lpstr>
      <vt:lpstr>Calibri Light</vt:lpstr>
      <vt:lpstr>Century Gothic</vt:lpstr>
      <vt:lpstr>Courier New</vt:lpstr>
      <vt:lpstr>DIN</vt:lpstr>
      <vt:lpstr>Din OT</vt:lpstr>
      <vt:lpstr>Georgia</vt:lpstr>
      <vt:lpstr>Times New Roman</vt:lpstr>
      <vt:lpstr>TwitterChirp</vt:lpstr>
      <vt:lpstr>Office Theme</vt:lpstr>
      <vt:lpstr>1_Office Theme</vt:lpstr>
      <vt:lpstr>2_Office Theme</vt:lpstr>
      <vt:lpstr>PowerPoint Presentation</vt:lpstr>
      <vt:lpstr>Overview</vt:lpstr>
      <vt:lpstr>MECS in Nepal - Timeline</vt:lpstr>
      <vt:lpstr>MECS activities in Nepal</vt:lpstr>
      <vt:lpstr>2023 MECS Nepal Field Visit</vt:lpstr>
      <vt:lpstr>2023 MECS Nepal Field visit </vt:lpstr>
      <vt:lpstr>MECS 2023 Workshop</vt:lpstr>
      <vt:lpstr>MECS 2023 Workshop</vt:lpstr>
      <vt:lpstr>Develop new working relationships</vt:lpstr>
      <vt:lpstr>Further existing relationships</vt:lpstr>
      <vt:lpstr>Field Visit Outputs</vt:lpstr>
      <vt:lpstr>Field Visit Follow ups: NEA eCooking promotion </vt:lpstr>
      <vt:lpstr>2023 Nepal Country Jigsaw to Scale Up</vt:lpstr>
      <vt:lpstr>PowerPoint Presentation</vt:lpstr>
      <vt:lpstr>Nepal: current energy use</vt:lpstr>
      <vt:lpstr>Nepal Integrated Planning</vt:lpstr>
      <vt:lpstr>Integrated targets and</vt:lpstr>
      <vt:lpstr>Jigsaw update: Enabling Environment challenges</vt:lpstr>
      <vt:lpstr>Key takeaway from jigsaw updates</vt:lpstr>
      <vt:lpstr>Green Climate Fund (GCF): FP172: 'Mitigating GHG emission through modern, efficient and climate friendly clean cooking solutions.  Project updates &amp; MECS work to support and inform design and implementation </vt:lpstr>
      <vt:lpstr>Green Climate Fund (GCF): FP172: 'Mitigating GHG emission through modern, efficient and climate friendly clean cooking solutions.</vt:lpstr>
      <vt:lpstr>Green Climate Fund (GCF): FP172: 'Mitigating GHG emission through modern, efficient and climate friendly clean cooking solutions (CCS)'. </vt:lpstr>
      <vt:lpstr>GCF Project Status</vt:lpstr>
      <vt:lpstr>Ongoing MECS study: Assessing the impact of electric cooking interventions in Mahankal Rural Municipality</vt:lpstr>
      <vt:lpstr>MECS study: Assessing the impact of electric cooking interventions in Mahankal Rural Municipality</vt:lpstr>
      <vt:lpstr>Next steps</vt:lpstr>
      <vt:lpstr>Discussion: Supporting Municipal Governments in Nepal to deliver energy roles effectively.   </vt:lpstr>
      <vt:lpstr>Nepal Federalism + Municipal (local) Government energy roles</vt:lpstr>
      <vt:lpstr>Capacity challenges for Municipal Governments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Medland</dc:creator>
  <cp:lastModifiedBy>Richard Sieff</cp:lastModifiedBy>
  <cp:revision>129</cp:revision>
  <dcterms:created xsi:type="dcterms:W3CDTF">2019-04-05T13:36:49Z</dcterms:created>
  <dcterms:modified xsi:type="dcterms:W3CDTF">2023-06-27T11:35:24Z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0x010100E11542324CD06A4C8403D9CEEE6C973C</vt:lpwstr>
  </property>
  <property fmtid="{D5CDD505-2E9C-101B-9397-08002B2CF9AE}" pid="3" name="MediaServiceImageTags">
    <vt:lpwstr/>
  </property>
</Properties>
</file>