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81" r:id="rId4"/>
    <p:sldId id="264" r:id="rId5"/>
    <p:sldId id="265" r:id="rId6"/>
    <p:sldId id="266" r:id="rId7"/>
    <p:sldId id="267" r:id="rId8"/>
    <p:sldId id="271" r:id="rId9"/>
    <p:sldId id="268" r:id="rId10"/>
    <p:sldId id="272" r:id="rId11"/>
    <p:sldId id="273" r:id="rId12"/>
    <p:sldId id="274" r:id="rId13"/>
    <p:sldId id="275" r:id="rId14"/>
    <p:sldId id="277" r:id="rId15"/>
    <p:sldId id="278" r:id="rId16"/>
    <p:sldId id="280"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C1046E-A93A-2E90-783A-3FDDD76A6BB4}" name="Matthew Leach" initials="ML" userId="98b133b6aa91ce2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Batchelor" userId="3277dbf8623b2c43" providerId="LiveId" clId="{83548E18-5E94-4AD9-A7F1-74D84F66C52C}"/>
    <pc:docChg chg="modSld">
      <pc:chgData name="Simon Batchelor" userId="3277dbf8623b2c43" providerId="LiveId" clId="{83548E18-5E94-4AD9-A7F1-74D84F66C52C}" dt="2023-11-07T11:52:03.412" v="117" actId="14100"/>
      <pc:docMkLst>
        <pc:docMk/>
      </pc:docMkLst>
      <pc:sldChg chg="addSp modSp mod">
        <pc:chgData name="Simon Batchelor" userId="3277dbf8623b2c43" providerId="LiveId" clId="{83548E18-5E94-4AD9-A7F1-74D84F66C52C}" dt="2023-11-07T11:52:03.412" v="117" actId="14100"/>
        <pc:sldMkLst>
          <pc:docMk/>
          <pc:sldMk cId="3944956676" sldId="272"/>
        </pc:sldMkLst>
        <pc:spChg chg="add mod">
          <ac:chgData name="Simon Batchelor" userId="3277dbf8623b2c43" providerId="LiveId" clId="{83548E18-5E94-4AD9-A7F1-74D84F66C52C}" dt="2023-11-07T11:51:29.621" v="116" actId="1076"/>
          <ac:spMkLst>
            <pc:docMk/>
            <pc:sldMk cId="3944956676" sldId="272"/>
            <ac:spMk id="15" creationId="{527F0825-DF68-D084-2FCD-1A9F89958869}"/>
          </ac:spMkLst>
        </pc:spChg>
        <pc:spChg chg="mod">
          <ac:chgData name="Simon Batchelor" userId="3277dbf8623b2c43" providerId="LiveId" clId="{83548E18-5E94-4AD9-A7F1-74D84F66C52C}" dt="2023-11-07T11:51:19.037" v="114" actId="21"/>
          <ac:spMkLst>
            <pc:docMk/>
            <pc:sldMk cId="3944956676" sldId="272"/>
            <ac:spMk id="18" creationId="{788800F4-B1AF-F473-E46C-63FB13148E15}"/>
          </ac:spMkLst>
        </pc:spChg>
        <pc:spChg chg="mod">
          <ac:chgData name="Simon Batchelor" userId="3277dbf8623b2c43" providerId="LiveId" clId="{83548E18-5E94-4AD9-A7F1-74D84F66C52C}" dt="2023-11-07T11:52:03.412" v="117" actId="14100"/>
          <ac:spMkLst>
            <pc:docMk/>
            <pc:sldMk cId="3944956676" sldId="272"/>
            <ac:spMk id="27" creationId="{922673F8-8048-A0D3-6502-45B6590D5105}"/>
          </ac:spMkLst>
        </pc:spChg>
      </pc:sldChg>
    </pc:docChg>
  </pc:docChgLst>
  <pc:docChgLst>
    <pc:chgData name="Simon Batchelor" userId="3277dbf8623b2c43" providerId="LiveId" clId="{10FA0D1A-6521-4CEF-96C7-1EFAC5A75E94}"/>
    <pc:docChg chg="undo custSel addSld delSld modSld">
      <pc:chgData name="Simon Batchelor" userId="3277dbf8623b2c43" providerId="LiveId" clId="{10FA0D1A-6521-4CEF-96C7-1EFAC5A75E94}" dt="2023-05-23T10:51:19.782" v="3095" actId="20577"/>
      <pc:docMkLst>
        <pc:docMk/>
      </pc:docMkLst>
      <pc:sldChg chg="modSp mod">
        <pc:chgData name="Simon Batchelor" userId="3277dbf8623b2c43" providerId="LiveId" clId="{10FA0D1A-6521-4CEF-96C7-1EFAC5A75E94}" dt="2023-05-23T07:41:56.118" v="11" actId="20577"/>
        <pc:sldMkLst>
          <pc:docMk/>
          <pc:sldMk cId="1642030044" sldId="256"/>
        </pc:sldMkLst>
        <pc:spChg chg="mod">
          <ac:chgData name="Simon Batchelor" userId="3277dbf8623b2c43" providerId="LiveId" clId="{10FA0D1A-6521-4CEF-96C7-1EFAC5A75E94}" dt="2023-05-23T07:41:34.771" v="1"/>
          <ac:spMkLst>
            <pc:docMk/>
            <pc:sldMk cId="1642030044" sldId="256"/>
            <ac:spMk id="2" creationId="{D3332DA7-448B-0A2D-4E9B-79CFDCDDF333}"/>
          </ac:spMkLst>
        </pc:spChg>
        <pc:spChg chg="mod">
          <ac:chgData name="Simon Batchelor" userId="3277dbf8623b2c43" providerId="LiveId" clId="{10FA0D1A-6521-4CEF-96C7-1EFAC5A75E94}" dt="2023-05-23T07:41:56.118" v="11" actId="20577"/>
          <ac:spMkLst>
            <pc:docMk/>
            <pc:sldMk cId="1642030044" sldId="256"/>
            <ac:spMk id="3" creationId="{2CEA6BC1-72E9-8DF1-8E35-1EF7DF07BF3D}"/>
          </ac:spMkLst>
        </pc:spChg>
      </pc:sldChg>
      <pc:sldChg chg="del">
        <pc:chgData name="Simon Batchelor" userId="3277dbf8623b2c43" providerId="LiveId" clId="{10FA0D1A-6521-4CEF-96C7-1EFAC5A75E94}" dt="2023-05-23T08:17:06.356" v="2276" actId="47"/>
        <pc:sldMkLst>
          <pc:docMk/>
          <pc:sldMk cId="2241620392" sldId="257"/>
        </pc:sldMkLst>
      </pc:sldChg>
      <pc:sldChg chg="del">
        <pc:chgData name="Simon Batchelor" userId="3277dbf8623b2c43" providerId="LiveId" clId="{10FA0D1A-6521-4CEF-96C7-1EFAC5A75E94}" dt="2023-05-23T08:17:07.252" v="2277" actId="47"/>
        <pc:sldMkLst>
          <pc:docMk/>
          <pc:sldMk cId="2179581590" sldId="258"/>
        </pc:sldMkLst>
      </pc:sldChg>
      <pc:sldChg chg="del">
        <pc:chgData name="Simon Batchelor" userId="3277dbf8623b2c43" providerId="LiveId" clId="{10FA0D1A-6521-4CEF-96C7-1EFAC5A75E94}" dt="2023-05-23T08:17:08.034" v="2278" actId="47"/>
        <pc:sldMkLst>
          <pc:docMk/>
          <pc:sldMk cId="2831226377" sldId="259"/>
        </pc:sldMkLst>
      </pc:sldChg>
      <pc:sldChg chg="del">
        <pc:chgData name="Simon Batchelor" userId="3277dbf8623b2c43" providerId="LiveId" clId="{10FA0D1A-6521-4CEF-96C7-1EFAC5A75E94}" dt="2023-05-23T08:17:08.907" v="2279" actId="47"/>
        <pc:sldMkLst>
          <pc:docMk/>
          <pc:sldMk cId="3760224258" sldId="260"/>
        </pc:sldMkLst>
      </pc:sldChg>
      <pc:sldChg chg="del">
        <pc:chgData name="Simon Batchelor" userId="3277dbf8623b2c43" providerId="LiveId" clId="{10FA0D1A-6521-4CEF-96C7-1EFAC5A75E94}" dt="2023-05-23T08:17:09.693" v="2280" actId="47"/>
        <pc:sldMkLst>
          <pc:docMk/>
          <pc:sldMk cId="3596917865" sldId="261"/>
        </pc:sldMkLst>
      </pc:sldChg>
      <pc:sldChg chg="del">
        <pc:chgData name="Simon Batchelor" userId="3277dbf8623b2c43" providerId="LiveId" clId="{10FA0D1A-6521-4CEF-96C7-1EFAC5A75E94}" dt="2023-05-23T08:17:10.549" v="2281" actId="47"/>
        <pc:sldMkLst>
          <pc:docMk/>
          <pc:sldMk cId="1574013717" sldId="262"/>
        </pc:sldMkLst>
      </pc:sldChg>
      <pc:sldChg chg="del">
        <pc:chgData name="Simon Batchelor" userId="3277dbf8623b2c43" providerId="LiveId" clId="{10FA0D1A-6521-4CEF-96C7-1EFAC5A75E94}" dt="2023-05-23T08:17:11.451" v="2282" actId="47"/>
        <pc:sldMkLst>
          <pc:docMk/>
          <pc:sldMk cId="3110248433" sldId="263"/>
        </pc:sldMkLst>
      </pc:sldChg>
      <pc:sldChg chg="addSp modSp mod delCm">
        <pc:chgData name="Simon Batchelor" userId="3277dbf8623b2c43" providerId="LiveId" clId="{10FA0D1A-6521-4CEF-96C7-1EFAC5A75E94}" dt="2023-05-23T07:57:51.609" v="1170" actId="14100"/>
        <pc:sldMkLst>
          <pc:docMk/>
          <pc:sldMk cId="4129206394" sldId="264"/>
        </pc:sldMkLst>
        <pc:spChg chg="add mod">
          <ac:chgData name="Simon Batchelor" userId="3277dbf8623b2c43" providerId="LiveId" clId="{10FA0D1A-6521-4CEF-96C7-1EFAC5A75E94}" dt="2023-05-23T07:57:46.488" v="1169"/>
          <ac:spMkLst>
            <pc:docMk/>
            <pc:sldMk cId="4129206394" sldId="264"/>
            <ac:spMk id="4" creationId="{293B2763-1AA2-F8A8-8385-9666B0983110}"/>
          </ac:spMkLst>
        </pc:spChg>
        <pc:spChg chg="mod">
          <ac:chgData name="Simon Batchelor" userId="3277dbf8623b2c43" providerId="LiveId" clId="{10FA0D1A-6521-4CEF-96C7-1EFAC5A75E94}" dt="2023-05-23T07:57:51.609" v="1170" actId="14100"/>
          <ac:spMkLst>
            <pc:docMk/>
            <pc:sldMk cId="4129206394" sldId="264"/>
            <ac:spMk id="33" creationId="{3B9AD9CC-FEE2-D84F-6009-6F5775C86E22}"/>
          </ac:spMkLst>
        </pc:spChg>
        <pc:cxnChg chg="mod">
          <ac:chgData name="Simon Batchelor" userId="3277dbf8623b2c43" providerId="LiveId" clId="{10FA0D1A-6521-4CEF-96C7-1EFAC5A75E94}" dt="2023-05-23T07:57:51.609" v="1170" actId="14100"/>
          <ac:cxnSpMkLst>
            <pc:docMk/>
            <pc:sldMk cId="4129206394" sldId="264"/>
            <ac:cxnSpMk id="43" creationId="{4D8FBD02-57D4-EA76-E694-61AFB44688F9}"/>
          </ac:cxnSpMkLst>
        </pc:cxnChg>
        <pc:extLst>
          <p:ext xmlns:p="http://schemas.openxmlformats.org/presentationml/2006/main" uri="{D6D511B9-2390-475A-947B-AFAB55BFBCF1}">
            <pc226:cmChg xmlns:pc226="http://schemas.microsoft.com/office/powerpoint/2022/06/main/command" chg="del">
              <pc226:chgData name="Simon Batchelor" userId="3277dbf8623b2c43" providerId="LiveId" clId="{10FA0D1A-6521-4CEF-96C7-1EFAC5A75E94}" dt="2023-05-23T07:40:53.910" v="0"/>
              <pc2:cmMkLst xmlns:pc2="http://schemas.microsoft.com/office/powerpoint/2019/9/main/command">
                <pc:docMk/>
                <pc:sldMk cId="4129206394" sldId="264"/>
                <pc2:cmMk id="{37E84D11-2FE3-4276-A2F6-81D5626A9234}"/>
              </pc2:cmMkLst>
            </pc226:cmChg>
          </p:ext>
        </pc:extLst>
      </pc:sldChg>
      <pc:sldChg chg="modSp mod">
        <pc:chgData name="Simon Batchelor" userId="3277dbf8623b2c43" providerId="LiveId" clId="{10FA0D1A-6521-4CEF-96C7-1EFAC5A75E94}" dt="2023-05-23T07:57:22.493" v="1168" actId="14100"/>
        <pc:sldMkLst>
          <pc:docMk/>
          <pc:sldMk cId="2629197958" sldId="265"/>
        </pc:sldMkLst>
        <pc:spChg chg="mod">
          <ac:chgData name="Simon Batchelor" userId="3277dbf8623b2c43" providerId="LiveId" clId="{10FA0D1A-6521-4CEF-96C7-1EFAC5A75E94}" dt="2023-05-23T07:57:12.732" v="1166" actId="14100"/>
          <ac:spMkLst>
            <pc:docMk/>
            <pc:sldMk cId="2629197958" sldId="265"/>
            <ac:spMk id="33" creationId="{3B9AD9CC-FEE2-D84F-6009-6F5775C86E22}"/>
          </ac:spMkLst>
        </pc:spChg>
        <pc:spChg chg="mod">
          <ac:chgData name="Simon Batchelor" userId="3277dbf8623b2c43" providerId="LiveId" clId="{10FA0D1A-6521-4CEF-96C7-1EFAC5A75E94}" dt="2023-05-23T07:57:08.208" v="1165" actId="14100"/>
          <ac:spMkLst>
            <pc:docMk/>
            <pc:sldMk cId="2629197958" sldId="265"/>
            <ac:spMk id="35" creationId="{39DA4452-E65E-1AF7-3507-A70460362ED9}"/>
          </ac:spMkLst>
        </pc:spChg>
        <pc:cxnChg chg="mod">
          <ac:chgData name="Simon Batchelor" userId="3277dbf8623b2c43" providerId="LiveId" clId="{10FA0D1A-6521-4CEF-96C7-1EFAC5A75E94}" dt="2023-05-23T07:57:12.732" v="1166" actId="14100"/>
          <ac:cxnSpMkLst>
            <pc:docMk/>
            <pc:sldMk cId="2629197958" sldId="265"/>
            <ac:cxnSpMk id="43" creationId="{4D8FBD02-57D4-EA76-E694-61AFB44688F9}"/>
          </ac:cxnSpMkLst>
        </pc:cxnChg>
        <pc:cxnChg chg="mod">
          <ac:chgData name="Simon Batchelor" userId="3277dbf8623b2c43" providerId="LiveId" clId="{10FA0D1A-6521-4CEF-96C7-1EFAC5A75E94}" dt="2023-05-23T07:57:22.493" v="1168" actId="14100"/>
          <ac:cxnSpMkLst>
            <pc:docMk/>
            <pc:sldMk cId="2629197958" sldId="265"/>
            <ac:cxnSpMk id="44" creationId="{D82F675D-4935-9BEE-E6A1-4521584F080E}"/>
          </ac:cxnSpMkLst>
        </pc:cxnChg>
      </pc:sldChg>
      <pc:sldChg chg="modSp mod delCm">
        <pc:chgData name="Simon Batchelor" userId="3277dbf8623b2c43" providerId="LiveId" clId="{10FA0D1A-6521-4CEF-96C7-1EFAC5A75E94}" dt="2023-05-23T07:58:53.998" v="1177" actId="14100"/>
        <pc:sldMkLst>
          <pc:docMk/>
          <pc:sldMk cId="2915459803" sldId="266"/>
        </pc:sldMkLst>
        <pc:spChg chg="mod">
          <ac:chgData name="Simon Batchelor" userId="3277dbf8623b2c43" providerId="LiveId" clId="{10FA0D1A-6521-4CEF-96C7-1EFAC5A75E94}" dt="2023-05-23T07:58:47.982" v="1175" actId="1076"/>
          <ac:spMkLst>
            <pc:docMk/>
            <pc:sldMk cId="2915459803" sldId="266"/>
            <ac:spMk id="31" creationId="{B77EF36E-C651-660D-D297-66EDBCAC0227}"/>
          </ac:spMkLst>
        </pc:spChg>
        <pc:spChg chg="mod">
          <ac:chgData name="Simon Batchelor" userId="3277dbf8623b2c43" providerId="LiveId" clId="{10FA0D1A-6521-4CEF-96C7-1EFAC5A75E94}" dt="2023-05-23T07:58:23.948" v="1173" actId="14100"/>
          <ac:spMkLst>
            <pc:docMk/>
            <pc:sldMk cId="2915459803" sldId="266"/>
            <ac:spMk id="33" creationId="{3B9AD9CC-FEE2-D84F-6009-6F5775C86E22}"/>
          </ac:spMkLst>
        </pc:spChg>
        <pc:spChg chg="mod">
          <ac:chgData name="Simon Batchelor" userId="3277dbf8623b2c43" providerId="LiveId" clId="{10FA0D1A-6521-4CEF-96C7-1EFAC5A75E94}" dt="2023-05-23T07:58:15.707" v="1171" actId="14100"/>
          <ac:spMkLst>
            <pc:docMk/>
            <pc:sldMk cId="2915459803" sldId="266"/>
            <ac:spMk id="35" creationId="{39DA4452-E65E-1AF7-3507-A70460362ED9}"/>
          </ac:spMkLst>
        </pc:spChg>
        <pc:spChg chg="mod">
          <ac:chgData name="Simon Batchelor" userId="3277dbf8623b2c43" providerId="LiveId" clId="{10FA0D1A-6521-4CEF-96C7-1EFAC5A75E94}" dt="2023-05-23T07:58:50.654" v="1176" actId="14100"/>
          <ac:spMkLst>
            <pc:docMk/>
            <pc:sldMk cId="2915459803" sldId="266"/>
            <ac:spMk id="42" creationId="{D3EF71E4-E80E-683E-D386-725B8D239602}"/>
          </ac:spMkLst>
        </pc:spChg>
        <pc:cxnChg chg="mod">
          <ac:chgData name="Simon Batchelor" userId="3277dbf8623b2c43" providerId="LiveId" clId="{10FA0D1A-6521-4CEF-96C7-1EFAC5A75E94}" dt="2023-05-23T07:58:53.998" v="1177" actId="14100"/>
          <ac:cxnSpMkLst>
            <pc:docMk/>
            <pc:sldMk cId="2915459803" sldId="266"/>
            <ac:cxnSpMk id="37" creationId="{4A3533AA-17AE-55CB-9647-F89EB2A37273}"/>
          </ac:cxnSpMkLst>
        </pc:cxnChg>
        <pc:cxnChg chg="mod">
          <ac:chgData name="Simon Batchelor" userId="3277dbf8623b2c43" providerId="LiveId" clId="{10FA0D1A-6521-4CEF-96C7-1EFAC5A75E94}" dt="2023-05-23T07:58:23.948" v="1173" actId="14100"/>
          <ac:cxnSpMkLst>
            <pc:docMk/>
            <pc:sldMk cId="2915459803" sldId="266"/>
            <ac:cxnSpMk id="43" creationId="{4D8FBD02-57D4-EA76-E694-61AFB44688F9}"/>
          </ac:cxnSpMkLst>
        </pc:cxnChg>
        <pc:cxnChg chg="mod">
          <ac:chgData name="Simon Batchelor" userId="3277dbf8623b2c43" providerId="LiveId" clId="{10FA0D1A-6521-4CEF-96C7-1EFAC5A75E94}" dt="2023-05-23T07:58:19.164" v="1172" actId="14100"/>
          <ac:cxnSpMkLst>
            <pc:docMk/>
            <pc:sldMk cId="2915459803" sldId="266"/>
            <ac:cxnSpMk id="44" creationId="{D82F675D-4935-9BEE-E6A1-4521584F080E}"/>
          </ac:cxnSpMkLst>
        </pc:cxnChg>
        <pc:cxnChg chg="mod">
          <ac:chgData name="Simon Batchelor" userId="3277dbf8623b2c43" providerId="LiveId" clId="{10FA0D1A-6521-4CEF-96C7-1EFAC5A75E94}" dt="2023-05-23T07:58:50.654" v="1176" actId="14100"/>
          <ac:cxnSpMkLst>
            <pc:docMk/>
            <pc:sldMk cId="2915459803" sldId="266"/>
            <ac:cxnSpMk id="45" creationId="{727A2E53-159E-9E25-D0D2-FDAC2B6E9853}"/>
          </ac:cxnSpMkLst>
        </pc:cxnChg>
        <pc:extLst>
          <p:ext xmlns:p="http://schemas.openxmlformats.org/presentationml/2006/main" uri="{D6D511B9-2390-475A-947B-AFAB55BFBCF1}">
            <pc226:cmChg xmlns:pc226="http://schemas.microsoft.com/office/powerpoint/2022/06/main/command" chg="del">
              <pc226:chgData name="Simon Batchelor" userId="3277dbf8623b2c43" providerId="LiveId" clId="{10FA0D1A-6521-4CEF-96C7-1EFAC5A75E94}" dt="2023-05-23T07:40:53.910" v="0"/>
              <pc2:cmMkLst xmlns:pc2="http://schemas.microsoft.com/office/powerpoint/2019/9/main/command">
                <pc:docMk/>
                <pc:sldMk cId="2915459803" sldId="266"/>
                <pc2:cmMk id="{F9778DA4-587A-44DE-8BC8-F493AF2C6346}"/>
              </pc2:cmMkLst>
            </pc226:cmChg>
            <pc226:cmChg xmlns:pc226="http://schemas.microsoft.com/office/powerpoint/2022/06/main/command" chg="del">
              <pc226:chgData name="Simon Batchelor" userId="3277dbf8623b2c43" providerId="LiveId" clId="{10FA0D1A-6521-4CEF-96C7-1EFAC5A75E94}" dt="2023-05-23T07:40:53.910" v="0"/>
              <pc2:cmMkLst xmlns:pc2="http://schemas.microsoft.com/office/powerpoint/2019/9/main/command">
                <pc:docMk/>
                <pc:sldMk cId="2915459803" sldId="266"/>
                <pc2:cmMk id="{D30A17A6-80B4-4503-8BEB-24F08EE7A22E}"/>
              </pc2:cmMkLst>
            </pc226:cmChg>
          </p:ext>
        </pc:extLst>
      </pc:sldChg>
      <pc:sldChg chg="modSp mod">
        <pc:chgData name="Simon Batchelor" userId="3277dbf8623b2c43" providerId="LiveId" clId="{10FA0D1A-6521-4CEF-96C7-1EFAC5A75E94}" dt="2023-05-23T09:33:10.422" v="3093" actId="255"/>
        <pc:sldMkLst>
          <pc:docMk/>
          <pc:sldMk cId="2225002561" sldId="267"/>
        </pc:sldMkLst>
        <pc:spChg chg="mod">
          <ac:chgData name="Simon Batchelor" userId="3277dbf8623b2c43" providerId="LiveId" clId="{10FA0D1A-6521-4CEF-96C7-1EFAC5A75E94}" dt="2023-05-23T07:59:48.073" v="1187" actId="20577"/>
          <ac:spMkLst>
            <pc:docMk/>
            <pc:sldMk cId="2225002561" sldId="267"/>
            <ac:spMk id="2" creationId="{6C91C0F8-CC18-F30A-3F4A-436424169E80}"/>
          </ac:spMkLst>
        </pc:spChg>
        <pc:spChg chg="mod">
          <ac:chgData name="Simon Batchelor" userId="3277dbf8623b2c43" providerId="LiveId" clId="{10FA0D1A-6521-4CEF-96C7-1EFAC5A75E94}" dt="2023-05-23T09:33:10.422" v="3093" actId="255"/>
          <ac:spMkLst>
            <pc:docMk/>
            <pc:sldMk cId="2225002561" sldId="267"/>
            <ac:spMk id="4" creationId="{16A34295-E2EE-607B-E23C-582AADE68AF0}"/>
          </ac:spMkLst>
        </pc:spChg>
        <pc:cxnChg chg="mod">
          <ac:chgData name="Simon Batchelor" userId="3277dbf8623b2c43" providerId="LiveId" clId="{10FA0D1A-6521-4CEF-96C7-1EFAC5A75E94}" dt="2023-05-23T07:59:22.888" v="1178" actId="14100"/>
          <ac:cxnSpMkLst>
            <pc:docMk/>
            <pc:sldMk cId="2225002561" sldId="267"/>
            <ac:cxnSpMk id="45" creationId="{727A2E53-159E-9E25-D0D2-FDAC2B6E9853}"/>
          </ac:cxnSpMkLst>
        </pc:cxnChg>
      </pc:sldChg>
      <pc:sldChg chg="modSp mod delCm">
        <pc:chgData name="Simon Batchelor" userId="3277dbf8623b2c43" providerId="LiveId" clId="{10FA0D1A-6521-4CEF-96C7-1EFAC5A75E94}" dt="2023-05-23T08:07:38.506" v="1676" actId="20577"/>
        <pc:sldMkLst>
          <pc:docMk/>
          <pc:sldMk cId="2279700333" sldId="268"/>
        </pc:sldMkLst>
        <pc:spChg chg="mod">
          <ac:chgData name="Simon Batchelor" userId="3277dbf8623b2c43" providerId="LiveId" clId="{10FA0D1A-6521-4CEF-96C7-1EFAC5A75E94}" dt="2023-05-23T08:07:38.506" v="1676" actId="20577"/>
          <ac:spMkLst>
            <pc:docMk/>
            <pc:sldMk cId="2279700333" sldId="268"/>
            <ac:spMk id="13" creationId="{17950C5D-5CB9-5B82-E596-789A6B25B336}"/>
          </ac:spMkLst>
        </pc:spChg>
        <pc:extLst>
          <p:ext xmlns:p="http://schemas.openxmlformats.org/presentationml/2006/main" uri="{D6D511B9-2390-475A-947B-AFAB55BFBCF1}">
            <pc226:cmChg xmlns:pc226="http://schemas.microsoft.com/office/powerpoint/2022/06/main/command" chg="del">
              <pc226:chgData name="Simon Batchelor" userId="3277dbf8623b2c43" providerId="LiveId" clId="{10FA0D1A-6521-4CEF-96C7-1EFAC5A75E94}" dt="2023-05-23T07:40:53.910" v="0"/>
              <pc2:cmMkLst xmlns:pc2="http://schemas.microsoft.com/office/powerpoint/2019/9/main/command">
                <pc:docMk/>
                <pc:sldMk cId="2279700333" sldId="268"/>
                <pc2:cmMk id="{DF29A946-441D-4DA4-807C-8858427D014D}"/>
              </pc2:cmMkLst>
            </pc226:cmChg>
          </p:ext>
        </pc:extLst>
      </pc:sldChg>
      <pc:sldChg chg="del">
        <pc:chgData name="Simon Batchelor" userId="3277dbf8623b2c43" providerId="LiveId" clId="{10FA0D1A-6521-4CEF-96C7-1EFAC5A75E94}" dt="2023-05-23T08:17:05.303" v="2275" actId="47"/>
        <pc:sldMkLst>
          <pc:docMk/>
          <pc:sldMk cId="2159291947" sldId="269"/>
        </pc:sldMkLst>
      </pc:sldChg>
      <pc:sldChg chg="modSp mod">
        <pc:chgData name="Simon Batchelor" userId="3277dbf8623b2c43" providerId="LiveId" clId="{10FA0D1A-6521-4CEF-96C7-1EFAC5A75E94}" dt="2023-05-23T08:30:33.067" v="2649" actId="20577"/>
        <pc:sldMkLst>
          <pc:docMk/>
          <pc:sldMk cId="1387461324" sldId="270"/>
        </pc:sldMkLst>
        <pc:spChg chg="mod">
          <ac:chgData name="Simon Batchelor" userId="3277dbf8623b2c43" providerId="LiveId" clId="{10FA0D1A-6521-4CEF-96C7-1EFAC5A75E94}" dt="2023-05-23T07:53:36.757" v="1107" actId="20577"/>
          <ac:spMkLst>
            <pc:docMk/>
            <pc:sldMk cId="1387461324" sldId="270"/>
            <ac:spMk id="2" creationId="{4A0E3504-FC2A-22E8-A703-9EC57669A359}"/>
          </ac:spMkLst>
        </pc:spChg>
        <pc:spChg chg="mod">
          <ac:chgData name="Simon Batchelor" userId="3277dbf8623b2c43" providerId="LiveId" clId="{10FA0D1A-6521-4CEF-96C7-1EFAC5A75E94}" dt="2023-05-23T08:30:33.067" v="2649" actId="20577"/>
          <ac:spMkLst>
            <pc:docMk/>
            <pc:sldMk cId="1387461324" sldId="270"/>
            <ac:spMk id="3" creationId="{5788549E-0597-6E41-5663-63B6E5D59156}"/>
          </ac:spMkLst>
        </pc:spChg>
      </pc:sldChg>
      <pc:sldChg chg="modSp mod delCm">
        <pc:chgData name="Simon Batchelor" userId="3277dbf8623b2c43" providerId="LiveId" clId="{10FA0D1A-6521-4CEF-96C7-1EFAC5A75E94}" dt="2023-05-23T08:23:04.179" v="2628" actId="27636"/>
        <pc:sldMkLst>
          <pc:docMk/>
          <pc:sldMk cId="2872602175" sldId="271"/>
        </pc:sldMkLst>
        <pc:spChg chg="mod">
          <ac:chgData name="Simon Batchelor" userId="3277dbf8623b2c43" providerId="LiveId" clId="{10FA0D1A-6521-4CEF-96C7-1EFAC5A75E94}" dt="2023-05-23T08:00:06.818" v="1188" actId="1076"/>
          <ac:spMkLst>
            <pc:docMk/>
            <pc:sldMk cId="2872602175" sldId="271"/>
            <ac:spMk id="2" creationId="{BD58CC8C-63F7-45A1-09D4-961911141868}"/>
          </ac:spMkLst>
        </pc:spChg>
        <pc:spChg chg="mod">
          <ac:chgData name="Simon Batchelor" userId="3277dbf8623b2c43" providerId="LiveId" clId="{10FA0D1A-6521-4CEF-96C7-1EFAC5A75E94}" dt="2023-05-23T08:23:04.179" v="2628" actId="27636"/>
          <ac:spMkLst>
            <pc:docMk/>
            <pc:sldMk cId="2872602175" sldId="271"/>
            <ac:spMk id="3" creationId="{26CD4853-497F-C254-8E6B-CA2365A09D26}"/>
          </ac:spMkLst>
        </pc:spChg>
        <pc:extLst>
          <p:ext xmlns:p="http://schemas.openxmlformats.org/presentationml/2006/main" uri="{D6D511B9-2390-475A-947B-AFAB55BFBCF1}">
            <pc226:cmChg xmlns:pc226="http://schemas.microsoft.com/office/powerpoint/2022/06/main/command" chg="del">
              <pc226:chgData name="Simon Batchelor" userId="3277dbf8623b2c43" providerId="LiveId" clId="{10FA0D1A-6521-4CEF-96C7-1EFAC5A75E94}" dt="2023-05-23T07:40:53.910" v="0"/>
              <pc2:cmMkLst xmlns:pc2="http://schemas.microsoft.com/office/powerpoint/2019/9/main/command">
                <pc:docMk/>
                <pc:sldMk cId="2872602175" sldId="271"/>
                <pc2:cmMk id="{9B59E73E-0D50-44F1-A1D9-CE774EBCD43E}"/>
              </pc2:cmMkLst>
            </pc226:cmChg>
          </p:ext>
        </pc:extLst>
      </pc:sldChg>
      <pc:sldChg chg="modSp mod delCm">
        <pc:chgData name="Simon Batchelor" userId="3277dbf8623b2c43" providerId="LiveId" clId="{10FA0D1A-6521-4CEF-96C7-1EFAC5A75E94}" dt="2023-05-23T10:51:19.782" v="3095" actId="20577"/>
        <pc:sldMkLst>
          <pc:docMk/>
          <pc:sldMk cId="3944956676" sldId="272"/>
        </pc:sldMkLst>
        <pc:spChg chg="mod">
          <ac:chgData name="Simon Batchelor" userId="3277dbf8623b2c43" providerId="LiveId" clId="{10FA0D1A-6521-4CEF-96C7-1EFAC5A75E94}" dt="2023-05-23T10:51:19.782" v="3095" actId="20577"/>
          <ac:spMkLst>
            <pc:docMk/>
            <pc:sldMk cId="3944956676" sldId="272"/>
            <ac:spMk id="2" creationId="{6C91C0F8-CC18-F30A-3F4A-436424169E80}"/>
          </ac:spMkLst>
        </pc:spChg>
        <pc:spChg chg="mod">
          <ac:chgData name="Simon Batchelor" userId="3277dbf8623b2c43" providerId="LiveId" clId="{10FA0D1A-6521-4CEF-96C7-1EFAC5A75E94}" dt="2023-05-23T09:32:43.549" v="3081" actId="20577"/>
          <ac:spMkLst>
            <pc:docMk/>
            <pc:sldMk cId="3944956676" sldId="272"/>
            <ac:spMk id="13" creationId="{45316FC3-2634-BC03-4CB2-7D5182E1E649}"/>
          </ac:spMkLst>
        </pc:spChg>
        <pc:spChg chg="mod">
          <ac:chgData name="Simon Batchelor" userId="3277dbf8623b2c43" providerId="LiveId" clId="{10FA0D1A-6521-4CEF-96C7-1EFAC5A75E94}" dt="2023-05-23T08:08:33.143" v="1732" actId="20577"/>
          <ac:spMkLst>
            <pc:docMk/>
            <pc:sldMk cId="3944956676" sldId="272"/>
            <ac:spMk id="27" creationId="{922673F8-8048-A0D3-6502-45B6590D5105}"/>
          </ac:spMkLst>
        </pc:spChg>
        <pc:spChg chg="mod">
          <ac:chgData name="Simon Batchelor" userId="3277dbf8623b2c43" providerId="LiveId" clId="{10FA0D1A-6521-4CEF-96C7-1EFAC5A75E94}" dt="2023-05-23T08:07:55.252" v="1680" actId="20577"/>
          <ac:spMkLst>
            <pc:docMk/>
            <pc:sldMk cId="3944956676" sldId="272"/>
            <ac:spMk id="35" creationId="{39DA4452-E65E-1AF7-3507-A70460362ED9}"/>
          </ac:spMkLst>
        </pc:spChg>
        <pc:extLst>
          <p:ext xmlns:p="http://schemas.openxmlformats.org/presentationml/2006/main" uri="{D6D511B9-2390-475A-947B-AFAB55BFBCF1}">
            <pc226:cmChg xmlns:pc226="http://schemas.microsoft.com/office/powerpoint/2022/06/main/command" chg="del">
              <pc226:chgData name="Simon Batchelor" userId="3277dbf8623b2c43" providerId="LiveId" clId="{10FA0D1A-6521-4CEF-96C7-1EFAC5A75E94}" dt="2023-05-23T07:40:53.910" v="0"/>
              <pc2:cmMkLst xmlns:pc2="http://schemas.microsoft.com/office/powerpoint/2019/9/main/command">
                <pc:docMk/>
                <pc:sldMk cId="3944956676" sldId="272"/>
                <pc2:cmMk id="{BF275DF2-3B8C-4F7E-A267-2EB0E5D2E343}"/>
              </pc2:cmMkLst>
            </pc226:cmChg>
          </p:ext>
        </pc:extLst>
      </pc:sldChg>
      <pc:sldChg chg="modSp mod">
        <pc:chgData name="Simon Batchelor" userId="3277dbf8623b2c43" providerId="LiveId" clId="{10FA0D1A-6521-4CEF-96C7-1EFAC5A75E94}" dt="2023-05-23T08:09:09.169" v="1746" actId="20577"/>
        <pc:sldMkLst>
          <pc:docMk/>
          <pc:sldMk cId="1086771195" sldId="273"/>
        </pc:sldMkLst>
        <pc:spChg chg="mod">
          <ac:chgData name="Simon Batchelor" userId="3277dbf8623b2c43" providerId="LiveId" clId="{10FA0D1A-6521-4CEF-96C7-1EFAC5A75E94}" dt="2023-05-23T08:09:09.169" v="1746" actId="20577"/>
          <ac:spMkLst>
            <pc:docMk/>
            <pc:sldMk cId="1086771195" sldId="273"/>
            <ac:spMk id="9" creationId="{E75D4DBE-CB5A-5121-E18E-EC673D6AA409}"/>
          </ac:spMkLst>
        </pc:spChg>
        <pc:cxnChg chg="mod">
          <ac:chgData name="Simon Batchelor" userId="3277dbf8623b2c43" providerId="LiveId" clId="{10FA0D1A-6521-4CEF-96C7-1EFAC5A75E94}" dt="2023-05-23T08:09:02.291" v="1734" actId="20577"/>
          <ac:cxnSpMkLst>
            <pc:docMk/>
            <pc:sldMk cId="1086771195" sldId="273"/>
            <ac:cxnSpMk id="45" creationId="{727A2E53-159E-9E25-D0D2-FDAC2B6E9853}"/>
          </ac:cxnSpMkLst>
        </pc:cxnChg>
      </pc:sldChg>
      <pc:sldChg chg="modSp mod">
        <pc:chgData name="Simon Batchelor" userId="3277dbf8623b2c43" providerId="LiveId" clId="{10FA0D1A-6521-4CEF-96C7-1EFAC5A75E94}" dt="2023-05-23T08:09:39.709" v="1761" actId="20577"/>
        <pc:sldMkLst>
          <pc:docMk/>
          <pc:sldMk cId="1900305634" sldId="274"/>
        </pc:sldMkLst>
        <pc:spChg chg="mod">
          <ac:chgData name="Simon Batchelor" userId="3277dbf8623b2c43" providerId="LiveId" clId="{10FA0D1A-6521-4CEF-96C7-1EFAC5A75E94}" dt="2023-05-23T08:09:39.709" v="1761" actId="20577"/>
          <ac:spMkLst>
            <pc:docMk/>
            <pc:sldMk cId="1900305634" sldId="274"/>
            <ac:spMk id="9" creationId="{E75D4DBE-CB5A-5121-E18E-EC673D6AA409}"/>
          </ac:spMkLst>
        </pc:spChg>
        <pc:cxnChg chg="mod">
          <ac:chgData name="Simon Batchelor" userId="3277dbf8623b2c43" providerId="LiveId" clId="{10FA0D1A-6521-4CEF-96C7-1EFAC5A75E94}" dt="2023-05-23T08:09:39.426" v="1759" actId="20577"/>
          <ac:cxnSpMkLst>
            <pc:docMk/>
            <pc:sldMk cId="1900305634" sldId="274"/>
            <ac:cxnSpMk id="45" creationId="{727A2E53-159E-9E25-D0D2-FDAC2B6E9853}"/>
          </ac:cxnSpMkLst>
        </pc:cxnChg>
      </pc:sldChg>
      <pc:sldChg chg="modSp mod">
        <pc:chgData name="Simon Batchelor" userId="3277dbf8623b2c43" providerId="LiveId" clId="{10FA0D1A-6521-4CEF-96C7-1EFAC5A75E94}" dt="2023-05-23T09:32:18.339" v="3072" actId="14100"/>
        <pc:sldMkLst>
          <pc:docMk/>
          <pc:sldMk cId="292767164" sldId="275"/>
        </pc:sldMkLst>
        <pc:spChg chg="mod">
          <ac:chgData name="Simon Batchelor" userId="3277dbf8623b2c43" providerId="LiveId" clId="{10FA0D1A-6521-4CEF-96C7-1EFAC5A75E94}" dt="2023-05-23T08:10:08.303" v="1774" actId="20577"/>
          <ac:spMkLst>
            <pc:docMk/>
            <pc:sldMk cId="292767164" sldId="275"/>
            <ac:spMk id="9" creationId="{E75D4DBE-CB5A-5121-E18E-EC673D6AA409}"/>
          </ac:spMkLst>
        </pc:spChg>
        <pc:spChg chg="mod">
          <ac:chgData name="Simon Batchelor" userId="3277dbf8623b2c43" providerId="LiveId" clId="{10FA0D1A-6521-4CEF-96C7-1EFAC5A75E94}" dt="2023-05-23T09:32:18.339" v="3072" actId="14100"/>
          <ac:spMkLst>
            <pc:docMk/>
            <pc:sldMk cId="292767164" sldId="275"/>
            <ac:spMk id="20" creationId="{038520F1-D097-6F8D-E178-6D0800B31F14}"/>
          </ac:spMkLst>
        </pc:spChg>
        <pc:cxnChg chg="mod">
          <ac:chgData name="Simon Batchelor" userId="3277dbf8623b2c43" providerId="LiveId" clId="{10FA0D1A-6521-4CEF-96C7-1EFAC5A75E94}" dt="2023-05-23T08:10:08.018" v="1772" actId="20577"/>
          <ac:cxnSpMkLst>
            <pc:docMk/>
            <pc:sldMk cId="292767164" sldId="275"/>
            <ac:cxnSpMk id="45" creationId="{727A2E53-159E-9E25-D0D2-FDAC2B6E9853}"/>
          </ac:cxnSpMkLst>
        </pc:cxnChg>
      </pc:sldChg>
      <pc:sldChg chg="modSp del mod">
        <pc:chgData name="Simon Batchelor" userId="3277dbf8623b2c43" providerId="LiveId" clId="{10FA0D1A-6521-4CEF-96C7-1EFAC5A75E94}" dt="2023-05-23T08:17:01.811" v="2274" actId="47"/>
        <pc:sldMkLst>
          <pc:docMk/>
          <pc:sldMk cId="1295508001" sldId="276"/>
        </pc:sldMkLst>
        <pc:spChg chg="mod">
          <ac:chgData name="Simon Batchelor" userId="3277dbf8623b2c43" providerId="LiveId" clId="{10FA0D1A-6521-4CEF-96C7-1EFAC5A75E94}" dt="2023-05-23T08:12:36.707" v="1920" actId="6549"/>
          <ac:spMkLst>
            <pc:docMk/>
            <pc:sldMk cId="1295508001" sldId="276"/>
            <ac:spMk id="2" creationId="{7FA889D9-686C-7247-07CA-F0320D5D5591}"/>
          </ac:spMkLst>
        </pc:spChg>
      </pc:sldChg>
      <pc:sldChg chg="modSp mod">
        <pc:chgData name="Simon Batchelor" userId="3277dbf8623b2c43" providerId="LiveId" clId="{10FA0D1A-6521-4CEF-96C7-1EFAC5A75E94}" dt="2023-05-23T09:32:06.623" v="3064" actId="1076"/>
        <pc:sldMkLst>
          <pc:docMk/>
          <pc:sldMk cId="3857481104" sldId="277"/>
        </pc:sldMkLst>
        <pc:spChg chg="mod">
          <ac:chgData name="Simon Batchelor" userId="3277dbf8623b2c43" providerId="LiveId" clId="{10FA0D1A-6521-4CEF-96C7-1EFAC5A75E94}" dt="2023-05-23T08:10:22.898" v="1783" actId="20577"/>
          <ac:spMkLst>
            <pc:docMk/>
            <pc:sldMk cId="3857481104" sldId="277"/>
            <ac:spMk id="9" creationId="{E75D4DBE-CB5A-5121-E18E-EC673D6AA409}"/>
          </ac:spMkLst>
        </pc:spChg>
        <pc:spChg chg="mod">
          <ac:chgData name="Simon Batchelor" userId="3277dbf8623b2c43" providerId="LiveId" clId="{10FA0D1A-6521-4CEF-96C7-1EFAC5A75E94}" dt="2023-05-23T09:32:06.623" v="3064" actId="1076"/>
          <ac:spMkLst>
            <pc:docMk/>
            <pc:sldMk cId="3857481104" sldId="277"/>
            <ac:spMk id="26" creationId="{3CC5617D-5CED-8FC6-FAAB-670A8406E9D2}"/>
          </ac:spMkLst>
        </pc:spChg>
        <pc:picChg chg="mod">
          <ac:chgData name="Simon Batchelor" userId="3277dbf8623b2c43" providerId="LiveId" clId="{10FA0D1A-6521-4CEF-96C7-1EFAC5A75E94}" dt="2023-05-23T09:32:03.793" v="3063" actId="1076"/>
          <ac:picMkLst>
            <pc:docMk/>
            <pc:sldMk cId="3857481104" sldId="277"/>
            <ac:picMk id="25" creationId="{D9421608-1454-458B-2E5E-26E4E7F60736}"/>
          </ac:picMkLst>
        </pc:picChg>
      </pc:sldChg>
      <pc:sldChg chg="modSp mod delCm">
        <pc:chgData name="Simon Batchelor" userId="3277dbf8623b2c43" providerId="LiveId" clId="{10FA0D1A-6521-4CEF-96C7-1EFAC5A75E94}" dt="2023-05-23T09:31:53.633" v="3061" actId="20577"/>
        <pc:sldMkLst>
          <pc:docMk/>
          <pc:sldMk cId="259328800" sldId="278"/>
        </pc:sldMkLst>
        <pc:spChg chg="mod">
          <ac:chgData name="Simon Batchelor" userId="3277dbf8623b2c43" providerId="LiveId" clId="{10FA0D1A-6521-4CEF-96C7-1EFAC5A75E94}" dt="2023-05-23T08:10:49.031" v="1784"/>
          <ac:spMkLst>
            <pc:docMk/>
            <pc:sldMk cId="259328800" sldId="278"/>
            <ac:spMk id="10" creationId="{6AAC9506-6FE6-92D4-B65A-8660F7766F5D}"/>
          </ac:spMkLst>
        </pc:spChg>
        <pc:spChg chg="mod">
          <ac:chgData name="Simon Batchelor" userId="3277dbf8623b2c43" providerId="LiveId" clId="{10FA0D1A-6521-4CEF-96C7-1EFAC5A75E94}" dt="2023-05-23T09:31:53.633" v="3061" actId="20577"/>
          <ac:spMkLst>
            <pc:docMk/>
            <pc:sldMk cId="259328800" sldId="278"/>
            <ac:spMk id="30" creationId="{C3F26FBE-EE0D-F48F-B454-8537C038E16F}"/>
          </ac:spMkLst>
        </pc:spChg>
        <pc:extLst>
          <p:ext xmlns:p="http://schemas.openxmlformats.org/presentationml/2006/main" uri="{D6D511B9-2390-475A-947B-AFAB55BFBCF1}">
            <pc226:cmChg xmlns:pc226="http://schemas.microsoft.com/office/powerpoint/2022/06/main/command" chg="del">
              <pc226:chgData name="Simon Batchelor" userId="3277dbf8623b2c43" providerId="LiveId" clId="{10FA0D1A-6521-4CEF-96C7-1EFAC5A75E94}" dt="2023-05-23T07:40:53.910" v="0"/>
              <pc2:cmMkLst xmlns:pc2="http://schemas.microsoft.com/office/powerpoint/2019/9/main/command">
                <pc:docMk/>
                <pc:sldMk cId="259328800" sldId="278"/>
                <pc2:cmMk id="{8CCD6309-872D-40CB-BB40-3C199A78BC73}"/>
              </pc2:cmMkLst>
            </pc226:cmChg>
          </p:ext>
        </pc:extLst>
      </pc:sldChg>
      <pc:sldChg chg="modSp mod">
        <pc:chgData name="Simon Batchelor" userId="3277dbf8623b2c43" providerId="LiveId" clId="{10FA0D1A-6521-4CEF-96C7-1EFAC5A75E94}" dt="2023-05-23T09:31:46.374" v="3059" actId="14100"/>
        <pc:sldMkLst>
          <pc:docMk/>
          <pc:sldMk cId="3982077608" sldId="280"/>
        </pc:sldMkLst>
        <pc:spChg chg="mod">
          <ac:chgData name="Simon Batchelor" userId="3277dbf8623b2c43" providerId="LiveId" clId="{10FA0D1A-6521-4CEF-96C7-1EFAC5A75E94}" dt="2023-05-23T09:31:46.374" v="3059" actId="14100"/>
          <ac:spMkLst>
            <pc:docMk/>
            <pc:sldMk cId="3982077608" sldId="280"/>
            <ac:spMk id="34" creationId="{B3897BC5-A25A-8B4D-B98F-2258ED9C946E}"/>
          </ac:spMkLst>
        </pc:spChg>
        <pc:picChg chg="mod">
          <ac:chgData name="Simon Batchelor" userId="3277dbf8623b2c43" providerId="LiveId" clId="{10FA0D1A-6521-4CEF-96C7-1EFAC5A75E94}" dt="2023-05-23T09:31:36.601" v="3044" actId="1076"/>
          <ac:picMkLst>
            <pc:docMk/>
            <pc:sldMk cId="3982077608" sldId="280"/>
            <ac:picMk id="9218" creationId="{2193FA81-6BD5-5A47-B303-521C34202B36}"/>
          </ac:picMkLst>
        </pc:picChg>
      </pc:sldChg>
      <pc:sldChg chg="modSp new mod">
        <pc:chgData name="Simon Batchelor" userId="3277dbf8623b2c43" providerId="LiveId" clId="{10FA0D1A-6521-4CEF-96C7-1EFAC5A75E94}" dt="2023-05-23T07:56:12.161" v="1145" actId="14100"/>
        <pc:sldMkLst>
          <pc:docMk/>
          <pc:sldMk cId="1592652052" sldId="281"/>
        </pc:sldMkLst>
        <pc:spChg chg="mod">
          <ac:chgData name="Simon Batchelor" userId="3277dbf8623b2c43" providerId="LiveId" clId="{10FA0D1A-6521-4CEF-96C7-1EFAC5A75E94}" dt="2023-05-23T07:56:12.161" v="1145" actId="14100"/>
          <ac:spMkLst>
            <pc:docMk/>
            <pc:sldMk cId="1592652052" sldId="281"/>
            <ac:spMk id="2" creationId="{AD5AA334-9BCF-60AD-EDD5-7871857D64E8}"/>
          </ac:spMkLst>
        </pc:spChg>
      </pc:sldChg>
      <pc:sldChg chg="addSp modSp new mod">
        <pc:chgData name="Simon Batchelor" userId="3277dbf8623b2c43" providerId="LiveId" clId="{10FA0D1A-6521-4CEF-96C7-1EFAC5A75E94}" dt="2023-05-23T09:31:19.870" v="3042" actId="1076"/>
        <pc:sldMkLst>
          <pc:docMk/>
          <pc:sldMk cId="1936249607" sldId="282"/>
        </pc:sldMkLst>
        <pc:spChg chg="mod">
          <ac:chgData name="Simon Batchelor" userId="3277dbf8623b2c43" providerId="LiveId" clId="{10FA0D1A-6521-4CEF-96C7-1EFAC5A75E94}" dt="2023-05-23T08:12:55.166" v="1923" actId="20578"/>
          <ac:spMkLst>
            <pc:docMk/>
            <pc:sldMk cId="1936249607" sldId="282"/>
            <ac:spMk id="2" creationId="{79F17349-2ED4-1541-732E-C2C5793C198F}"/>
          </ac:spMkLst>
        </pc:spChg>
        <pc:spChg chg="mod">
          <ac:chgData name="Simon Batchelor" userId="3277dbf8623b2c43" providerId="LiveId" clId="{10FA0D1A-6521-4CEF-96C7-1EFAC5A75E94}" dt="2023-05-23T08:33:55.356" v="3020" actId="20577"/>
          <ac:spMkLst>
            <pc:docMk/>
            <pc:sldMk cId="1936249607" sldId="282"/>
            <ac:spMk id="3" creationId="{2BF6CBE1-57C2-6A16-E538-B5080886EE3F}"/>
          </ac:spMkLst>
        </pc:spChg>
        <pc:spChg chg="add mod">
          <ac:chgData name="Simon Batchelor" userId="3277dbf8623b2c43" providerId="LiveId" clId="{10FA0D1A-6521-4CEF-96C7-1EFAC5A75E94}" dt="2023-05-23T09:31:19.870" v="3042" actId="1076"/>
          <ac:spMkLst>
            <pc:docMk/>
            <pc:sldMk cId="1936249607" sldId="282"/>
            <ac:spMk id="4" creationId="{086212A7-E34F-66E8-E75B-998858419E06}"/>
          </ac:spMkLst>
        </pc:spChg>
        <pc:picChg chg="add mod">
          <ac:chgData name="Simon Batchelor" userId="3277dbf8623b2c43" providerId="LiveId" clId="{10FA0D1A-6521-4CEF-96C7-1EFAC5A75E94}" dt="2023-05-23T08:17:58.480" v="2360" actId="1076"/>
          <ac:picMkLst>
            <pc:docMk/>
            <pc:sldMk cId="1936249607" sldId="282"/>
            <ac:picMk id="1026" creationId="{6F3EE8CB-70BC-E37B-4B45-FF83F0EBA04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ABC21-9ADB-EC14-9962-9B8CCEC3FE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CBF93D-CBDB-C266-7B9E-150BF1EA07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20B1291-45EF-CA73-2B2A-05682DA393DD}"/>
              </a:ext>
            </a:extLst>
          </p:cNvPr>
          <p:cNvSpPr>
            <a:spLocks noGrp="1"/>
          </p:cNvSpPr>
          <p:nvPr>
            <p:ph type="dt" sz="half" idx="10"/>
          </p:nvPr>
        </p:nvSpPr>
        <p:spPr/>
        <p:txBody>
          <a:bodyPr/>
          <a:lstStyle/>
          <a:p>
            <a:fld id="{6DFDCE59-37ED-4FEB-8F31-96671D2C38C4}" type="datetimeFigureOut">
              <a:rPr lang="en-GB" smtClean="0"/>
              <a:t>07/11/2023</a:t>
            </a:fld>
            <a:endParaRPr lang="en-GB"/>
          </a:p>
        </p:txBody>
      </p:sp>
      <p:sp>
        <p:nvSpPr>
          <p:cNvPr id="5" name="Footer Placeholder 4">
            <a:extLst>
              <a:ext uri="{FF2B5EF4-FFF2-40B4-BE49-F238E27FC236}">
                <a16:creationId xmlns:a16="http://schemas.microsoft.com/office/drawing/2014/main" id="{70E36CA4-0063-B421-6ED4-993168D964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3D73D5-13DE-C46D-B18A-1D61CE4B386D}"/>
              </a:ext>
            </a:extLst>
          </p:cNvPr>
          <p:cNvSpPr>
            <a:spLocks noGrp="1"/>
          </p:cNvSpPr>
          <p:nvPr>
            <p:ph type="sldNum" sz="quarter" idx="12"/>
          </p:nvPr>
        </p:nvSpPr>
        <p:spPr/>
        <p:txBody>
          <a:bodyPr/>
          <a:lstStyle/>
          <a:p>
            <a:fld id="{0A73A4E4-9249-431C-BDF7-AF97360C6ABD}" type="slidenum">
              <a:rPr lang="en-GB" smtClean="0"/>
              <a:t>‹#›</a:t>
            </a:fld>
            <a:endParaRPr lang="en-GB"/>
          </a:p>
        </p:txBody>
      </p:sp>
    </p:spTree>
    <p:extLst>
      <p:ext uri="{BB962C8B-B14F-4D97-AF65-F5344CB8AC3E}">
        <p14:creationId xmlns:p14="http://schemas.microsoft.com/office/powerpoint/2010/main" val="1449104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9CDB1-4D15-84A0-B446-B54E3CF4D0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0B61A4-E7BD-9415-23E1-C6DF2809E1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85C846-4866-A73E-9EE6-332B213912A0}"/>
              </a:ext>
            </a:extLst>
          </p:cNvPr>
          <p:cNvSpPr>
            <a:spLocks noGrp="1"/>
          </p:cNvSpPr>
          <p:nvPr>
            <p:ph type="dt" sz="half" idx="10"/>
          </p:nvPr>
        </p:nvSpPr>
        <p:spPr/>
        <p:txBody>
          <a:bodyPr/>
          <a:lstStyle/>
          <a:p>
            <a:fld id="{6DFDCE59-37ED-4FEB-8F31-96671D2C38C4}" type="datetimeFigureOut">
              <a:rPr lang="en-GB" smtClean="0"/>
              <a:t>07/11/2023</a:t>
            </a:fld>
            <a:endParaRPr lang="en-GB"/>
          </a:p>
        </p:txBody>
      </p:sp>
      <p:sp>
        <p:nvSpPr>
          <p:cNvPr id="5" name="Footer Placeholder 4">
            <a:extLst>
              <a:ext uri="{FF2B5EF4-FFF2-40B4-BE49-F238E27FC236}">
                <a16:creationId xmlns:a16="http://schemas.microsoft.com/office/drawing/2014/main" id="{8820DD8F-FB17-D9E2-A7B5-565563CF4E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BFD31D-6B77-0F6C-F35E-BEC845262E54}"/>
              </a:ext>
            </a:extLst>
          </p:cNvPr>
          <p:cNvSpPr>
            <a:spLocks noGrp="1"/>
          </p:cNvSpPr>
          <p:nvPr>
            <p:ph type="sldNum" sz="quarter" idx="12"/>
          </p:nvPr>
        </p:nvSpPr>
        <p:spPr/>
        <p:txBody>
          <a:bodyPr/>
          <a:lstStyle/>
          <a:p>
            <a:fld id="{0A73A4E4-9249-431C-BDF7-AF97360C6ABD}" type="slidenum">
              <a:rPr lang="en-GB" smtClean="0"/>
              <a:t>‹#›</a:t>
            </a:fld>
            <a:endParaRPr lang="en-GB"/>
          </a:p>
        </p:txBody>
      </p:sp>
    </p:spTree>
    <p:extLst>
      <p:ext uri="{BB962C8B-B14F-4D97-AF65-F5344CB8AC3E}">
        <p14:creationId xmlns:p14="http://schemas.microsoft.com/office/powerpoint/2010/main" val="1310570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33F959-2728-DB57-5805-2F4949E4EF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8A999A-6970-23F1-AB8A-D28CA19D42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CC3404-E21B-D047-F598-9BBD680F86AF}"/>
              </a:ext>
            </a:extLst>
          </p:cNvPr>
          <p:cNvSpPr>
            <a:spLocks noGrp="1"/>
          </p:cNvSpPr>
          <p:nvPr>
            <p:ph type="dt" sz="half" idx="10"/>
          </p:nvPr>
        </p:nvSpPr>
        <p:spPr/>
        <p:txBody>
          <a:bodyPr/>
          <a:lstStyle/>
          <a:p>
            <a:fld id="{6DFDCE59-37ED-4FEB-8F31-96671D2C38C4}" type="datetimeFigureOut">
              <a:rPr lang="en-GB" smtClean="0"/>
              <a:t>07/11/2023</a:t>
            </a:fld>
            <a:endParaRPr lang="en-GB"/>
          </a:p>
        </p:txBody>
      </p:sp>
      <p:sp>
        <p:nvSpPr>
          <p:cNvPr id="5" name="Footer Placeholder 4">
            <a:extLst>
              <a:ext uri="{FF2B5EF4-FFF2-40B4-BE49-F238E27FC236}">
                <a16:creationId xmlns:a16="http://schemas.microsoft.com/office/drawing/2014/main" id="{F5DF03B6-5E82-EA5C-90FC-7C9BA0B2B4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B79109-319B-F54C-ED28-F1528898EEF2}"/>
              </a:ext>
            </a:extLst>
          </p:cNvPr>
          <p:cNvSpPr>
            <a:spLocks noGrp="1"/>
          </p:cNvSpPr>
          <p:nvPr>
            <p:ph type="sldNum" sz="quarter" idx="12"/>
          </p:nvPr>
        </p:nvSpPr>
        <p:spPr/>
        <p:txBody>
          <a:bodyPr/>
          <a:lstStyle/>
          <a:p>
            <a:fld id="{0A73A4E4-9249-431C-BDF7-AF97360C6ABD}" type="slidenum">
              <a:rPr lang="en-GB" smtClean="0"/>
              <a:t>‹#›</a:t>
            </a:fld>
            <a:endParaRPr lang="en-GB"/>
          </a:p>
        </p:txBody>
      </p:sp>
    </p:spTree>
    <p:extLst>
      <p:ext uri="{BB962C8B-B14F-4D97-AF65-F5344CB8AC3E}">
        <p14:creationId xmlns:p14="http://schemas.microsoft.com/office/powerpoint/2010/main" val="2196238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AD7F-D9B4-991C-13AF-16726D4057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ED431F-E7B0-8842-F5F7-94F96968A8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3B5639-14B6-042F-A7F7-7D6B3B1AFEAC}"/>
              </a:ext>
            </a:extLst>
          </p:cNvPr>
          <p:cNvSpPr>
            <a:spLocks noGrp="1"/>
          </p:cNvSpPr>
          <p:nvPr>
            <p:ph type="dt" sz="half" idx="10"/>
          </p:nvPr>
        </p:nvSpPr>
        <p:spPr/>
        <p:txBody>
          <a:bodyPr/>
          <a:lstStyle/>
          <a:p>
            <a:fld id="{6DFDCE59-37ED-4FEB-8F31-96671D2C38C4}" type="datetimeFigureOut">
              <a:rPr lang="en-GB" smtClean="0"/>
              <a:t>07/11/2023</a:t>
            </a:fld>
            <a:endParaRPr lang="en-GB"/>
          </a:p>
        </p:txBody>
      </p:sp>
      <p:sp>
        <p:nvSpPr>
          <p:cNvPr id="5" name="Footer Placeholder 4">
            <a:extLst>
              <a:ext uri="{FF2B5EF4-FFF2-40B4-BE49-F238E27FC236}">
                <a16:creationId xmlns:a16="http://schemas.microsoft.com/office/drawing/2014/main" id="{AADC196C-EA06-3971-28CB-D4688165DF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8CB1C0-0F95-4A76-3850-39E7408DBC9F}"/>
              </a:ext>
            </a:extLst>
          </p:cNvPr>
          <p:cNvSpPr>
            <a:spLocks noGrp="1"/>
          </p:cNvSpPr>
          <p:nvPr>
            <p:ph type="sldNum" sz="quarter" idx="12"/>
          </p:nvPr>
        </p:nvSpPr>
        <p:spPr/>
        <p:txBody>
          <a:bodyPr/>
          <a:lstStyle/>
          <a:p>
            <a:fld id="{0A73A4E4-9249-431C-BDF7-AF97360C6ABD}" type="slidenum">
              <a:rPr lang="en-GB" smtClean="0"/>
              <a:t>‹#›</a:t>
            </a:fld>
            <a:endParaRPr lang="en-GB"/>
          </a:p>
        </p:txBody>
      </p:sp>
    </p:spTree>
    <p:extLst>
      <p:ext uri="{BB962C8B-B14F-4D97-AF65-F5344CB8AC3E}">
        <p14:creationId xmlns:p14="http://schemas.microsoft.com/office/powerpoint/2010/main" val="402455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4F4E0-13EF-6B83-AF7B-EA6ACC9880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2A96E83-9687-0948-1FCA-16CDE18A13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D28DA7-4CAC-B768-5BE2-D84DDD002EFD}"/>
              </a:ext>
            </a:extLst>
          </p:cNvPr>
          <p:cNvSpPr>
            <a:spLocks noGrp="1"/>
          </p:cNvSpPr>
          <p:nvPr>
            <p:ph type="dt" sz="half" idx="10"/>
          </p:nvPr>
        </p:nvSpPr>
        <p:spPr/>
        <p:txBody>
          <a:bodyPr/>
          <a:lstStyle/>
          <a:p>
            <a:fld id="{6DFDCE59-37ED-4FEB-8F31-96671D2C38C4}" type="datetimeFigureOut">
              <a:rPr lang="en-GB" smtClean="0"/>
              <a:t>07/11/2023</a:t>
            </a:fld>
            <a:endParaRPr lang="en-GB"/>
          </a:p>
        </p:txBody>
      </p:sp>
      <p:sp>
        <p:nvSpPr>
          <p:cNvPr id="5" name="Footer Placeholder 4">
            <a:extLst>
              <a:ext uri="{FF2B5EF4-FFF2-40B4-BE49-F238E27FC236}">
                <a16:creationId xmlns:a16="http://schemas.microsoft.com/office/drawing/2014/main" id="{EE666C0E-37DC-24DF-867E-B213A3E686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22B06A-4648-C7E5-F30C-A4CF25E09AB2}"/>
              </a:ext>
            </a:extLst>
          </p:cNvPr>
          <p:cNvSpPr>
            <a:spLocks noGrp="1"/>
          </p:cNvSpPr>
          <p:nvPr>
            <p:ph type="sldNum" sz="quarter" idx="12"/>
          </p:nvPr>
        </p:nvSpPr>
        <p:spPr/>
        <p:txBody>
          <a:bodyPr/>
          <a:lstStyle/>
          <a:p>
            <a:fld id="{0A73A4E4-9249-431C-BDF7-AF97360C6ABD}" type="slidenum">
              <a:rPr lang="en-GB" smtClean="0"/>
              <a:t>‹#›</a:t>
            </a:fld>
            <a:endParaRPr lang="en-GB"/>
          </a:p>
        </p:txBody>
      </p:sp>
      <p:pic>
        <p:nvPicPr>
          <p:cNvPr id="7" name="Picture 2" descr="Related image">
            <a:extLst>
              <a:ext uri="{FF2B5EF4-FFF2-40B4-BE49-F238E27FC236}">
                <a16:creationId xmlns:a16="http://schemas.microsoft.com/office/drawing/2014/main" id="{8EEAD0E6-A96F-A517-E40C-3EA949218DE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2728" b="27252"/>
          <a:stretch/>
        </p:blipFill>
        <p:spPr bwMode="auto">
          <a:xfrm>
            <a:off x="3925860" y="5674640"/>
            <a:ext cx="1778581" cy="5339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075B9D1-95FB-4158-8DDC-DB93249806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7381" y="936418"/>
            <a:ext cx="3468407" cy="1394140"/>
          </a:xfrm>
          <a:prstGeom prst="rect">
            <a:avLst/>
          </a:prstGeom>
        </p:spPr>
      </p:pic>
      <p:pic>
        <p:nvPicPr>
          <p:cNvPr id="9" name="Picture 4" descr="Image result for UK Aid logo">
            <a:extLst>
              <a:ext uri="{FF2B5EF4-FFF2-40B4-BE49-F238E27FC236}">
                <a16:creationId xmlns:a16="http://schemas.microsoft.com/office/drawing/2014/main" id="{3B11ED24-5BFB-9F58-4082-5D9456B62F84}"/>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24826" t="7879" r="24352" b="6689"/>
          <a:stretch/>
        </p:blipFill>
        <p:spPr bwMode="auto">
          <a:xfrm>
            <a:off x="7360106" y="5549476"/>
            <a:ext cx="699796" cy="78425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9E8F4BE-F92A-2B9B-5BA8-D4E5597BAC97}"/>
              </a:ext>
            </a:extLst>
          </p:cNvPr>
          <p:cNvSpPr/>
          <p:nvPr userDrawn="1"/>
        </p:nvSpPr>
        <p:spPr>
          <a:xfrm>
            <a:off x="0" y="0"/>
            <a:ext cx="12192000" cy="457200"/>
          </a:xfrm>
          <a:prstGeom prst="rect">
            <a:avLst/>
          </a:prstGeom>
          <a:solidFill>
            <a:srgbClr val="009B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C6DDD6BD-5173-09E3-90E8-8908D70A64B0}"/>
              </a:ext>
            </a:extLst>
          </p:cNvPr>
          <p:cNvSpPr/>
          <p:nvPr userDrawn="1"/>
        </p:nvSpPr>
        <p:spPr>
          <a:xfrm>
            <a:off x="0" y="6406620"/>
            <a:ext cx="12192000" cy="457200"/>
          </a:xfrm>
          <a:prstGeom prst="rect">
            <a:avLst/>
          </a:prstGeom>
          <a:solidFill>
            <a:srgbClr val="3611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4C3F5051-501A-7D2C-F57A-B8DED0BFD8B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2763" y="5749837"/>
            <a:ext cx="1379020" cy="362701"/>
          </a:xfrm>
          <a:prstGeom prst="rect">
            <a:avLst/>
          </a:prstGeom>
        </p:spPr>
      </p:pic>
    </p:spTree>
    <p:extLst>
      <p:ext uri="{BB962C8B-B14F-4D97-AF65-F5344CB8AC3E}">
        <p14:creationId xmlns:p14="http://schemas.microsoft.com/office/powerpoint/2010/main" val="288447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8B16C-189E-7EBF-73EF-5AD73CADF5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4C6657-BF36-4150-B484-C4BEEF1E18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6F9069-EB59-CD3C-CEA5-1968BAEE89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BD818C-3D40-7FDA-59FB-316D845F5B3F}"/>
              </a:ext>
            </a:extLst>
          </p:cNvPr>
          <p:cNvSpPr>
            <a:spLocks noGrp="1"/>
          </p:cNvSpPr>
          <p:nvPr>
            <p:ph type="dt" sz="half" idx="10"/>
          </p:nvPr>
        </p:nvSpPr>
        <p:spPr/>
        <p:txBody>
          <a:bodyPr/>
          <a:lstStyle/>
          <a:p>
            <a:fld id="{6DFDCE59-37ED-4FEB-8F31-96671D2C38C4}" type="datetimeFigureOut">
              <a:rPr lang="en-GB" smtClean="0"/>
              <a:t>07/11/2023</a:t>
            </a:fld>
            <a:endParaRPr lang="en-GB"/>
          </a:p>
        </p:txBody>
      </p:sp>
      <p:sp>
        <p:nvSpPr>
          <p:cNvPr id="6" name="Footer Placeholder 5">
            <a:extLst>
              <a:ext uri="{FF2B5EF4-FFF2-40B4-BE49-F238E27FC236}">
                <a16:creationId xmlns:a16="http://schemas.microsoft.com/office/drawing/2014/main" id="{143FBFC3-08B7-B06F-C8D2-D0CE4B29F5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43A5A0-1E3F-D185-3877-368E52D5CC23}"/>
              </a:ext>
            </a:extLst>
          </p:cNvPr>
          <p:cNvSpPr>
            <a:spLocks noGrp="1"/>
          </p:cNvSpPr>
          <p:nvPr>
            <p:ph type="sldNum" sz="quarter" idx="12"/>
          </p:nvPr>
        </p:nvSpPr>
        <p:spPr/>
        <p:txBody>
          <a:bodyPr/>
          <a:lstStyle/>
          <a:p>
            <a:fld id="{0A73A4E4-9249-431C-BDF7-AF97360C6ABD}" type="slidenum">
              <a:rPr lang="en-GB" smtClean="0"/>
              <a:t>‹#›</a:t>
            </a:fld>
            <a:endParaRPr lang="en-GB"/>
          </a:p>
        </p:txBody>
      </p:sp>
    </p:spTree>
    <p:extLst>
      <p:ext uri="{BB962C8B-B14F-4D97-AF65-F5344CB8AC3E}">
        <p14:creationId xmlns:p14="http://schemas.microsoft.com/office/powerpoint/2010/main" val="340837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2CDDE-8EEB-86DF-E12B-6D96AB0AE3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90E10A-6225-0A78-4848-07A6FFFE0D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BE8DD3-AFE3-50B5-7911-D764BE0BD6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4FB366-1758-D344-D906-90BB36B879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60E46C-C0B0-B5F4-C645-0F93B90251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578607-FEB4-24F5-2D29-C988C47FE2BD}"/>
              </a:ext>
            </a:extLst>
          </p:cNvPr>
          <p:cNvSpPr>
            <a:spLocks noGrp="1"/>
          </p:cNvSpPr>
          <p:nvPr>
            <p:ph type="dt" sz="half" idx="10"/>
          </p:nvPr>
        </p:nvSpPr>
        <p:spPr/>
        <p:txBody>
          <a:bodyPr/>
          <a:lstStyle/>
          <a:p>
            <a:fld id="{6DFDCE59-37ED-4FEB-8F31-96671D2C38C4}" type="datetimeFigureOut">
              <a:rPr lang="en-GB" smtClean="0"/>
              <a:t>07/11/2023</a:t>
            </a:fld>
            <a:endParaRPr lang="en-GB"/>
          </a:p>
        </p:txBody>
      </p:sp>
      <p:sp>
        <p:nvSpPr>
          <p:cNvPr id="8" name="Footer Placeholder 7">
            <a:extLst>
              <a:ext uri="{FF2B5EF4-FFF2-40B4-BE49-F238E27FC236}">
                <a16:creationId xmlns:a16="http://schemas.microsoft.com/office/drawing/2014/main" id="{5DFE537F-2A79-F762-05B3-78804E342F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37D254-E7F7-A7EE-CEAC-6B6FAA80D5D0}"/>
              </a:ext>
            </a:extLst>
          </p:cNvPr>
          <p:cNvSpPr>
            <a:spLocks noGrp="1"/>
          </p:cNvSpPr>
          <p:nvPr>
            <p:ph type="sldNum" sz="quarter" idx="12"/>
          </p:nvPr>
        </p:nvSpPr>
        <p:spPr/>
        <p:txBody>
          <a:bodyPr/>
          <a:lstStyle/>
          <a:p>
            <a:fld id="{0A73A4E4-9249-431C-BDF7-AF97360C6ABD}" type="slidenum">
              <a:rPr lang="en-GB" smtClean="0"/>
              <a:t>‹#›</a:t>
            </a:fld>
            <a:endParaRPr lang="en-GB"/>
          </a:p>
        </p:txBody>
      </p:sp>
    </p:spTree>
    <p:extLst>
      <p:ext uri="{BB962C8B-B14F-4D97-AF65-F5344CB8AC3E}">
        <p14:creationId xmlns:p14="http://schemas.microsoft.com/office/powerpoint/2010/main" val="3127803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9E894-4CCF-34D7-BE22-0B29EFF574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EC29DB-8E06-2A01-BB77-A88FEC582973}"/>
              </a:ext>
            </a:extLst>
          </p:cNvPr>
          <p:cNvSpPr>
            <a:spLocks noGrp="1"/>
          </p:cNvSpPr>
          <p:nvPr>
            <p:ph type="dt" sz="half" idx="10"/>
          </p:nvPr>
        </p:nvSpPr>
        <p:spPr/>
        <p:txBody>
          <a:bodyPr/>
          <a:lstStyle/>
          <a:p>
            <a:fld id="{6DFDCE59-37ED-4FEB-8F31-96671D2C38C4}" type="datetimeFigureOut">
              <a:rPr lang="en-GB" smtClean="0"/>
              <a:t>07/11/2023</a:t>
            </a:fld>
            <a:endParaRPr lang="en-GB"/>
          </a:p>
        </p:txBody>
      </p:sp>
      <p:sp>
        <p:nvSpPr>
          <p:cNvPr id="4" name="Footer Placeholder 3">
            <a:extLst>
              <a:ext uri="{FF2B5EF4-FFF2-40B4-BE49-F238E27FC236}">
                <a16:creationId xmlns:a16="http://schemas.microsoft.com/office/drawing/2014/main" id="{9549EA7B-F681-8CB1-55C6-BDF1E812DF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E283DAC-2934-EE0B-4577-A672EFEE06FA}"/>
              </a:ext>
            </a:extLst>
          </p:cNvPr>
          <p:cNvSpPr>
            <a:spLocks noGrp="1"/>
          </p:cNvSpPr>
          <p:nvPr>
            <p:ph type="sldNum" sz="quarter" idx="12"/>
          </p:nvPr>
        </p:nvSpPr>
        <p:spPr/>
        <p:txBody>
          <a:bodyPr/>
          <a:lstStyle/>
          <a:p>
            <a:fld id="{0A73A4E4-9249-431C-BDF7-AF97360C6ABD}" type="slidenum">
              <a:rPr lang="en-GB" smtClean="0"/>
              <a:t>‹#›</a:t>
            </a:fld>
            <a:endParaRPr lang="en-GB"/>
          </a:p>
        </p:txBody>
      </p:sp>
    </p:spTree>
    <p:extLst>
      <p:ext uri="{BB962C8B-B14F-4D97-AF65-F5344CB8AC3E}">
        <p14:creationId xmlns:p14="http://schemas.microsoft.com/office/powerpoint/2010/main" val="230676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515F18-FE59-27DA-1597-F5BF73F360C4}"/>
              </a:ext>
            </a:extLst>
          </p:cNvPr>
          <p:cNvSpPr>
            <a:spLocks noGrp="1"/>
          </p:cNvSpPr>
          <p:nvPr>
            <p:ph type="dt" sz="half" idx="10"/>
          </p:nvPr>
        </p:nvSpPr>
        <p:spPr/>
        <p:txBody>
          <a:bodyPr/>
          <a:lstStyle/>
          <a:p>
            <a:fld id="{6DFDCE59-37ED-4FEB-8F31-96671D2C38C4}" type="datetimeFigureOut">
              <a:rPr lang="en-GB" smtClean="0"/>
              <a:t>07/11/2023</a:t>
            </a:fld>
            <a:endParaRPr lang="en-GB"/>
          </a:p>
        </p:txBody>
      </p:sp>
      <p:sp>
        <p:nvSpPr>
          <p:cNvPr id="3" name="Footer Placeholder 2">
            <a:extLst>
              <a:ext uri="{FF2B5EF4-FFF2-40B4-BE49-F238E27FC236}">
                <a16:creationId xmlns:a16="http://schemas.microsoft.com/office/drawing/2014/main" id="{ED0DC993-8C7E-55EA-7015-7E7774E3D2B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D115B3-F996-6554-1271-BE5AFDAD99FB}"/>
              </a:ext>
            </a:extLst>
          </p:cNvPr>
          <p:cNvSpPr>
            <a:spLocks noGrp="1"/>
          </p:cNvSpPr>
          <p:nvPr>
            <p:ph type="sldNum" sz="quarter" idx="12"/>
          </p:nvPr>
        </p:nvSpPr>
        <p:spPr/>
        <p:txBody>
          <a:bodyPr/>
          <a:lstStyle/>
          <a:p>
            <a:fld id="{0A73A4E4-9249-431C-BDF7-AF97360C6ABD}" type="slidenum">
              <a:rPr lang="en-GB" smtClean="0"/>
              <a:t>‹#›</a:t>
            </a:fld>
            <a:endParaRPr lang="en-GB"/>
          </a:p>
        </p:txBody>
      </p:sp>
    </p:spTree>
    <p:extLst>
      <p:ext uri="{BB962C8B-B14F-4D97-AF65-F5344CB8AC3E}">
        <p14:creationId xmlns:p14="http://schemas.microsoft.com/office/powerpoint/2010/main" val="3404730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1FC28-09E9-D019-045A-EEF9DD37E1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8287EC-8539-9B88-5AE7-F79F40260B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EF3B04-334A-306C-DC35-96E7A3C966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BA9503-88C4-7FD6-9D0B-9F5A518B7A42}"/>
              </a:ext>
            </a:extLst>
          </p:cNvPr>
          <p:cNvSpPr>
            <a:spLocks noGrp="1"/>
          </p:cNvSpPr>
          <p:nvPr>
            <p:ph type="dt" sz="half" idx="10"/>
          </p:nvPr>
        </p:nvSpPr>
        <p:spPr/>
        <p:txBody>
          <a:bodyPr/>
          <a:lstStyle/>
          <a:p>
            <a:fld id="{6DFDCE59-37ED-4FEB-8F31-96671D2C38C4}" type="datetimeFigureOut">
              <a:rPr lang="en-GB" smtClean="0"/>
              <a:t>07/11/2023</a:t>
            </a:fld>
            <a:endParaRPr lang="en-GB"/>
          </a:p>
        </p:txBody>
      </p:sp>
      <p:sp>
        <p:nvSpPr>
          <p:cNvPr id="6" name="Footer Placeholder 5">
            <a:extLst>
              <a:ext uri="{FF2B5EF4-FFF2-40B4-BE49-F238E27FC236}">
                <a16:creationId xmlns:a16="http://schemas.microsoft.com/office/drawing/2014/main" id="{77CADB7F-A66C-11D3-1F9A-DD5E60CA9E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B2F726-4F67-34EB-289A-7688B693A230}"/>
              </a:ext>
            </a:extLst>
          </p:cNvPr>
          <p:cNvSpPr>
            <a:spLocks noGrp="1"/>
          </p:cNvSpPr>
          <p:nvPr>
            <p:ph type="sldNum" sz="quarter" idx="12"/>
          </p:nvPr>
        </p:nvSpPr>
        <p:spPr/>
        <p:txBody>
          <a:bodyPr/>
          <a:lstStyle/>
          <a:p>
            <a:fld id="{0A73A4E4-9249-431C-BDF7-AF97360C6ABD}" type="slidenum">
              <a:rPr lang="en-GB" smtClean="0"/>
              <a:t>‹#›</a:t>
            </a:fld>
            <a:endParaRPr lang="en-GB"/>
          </a:p>
        </p:txBody>
      </p:sp>
    </p:spTree>
    <p:extLst>
      <p:ext uri="{BB962C8B-B14F-4D97-AF65-F5344CB8AC3E}">
        <p14:creationId xmlns:p14="http://schemas.microsoft.com/office/powerpoint/2010/main" val="372775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339E9-83EB-03E9-9AC1-E6DA03F405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E910B3-1CE8-08E2-603D-2097B7C09A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44BA01-F829-8343-3F7B-046C70C9E0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F59BD6-25D4-0D9A-4359-E6D5918B6EC0}"/>
              </a:ext>
            </a:extLst>
          </p:cNvPr>
          <p:cNvSpPr>
            <a:spLocks noGrp="1"/>
          </p:cNvSpPr>
          <p:nvPr>
            <p:ph type="dt" sz="half" idx="10"/>
          </p:nvPr>
        </p:nvSpPr>
        <p:spPr/>
        <p:txBody>
          <a:bodyPr/>
          <a:lstStyle/>
          <a:p>
            <a:fld id="{6DFDCE59-37ED-4FEB-8F31-96671D2C38C4}" type="datetimeFigureOut">
              <a:rPr lang="en-GB" smtClean="0"/>
              <a:t>07/11/2023</a:t>
            </a:fld>
            <a:endParaRPr lang="en-GB"/>
          </a:p>
        </p:txBody>
      </p:sp>
      <p:sp>
        <p:nvSpPr>
          <p:cNvPr id="6" name="Footer Placeholder 5">
            <a:extLst>
              <a:ext uri="{FF2B5EF4-FFF2-40B4-BE49-F238E27FC236}">
                <a16:creationId xmlns:a16="http://schemas.microsoft.com/office/drawing/2014/main" id="{2A9A9FB5-FF48-D9E7-B19D-3AC3CD6868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C7F344-633C-07D5-9816-A3FFD4B796F0}"/>
              </a:ext>
            </a:extLst>
          </p:cNvPr>
          <p:cNvSpPr>
            <a:spLocks noGrp="1"/>
          </p:cNvSpPr>
          <p:nvPr>
            <p:ph type="sldNum" sz="quarter" idx="12"/>
          </p:nvPr>
        </p:nvSpPr>
        <p:spPr/>
        <p:txBody>
          <a:bodyPr/>
          <a:lstStyle/>
          <a:p>
            <a:fld id="{0A73A4E4-9249-431C-BDF7-AF97360C6ABD}" type="slidenum">
              <a:rPr lang="en-GB" smtClean="0"/>
              <a:t>‹#›</a:t>
            </a:fld>
            <a:endParaRPr lang="en-GB"/>
          </a:p>
        </p:txBody>
      </p:sp>
    </p:spTree>
    <p:extLst>
      <p:ext uri="{BB962C8B-B14F-4D97-AF65-F5344CB8AC3E}">
        <p14:creationId xmlns:p14="http://schemas.microsoft.com/office/powerpoint/2010/main" val="795861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942DF3-AD7F-7962-822C-3A9CCD067D69}"/>
              </a:ext>
            </a:extLst>
          </p:cNvPr>
          <p:cNvSpPr>
            <a:spLocks noGrp="1"/>
          </p:cNvSpPr>
          <p:nvPr>
            <p:ph type="title"/>
          </p:nvPr>
        </p:nvSpPr>
        <p:spPr>
          <a:xfrm>
            <a:off x="838200" y="365125"/>
            <a:ext cx="10515600" cy="65087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6D51752C-4995-383C-4D32-E0CACD8DC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A3EC3E-47AB-850E-9C9A-3B3AFE89AB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DCE59-37ED-4FEB-8F31-96671D2C38C4}" type="datetimeFigureOut">
              <a:rPr lang="en-GB" smtClean="0"/>
              <a:t>07/11/2023</a:t>
            </a:fld>
            <a:endParaRPr lang="en-GB"/>
          </a:p>
        </p:txBody>
      </p:sp>
      <p:sp>
        <p:nvSpPr>
          <p:cNvPr id="5" name="Footer Placeholder 4">
            <a:extLst>
              <a:ext uri="{FF2B5EF4-FFF2-40B4-BE49-F238E27FC236}">
                <a16:creationId xmlns:a16="http://schemas.microsoft.com/office/drawing/2014/main" id="{34607D7B-7C8C-2EE0-8A39-8BD41970B8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56036BD-A905-8A45-4BB2-E7EC9ACAF3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3A4E4-9249-431C-BDF7-AF97360C6ABD}" type="slidenum">
              <a:rPr lang="en-GB" smtClean="0"/>
              <a:t>‹#›</a:t>
            </a:fld>
            <a:endParaRPr lang="en-GB"/>
          </a:p>
        </p:txBody>
      </p:sp>
      <p:pic>
        <p:nvPicPr>
          <p:cNvPr id="13" name="Picture 12">
            <a:extLst>
              <a:ext uri="{FF2B5EF4-FFF2-40B4-BE49-F238E27FC236}">
                <a16:creationId xmlns:a16="http://schemas.microsoft.com/office/drawing/2014/main" id="{C1315630-9377-E36A-5167-B398B807DB1A}"/>
              </a:ext>
            </a:extLst>
          </p:cNvPr>
          <p:cNvPicPr>
            <a:picLocks noChangeAspect="1"/>
          </p:cNvPicPr>
          <p:nvPr userDrawn="1"/>
        </p:nvPicPr>
        <p:blipFill>
          <a:blip r:embed="rId13" cstate="email">
            <a:alphaModFix/>
            <a:extLst>
              <a:ext uri="{28A0092B-C50C-407E-A947-70E740481C1C}">
                <a14:useLocalDpi xmlns:a14="http://schemas.microsoft.com/office/drawing/2010/main"/>
              </a:ext>
            </a:extLst>
          </a:blip>
          <a:stretch>
            <a:fillRect/>
          </a:stretch>
        </p:blipFill>
        <p:spPr>
          <a:xfrm>
            <a:off x="11194473" y="57629"/>
            <a:ext cx="803575" cy="1046267"/>
          </a:xfrm>
          <a:prstGeom prst="rect">
            <a:avLst/>
          </a:prstGeom>
        </p:spPr>
      </p:pic>
    </p:spTree>
    <p:extLst>
      <p:ext uri="{BB962C8B-B14F-4D97-AF65-F5344CB8AC3E}">
        <p14:creationId xmlns:p14="http://schemas.microsoft.com/office/powerpoint/2010/main" val="2915313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mecs.org.uk/ecookbooks/" TargetMode="External"/><Relationship Id="rId2" Type="http://schemas.openxmlformats.org/officeDocument/2006/relationships/hyperlink" Target="http://www.mecs.org.uk/"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cleancooking.org/research-evidence-learning/standards-testing/protocol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cleancooking.org/binary-data/DOCUMENT/file/000/000/399-1.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32DA7-448B-0A2D-4E9B-79CFDCDDF333}"/>
              </a:ext>
            </a:extLst>
          </p:cNvPr>
          <p:cNvSpPr>
            <a:spLocks noGrp="1"/>
          </p:cNvSpPr>
          <p:nvPr>
            <p:ph type="ctrTitle"/>
          </p:nvPr>
        </p:nvSpPr>
        <p:spPr/>
        <p:txBody>
          <a:bodyPr/>
          <a:lstStyle/>
          <a:p>
            <a:r>
              <a:rPr lang="en-US" dirty="0"/>
              <a:t>Energy Transfer in Kitchen Appliances</a:t>
            </a:r>
            <a:endParaRPr lang="en-GB" dirty="0"/>
          </a:p>
        </p:txBody>
      </p:sp>
      <p:sp>
        <p:nvSpPr>
          <p:cNvPr id="3" name="Subtitle 2">
            <a:extLst>
              <a:ext uri="{FF2B5EF4-FFF2-40B4-BE49-F238E27FC236}">
                <a16:creationId xmlns:a16="http://schemas.microsoft.com/office/drawing/2014/main" id="{2CEA6BC1-72E9-8DF1-8E35-1EF7DF07BF3D}"/>
              </a:ext>
            </a:extLst>
          </p:cNvPr>
          <p:cNvSpPr>
            <a:spLocks noGrp="1"/>
          </p:cNvSpPr>
          <p:nvPr>
            <p:ph type="subTitle" idx="1"/>
          </p:nvPr>
        </p:nvSpPr>
        <p:spPr/>
        <p:txBody>
          <a:bodyPr/>
          <a:lstStyle/>
          <a:p>
            <a:r>
              <a:rPr lang="en-US" dirty="0"/>
              <a:t>An overview</a:t>
            </a:r>
          </a:p>
          <a:p>
            <a:r>
              <a:rPr lang="en-GB" dirty="0"/>
              <a:t>Dr Simon Batchelor</a:t>
            </a:r>
          </a:p>
          <a:p>
            <a:r>
              <a:rPr lang="en-GB" dirty="0"/>
              <a:t>May 2023</a:t>
            </a:r>
          </a:p>
        </p:txBody>
      </p:sp>
    </p:spTree>
    <p:extLst>
      <p:ext uri="{BB962C8B-B14F-4D97-AF65-F5344CB8AC3E}">
        <p14:creationId xmlns:p14="http://schemas.microsoft.com/office/powerpoint/2010/main" val="164203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C0F8-CC18-F30A-3F4A-436424169E80}"/>
              </a:ext>
            </a:extLst>
          </p:cNvPr>
          <p:cNvSpPr>
            <a:spLocks noGrp="1"/>
          </p:cNvSpPr>
          <p:nvPr>
            <p:ph type="title"/>
          </p:nvPr>
        </p:nvSpPr>
        <p:spPr>
          <a:xfrm>
            <a:off x="247071" y="185073"/>
            <a:ext cx="10928927" cy="1325563"/>
          </a:xfrm>
        </p:spPr>
        <p:txBody>
          <a:bodyPr>
            <a:normAutofit/>
          </a:bodyPr>
          <a:lstStyle/>
          <a:p>
            <a:r>
              <a:rPr lang="en-US" dirty="0"/>
              <a:t>Electric pressure cookers minimize losses by</a:t>
            </a:r>
            <a:endParaRPr lang="en-GB" dirty="0"/>
          </a:p>
        </p:txBody>
      </p:sp>
      <p:sp>
        <p:nvSpPr>
          <p:cNvPr id="31" name="TextBox 30">
            <a:extLst>
              <a:ext uri="{FF2B5EF4-FFF2-40B4-BE49-F238E27FC236}">
                <a16:creationId xmlns:a16="http://schemas.microsoft.com/office/drawing/2014/main" id="{B77EF36E-C651-660D-D297-66EDBCAC0227}"/>
              </a:ext>
            </a:extLst>
          </p:cNvPr>
          <p:cNvSpPr txBox="1"/>
          <p:nvPr/>
        </p:nvSpPr>
        <p:spPr>
          <a:xfrm>
            <a:off x="5641594" y="3296149"/>
            <a:ext cx="4234104" cy="923330"/>
          </a:xfrm>
          <a:prstGeom prst="rect">
            <a:avLst/>
          </a:prstGeom>
          <a:solidFill>
            <a:schemeClr val="accent1">
              <a:lumMod val="20000"/>
              <a:lumOff val="80000"/>
            </a:schemeClr>
          </a:solidFill>
        </p:spPr>
        <p:txBody>
          <a:bodyPr wrap="square">
            <a:spAutoFit/>
          </a:bodyPr>
          <a:lstStyle/>
          <a:p>
            <a:r>
              <a:rPr lang="en-US" dirty="0"/>
              <a:t>Temperature control is based on a switch triggered by the pressure – so very precise temperature control.</a:t>
            </a:r>
          </a:p>
        </p:txBody>
      </p:sp>
      <p:sp>
        <p:nvSpPr>
          <p:cNvPr id="35" name="TextBox 34">
            <a:extLst>
              <a:ext uri="{FF2B5EF4-FFF2-40B4-BE49-F238E27FC236}">
                <a16:creationId xmlns:a16="http://schemas.microsoft.com/office/drawing/2014/main" id="{39DA4452-E65E-1AF7-3507-A70460362ED9}"/>
              </a:ext>
            </a:extLst>
          </p:cNvPr>
          <p:cNvSpPr txBox="1"/>
          <p:nvPr/>
        </p:nvSpPr>
        <p:spPr>
          <a:xfrm>
            <a:off x="5636045" y="4336736"/>
            <a:ext cx="5624169" cy="923330"/>
          </a:xfrm>
          <a:prstGeom prst="rect">
            <a:avLst/>
          </a:prstGeom>
          <a:solidFill>
            <a:schemeClr val="accent1">
              <a:lumMod val="20000"/>
              <a:lumOff val="80000"/>
            </a:schemeClr>
          </a:solidFill>
        </p:spPr>
        <p:txBody>
          <a:bodyPr wrap="square">
            <a:spAutoFit/>
          </a:bodyPr>
          <a:lstStyle/>
          <a:p>
            <a:r>
              <a:rPr lang="en-US" dirty="0"/>
              <a:t>Once at pressure, heating element barely comes on, losses are minimal so cooking continues with minimal new heating energy coming into the system.   </a:t>
            </a:r>
          </a:p>
        </p:txBody>
      </p:sp>
      <p:cxnSp>
        <p:nvCxnSpPr>
          <p:cNvPr id="37" name="Straight Arrow Connector 36">
            <a:extLst>
              <a:ext uri="{FF2B5EF4-FFF2-40B4-BE49-F238E27FC236}">
                <a16:creationId xmlns:a16="http://schemas.microsoft.com/office/drawing/2014/main" id="{4A3533AA-17AE-55CB-9647-F89EB2A37273}"/>
              </a:ext>
            </a:extLst>
          </p:cNvPr>
          <p:cNvCxnSpPr>
            <a:cxnSpLocks/>
            <a:stCxn id="31" idx="1"/>
          </p:cNvCxnSpPr>
          <p:nvPr/>
        </p:nvCxnSpPr>
        <p:spPr>
          <a:xfrm flipH="1">
            <a:off x="4246313" y="3757814"/>
            <a:ext cx="1395281" cy="271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82F675D-4935-9BEE-E6A1-4521584F080E}"/>
              </a:ext>
            </a:extLst>
          </p:cNvPr>
          <p:cNvCxnSpPr>
            <a:cxnSpLocks/>
            <a:stCxn id="35" idx="1"/>
          </p:cNvCxnSpPr>
          <p:nvPr/>
        </p:nvCxnSpPr>
        <p:spPr>
          <a:xfrm flipH="1" flipV="1">
            <a:off x="4277048" y="4349650"/>
            <a:ext cx="1358997" cy="448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0C1346ED-894F-DC50-6025-60E87B61617F}"/>
              </a:ext>
            </a:extLst>
          </p:cNvPr>
          <p:cNvGrpSpPr/>
          <p:nvPr/>
        </p:nvGrpSpPr>
        <p:grpSpPr>
          <a:xfrm>
            <a:off x="759138" y="2113556"/>
            <a:ext cx="3912390" cy="2438107"/>
            <a:chOff x="437937" y="1690688"/>
            <a:chExt cx="4890207" cy="2881311"/>
          </a:xfrm>
        </p:grpSpPr>
        <p:sp>
          <p:nvSpPr>
            <p:cNvPr id="7" name="Rectangle: Rounded Corners 6">
              <a:extLst>
                <a:ext uri="{FF2B5EF4-FFF2-40B4-BE49-F238E27FC236}">
                  <a16:creationId xmlns:a16="http://schemas.microsoft.com/office/drawing/2014/main" id="{5F523D97-9483-3F86-0900-2E27CEDD3CD4}"/>
                </a:ext>
              </a:extLst>
            </p:cNvPr>
            <p:cNvSpPr/>
            <p:nvPr/>
          </p:nvSpPr>
          <p:spPr>
            <a:xfrm>
              <a:off x="998846" y="3786105"/>
              <a:ext cx="3797810" cy="605547"/>
            </a:xfrm>
            <a:custGeom>
              <a:avLst/>
              <a:gdLst>
                <a:gd name="connsiteX0" fmla="*/ 0 w 4494363"/>
                <a:gd name="connsiteY0" fmla="*/ 66137 h 396815"/>
                <a:gd name="connsiteX1" fmla="*/ 66137 w 4494363"/>
                <a:gd name="connsiteY1" fmla="*/ 0 h 396815"/>
                <a:gd name="connsiteX2" fmla="*/ 4428226 w 4494363"/>
                <a:gd name="connsiteY2" fmla="*/ 0 h 396815"/>
                <a:gd name="connsiteX3" fmla="*/ 4494363 w 4494363"/>
                <a:gd name="connsiteY3" fmla="*/ 66137 h 396815"/>
                <a:gd name="connsiteX4" fmla="*/ 4494363 w 4494363"/>
                <a:gd name="connsiteY4" fmla="*/ 330678 h 396815"/>
                <a:gd name="connsiteX5" fmla="*/ 4428226 w 4494363"/>
                <a:gd name="connsiteY5" fmla="*/ 396815 h 396815"/>
                <a:gd name="connsiteX6" fmla="*/ 66137 w 4494363"/>
                <a:gd name="connsiteY6" fmla="*/ 396815 h 396815"/>
                <a:gd name="connsiteX7" fmla="*/ 0 w 4494363"/>
                <a:gd name="connsiteY7" fmla="*/ 330678 h 396815"/>
                <a:gd name="connsiteX8" fmla="*/ 0 w 4494363"/>
                <a:gd name="connsiteY8" fmla="*/ 66137 h 396815"/>
                <a:gd name="connsiteX0" fmla="*/ 0 w 4494363"/>
                <a:gd name="connsiteY0" fmla="*/ 205708 h 536386"/>
                <a:gd name="connsiteX1" fmla="*/ 66137 w 4494363"/>
                <a:gd name="connsiteY1" fmla="*/ 139571 h 536386"/>
                <a:gd name="connsiteX2" fmla="*/ 4428226 w 4494363"/>
                <a:gd name="connsiteY2" fmla="*/ 139571 h 536386"/>
                <a:gd name="connsiteX3" fmla="*/ 4494363 w 4494363"/>
                <a:gd name="connsiteY3" fmla="*/ 205708 h 536386"/>
                <a:gd name="connsiteX4" fmla="*/ 4494363 w 4494363"/>
                <a:gd name="connsiteY4" fmla="*/ 470249 h 536386"/>
                <a:gd name="connsiteX5" fmla="*/ 4428226 w 4494363"/>
                <a:gd name="connsiteY5" fmla="*/ 536386 h 536386"/>
                <a:gd name="connsiteX6" fmla="*/ 66137 w 4494363"/>
                <a:gd name="connsiteY6" fmla="*/ 536386 h 536386"/>
                <a:gd name="connsiteX7" fmla="*/ 0 w 4494363"/>
                <a:gd name="connsiteY7" fmla="*/ 470249 h 536386"/>
                <a:gd name="connsiteX8" fmla="*/ 0 w 4494363"/>
                <a:gd name="connsiteY8" fmla="*/ 205708 h 536386"/>
                <a:gd name="connsiteX0" fmla="*/ 0 w 4494363"/>
                <a:gd name="connsiteY0" fmla="*/ 274870 h 605548"/>
                <a:gd name="connsiteX1" fmla="*/ 66137 w 4494363"/>
                <a:gd name="connsiteY1" fmla="*/ 208733 h 605548"/>
                <a:gd name="connsiteX2" fmla="*/ 4428226 w 4494363"/>
                <a:gd name="connsiteY2" fmla="*/ 208733 h 605548"/>
                <a:gd name="connsiteX3" fmla="*/ 4494363 w 4494363"/>
                <a:gd name="connsiteY3" fmla="*/ 274870 h 605548"/>
                <a:gd name="connsiteX4" fmla="*/ 4494363 w 4494363"/>
                <a:gd name="connsiteY4" fmla="*/ 539411 h 605548"/>
                <a:gd name="connsiteX5" fmla="*/ 4428226 w 4494363"/>
                <a:gd name="connsiteY5" fmla="*/ 605548 h 605548"/>
                <a:gd name="connsiteX6" fmla="*/ 66137 w 4494363"/>
                <a:gd name="connsiteY6" fmla="*/ 605548 h 605548"/>
                <a:gd name="connsiteX7" fmla="*/ 0 w 4494363"/>
                <a:gd name="connsiteY7" fmla="*/ 539411 h 605548"/>
                <a:gd name="connsiteX8" fmla="*/ 0 w 4494363"/>
                <a:gd name="connsiteY8" fmla="*/ 274870 h 60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4363" h="605548">
                  <a:moveTo>
                    <a:pt x="0" y="274870"/>
                  </a:moveTo>
                  <a:cubicBezTo>
                    <a:pt x="0" y="238344"/>
                    <a:pt x="29611" y="208733"/>
                    <a:pt x="66137" y="208733"/>
                  </a:cubicBezTo>
                  <a:cubicBezTo>
                    <a:pt x="2092821" y="-105303"/>
                    <a:pt x="2650924" y="-31412"/>
                    <a:pt x="4428226" y="208733"/>
                  </a:cubicBezTo>
                  <a:cubicBezTo>
                    <a:pt x="4464752" y="208733"/>
                    <a:pt x="4494363" y="238344"/>
                    <a:pt x="4494363" y="274870"/>
                  </a:cubicBezTo>
                  <a:lnTo>
                    <a:pt x="4494363" y="539411"/>
                  </a:lnTo>
                  <a:cubicBezTo>
                    <a:pt x="4494363" y="575937"/>
                    <a:pt x="4464752" y="605548"/>
                    <a:pt x="4428226" y="605548"/>
                  </a:cubicBezTo>
                  <a:lnTo>
                    <a:pt x="66137" y="605548"/>
                  </a:lnTo>
                  <a:cubicBezTo>
                    <a:pt x="29611" y="605548"/>
                    <a:pt x="0" y="575937"/>
                    <a:pt x="0" y="539411"/>
                  </a:cubicBezTo>
                  <a:lnTo>
                    <a:pt x="0" y="27487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2" name="Rectangle: Rounded Corners 7">
              <a:extLst>
                <a:ext uri="{FF2B5EF4-FFF2-40B4-BE49-F238E27FC236}">
                  <a16:creationId xmlns:a16="http://schemas.microsoft.com/office/drawing/2014/main" id="{9AF6463E-8B63-3F77-1493-DDC3384A3588}"/>
                </a:ext>
              </a:extLst>
            </p:cNvPr>
            <p:cNvSpPr/>
            <p:nvPr/>
          </p:nvSpPr>
          <p:spPr>
            <a:xfrm>
              <a:off x="437937" y="1690688"/>
              <a:ext cx="4890207" cy="2123699"/>
            </a:xfrm>
            <a:custGeom>
              <a:avLst/>
              <a:gdLst>
                <a:gd name="connsiteX0" fmla="*/ 0 w 4494363"/>
                <a:gd name="connsiteY0" fmla="*/ 366950 h 1758350"/>
                <a:gd name="connsiteX1" fmla="*/ 366950 w 4494363"/>
                <a:gd name="connsiteY1" fmla="*/ 0 h 1758350"/>
                <a:gd name="connsiteX2" fmla="*/ 4127413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66950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732299 h 2123699"/>
                <a:gd name="connsiteX1" fmla="*/ 330004 w 4494363"/>
                <a:gd name="connsiteY1" fmla="*/ 365349 h 2123699"/>
                <a:gd name="connsiteX2" fmla="*/ 4210540 w 4494363"/>
                <a:gd name="connsiteY2" fmla="*/ 365349 h 2123699"/>
                <a:gd name="connsiteX3" fmla="*/ 4494363 w 4494363"/>
                <a:gd name="connsiteY3" fmla="*/ 732299 h 2123699"/>
                <a:gd name="connsiteX4" fmla="*/ 4494363 w 4494363"/>
                <a:gd name="connsiteY4" fmla="*/ 1756749 h 2123699"/>
                <a:gd name="connsiteX5" fmla="*/ 4127413 w 4494363"/>
                <a:gd name="connsiteY5" fmla="*/ 2123699 h 2123699"/>
                <a:gd name="connsiteX6" fmla="*/ 366950 w 4494363"/>
                <a:gd name="connsiteY6" fmla="*/ 2123699 h 2123699"/>
                <a:gd name="connsiteX7" fmla="*/ 0 w 4494363"/>
                <a:gd name="connsiteY7" fmla="*/ 1756749 h 2123699"/>
                <a:gd name="connsiteX8" fmla="*/ 0 w 4494363"/>
                <a:gd name="connsiteY8" fmla="*/ 732299 h 2123699"/>
                <a:gd name="connsiteX0" fmla="*/ 168482 w 4662845"/>
                <a:gd name="connsiteY0" fmla="*/ 732299 h 2123699"/>
                <a:gd name="connsiteX1" fmla="*/ 498486 w 4662845"/>
                <a:gd name="connsiteY1" fmla="*/ 365349 h 2123699"/>
                <a:gd name="connsiteX2" fmla="*/ 4379022 w 4662845"/>
                <a:gd name="connsiteY2" fmla="*/ 365349 h 2123699"/>
                <a:gd name="connsiteX3" fmla="*/ 4662845 w 4662845"/>
                <a:gd name="connsiteY3" fmla="*/ 732299 h 2123699"/>
                <a:gd name="connsiteX4" fmla="*/ 4662845 w 4662845"/>
                <a:gd name="connsiteY4" fmla="*/ 1756749 h 2123699"/>
                <a:gd name="connsiteX5" fmla="*/ 4295895 w 4662845"/>
                <a:gd name="connsiteY5" fmla="*/ 2123699 h 2123699"/>
                <a:gd name="connsiteX6" fmla="*/ 535432 w 4662845"/>
                <a:gd name="connsiteY6" fmla="*/ 2123699 h 2123699"/>
                <a:gd name="connsiteX7" fmla="*/ 168482 w 4662845"/>
                <a:gd name="connsiteY7" fmla="*/ 1756749 h 2123699"/>
                <a:gd name="connsiteX8" fmla="*/ 168482 w 4662845"/>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0207" h="2123699">
                  <a:moveTo>
                    <a:pt x="168482" y="732299"/>
                  </a:moveTo>
                  <a:cubicBezTo>
                    <a:pt x="168482" y="529638"/>
                    <a:pt x="-378430" y="383821"/>
                    <a:pt x="498486" y="365349"/>
                  </a:cubicBezTo>
                  <a:cubicBezTo>
                    <a:pt x="3131271" y="-456688"/>
                    <a:pt x="3085510" y="365349"/>
                    <a:pt x="4379022" y="365349"/>
                  </a:cubicBezTo>
                  <a:cubicBezTo>
                    <a:pt x="5329828" y="319167"/>
                    <a:pt x="4662845" y="529638"/>
                    <a:pt x="4662845" y="732299"/>
                  </a:cubicBezTo>
                  <a:lnTo>
                    <a:pt x="4662845" y="1756749"/>
                  </a:lnTo>
                  <a:cubicBezTo>
                    <a:pt x="4662845" y="1959410"/>
                    <a:pt x="4498556" y="2123699"/>
                    <a:pt x="4295895" y="2123699"/>
                  </a:cubicBezTo>
                  <a:cubicBezTo>
                    <a:pt x="1989462" y="1929736"/>
                    <a:pt x="2703320" y="1883553"/>
                    <a:pt x="535432" y="2123699"/>
                  </a:cubicBezTo>
                  <a:cubicBezTo>
                    <a:pt x="332771" y="2123699"/>
                    <a:pt x="168482" y="1959410"/>
                    <a:pt x="168482" y="1756749"/>
                  </a:cubicBezTo>
                  <a:lnTo>
                    <a:pt x="168482" y="732299"/>
                  </a:lnTo>
                  <a:close/>
                </a:path>
              </a:pathLst>
            </a:custGeom>
            <a:noFill/>
            <a:ln w="130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Cooking pot</a:t>
              </a:r>
              <a:endParaRPr lang="en-GB" dirty="0">
                <a:solidFill>
                  <a:schemeClr val="tx1"/>
                </a:solidFill>
              </a:endParaRPr>
            </a:p>
          </p:txBody>
        </p:sp>
        <p:sp>
          <p:nvSpPr>
            <p:cNvPr id="41" name="Arrow: Up 40">
              <a:extLst>
                <a:ext uri="{FF2B5EF4-FFF2-40B4-BE49-F238E27FC236}">
                  <a16:creationId xmlns:a16="http://schemas.microsoft.com/office/drawing/2014/main" id="{73A5000D-D4BE-C536-B452-9D0E4FA87414}"/>
                </a:ext>
              </a:extLst>
            </p:cNvPr>
            <p:cNvSpPr/>
            <p:nvPr/>
          </p:nvSpPr>
          <p:spPr>
            <a:xfrm rot="10800000">
              <a:off x="3806635" y="4365320"/>
              <a:ext cx="161458" cy="206679"/>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Arrow: Up 19">
              <a:extLst>
                <a:ext uri="{FF2B5EF4-FFF2-40B4-BE49-F238E27FC236}">
                  <a16:creationId xmlns:a16="http://schemas.microsoft.com/office/drawing/2014/main" id="{591B2D0A-120F-5AE4-316B-FB7317FFB7AA}"/>
                </a:ext>
              </a:extLst>
            </p:cNvPr>
            <p:cNvSpPr/>
            <p:nvPr/>
          </p:nvSpPr>
          <p:spPr>
            <a:xfrm>
              <a:off x="2445467" y="3230014"/>
              <a:ext cx="437573" cy="58494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sp>
        <p:nvSpPr>
          <p:cNvPr id="4" name="Flowchart: Process 3">
            <a:extLst>
              <a:ext uri="{FF2B5EF4-FFF2-40B4-BE49-F238E27FC236}">
                <a16:creationId xmlns:a16="http://schemas.microsoft.com/office/drawing/2014/main" id="{63534596-E4E2-9095-073B-F88AE075ED88}"/>
              </a:ext>
            </a:extLst>
          </p:cNvPr>
          <p:cNvSpPr/>
          <p:nvPr/>
        </p:nvSpPr>
        <p:spPr>
          <a:xfrm>
            <a:off x="4766700" y="1976824"/>
            <a:ext cx="262763" cy="2575735"/>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Process 4">
            <a:extLst>
              <a:ext uri="{FF2B5EF4-FFF2-40B4-BE49-F238E27FC236}">
                <a16:creationId xmlns:a16="http://schemas.microsoft.com/office/drawing/2014/main" id="{96DD86F6-0011-A766-0403-80C05F6F617C}"/>
              </a:ext>
            </a:extLst>
          </p:cNvPr>
          <p:cNvSpPr/>
          <p:nvPr/>
        </p:nvSpPr>
        <p:spPr>
          <a:xfrm>
            <a:off x="316919" y="1976824"/>
            <a:ext cx="262763" cy="2575735"/>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Process 5">
            <a:extLst>
              <a:ext uri="{FF2B5EF4-FFF2-40B4-BE49-F238E27FC236}">
                <a16:creationId xmlns:a16="http://schemas.microsoft.com/office/drawing/2014/main" id="{93E019D9-62A6-2E3E-7790-1606F571E8CC}"/>
              </a:ext>
            </a:extLst>
          </p:cNvPr>
          <p:cNvSpPr/>
          <p:nvPr/>
        </p:nvSpPr>
        <p:spPr>
          <a:xfrm>
            <a:off x="316919" y="4534613"/>
            <a:ext cx="4705223" cy="324053"/>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Process 7">
            <a:extLst>
              <a:ext uri="{FF2B5EF4-FFF2-40B4-BE49-F238E27FC236}">
                <a16:creationId xmlns:a16="http://schemas.microsoft.com/office/drawing/2014/main" id="{E6A671BE-DD28-6DE0-F62F-4F115639CCAE}"/>
              </a:ext>
            </a:extLst>
          </p:cNvPr>
          <p:cNvSpPr/>
          <p:nvPr/>
        </p:nvSpPr>
        <p:spPr>
          <a:xfrm>
            <a:off x="304747" y="1651128"/>
            <a:ext cx="4724716" cy="324053"/>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75D4DBE-CB5A-5121-E18E-EC673D6AA409}"/>
              </a:ext>
            </a:extLst>
          </p:cNvPr>
          <p:cNvSpPr txBox="1"/>
          <p:nvPr/>
        </p:nvSpPr>
        <p:spPr>
          <a:xfrm>
            <a:off x="5650556" y="2229593"/>
            <a:ext cx="4223948" cy="923330"/>
          </a:xfrm>
          <a:prstGeom prst="rect">
            <a:avLst/>
          </a:prstGeom>
          <a:solidFill>
            <a:schemeClr val="accent1">
              <a:lumMod val="20000"/>
              <a:lumOff val="80000"/>
            </a:schemeClr>
          </a:solidFill>
        </p:spPr>
        <p:txBody>
          <a:bodyPr wrap="square">
            <a:spAutoFit/>
          </a:bodyPr>
          <a:lstStyle/>
          <a:p>
            <a:r>
              <a:rPr lang="en-US" dirty="0"/>
              <a:t>Air gap between pot and outside world.  Air is low conduction, and inside of outer wrap reflects back the radiant heat.</a:t>
            </a:r>
          </a:p>
        </p:txBody>
      </p:sp>
      <p:sp>
        <p:nvSpPr>
          <p:cNvPr id="10" name="TextBox 9">
            <a:extLst>
              <a:ext uri="{FF2B5EF4-FFF2-40B4-BE49-F238E27FC236}">
                <a16:creationId xmlns:a16="http://schemas.microsoft.com/office/drawing/2014/main" id="{6AAC9506-6FE6-92D4-B65A-8660F7766F5D}"/>
              </a:ext>
            </a:extLst>
          </p:cNvPr>
          <p:cNvSpPr txBox="1"/>
          <p:nvPr/>
        </p:nvSpPr>
        <p:spPr>
          <a:xfrm>
            <a:off x="5636045" y="1211332"/>
            <a:ext cx="4344718" cy="923330"/>
          </a:xfrm>
          <a:prstGeom prst="rect">
            <a:avLst/>
          </a:prstGeom>
          <a:solidFill>
            <a:schemeClr val="accent1">
              <a:lumMod val="20000"/>
              <a:lumOff val="80000"/>
            </a:schemeClr>
          </a:solidFill>
        </p:spPr>
        <p:txBody>
          <a:bodyPr wrap="square">
            <a:spAutoFit/>
          </a:bodyPr>
          <a:lstStyle/>
          <a:p>
            <a:r>
              <a:rPr lang="en-US" dirty="0"/>
              <a:t>Lid is tight to form the pressure seal.  But even without pressure, the lid is a good fit minimizing losses.</a:t>
            </a:r>
          </a:p>
        </p:txBody>
      </p:sp>
      <p:cxnSp>
        <p:nvCxnSpPr>
          <p:cNvPr id="45" name="Straight Arrow Connector 44">
            <a:extLst>
              <a:ext uri="{FF2B5EF4-FFF2-40B4-BE49-F238E27FC236}">
                <a16:creationId xmlns:a16="http://schemas.microsoft.com/office/drawing/2014/main" id="{727A2E53-159E-9E25-D0D2-FDAC2B6E9853}"/>
              </a:ext>
            </a:extLst>
          </p:cNvPr>
          <p:cNvCxnSpPr>
            <a:cxnSpLocks/>
            <a:stCxn id="9" idx="1"/>
          </p:cNvCxnSpPr>
          <p:nvPr/>
        </p:nvCxnSpPr>
        <p:spPr>
          <a:xfrm flipH="1">
            <a:off x="4912592" y="2691258"/>
            <a:ext cx="737964" cy="9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8E236EC-1E8B-1AA9-70C2-8236EA55AC19}"/>
              </a:ext>
            </a:extLst>
          </p:cNvPr>
          <p:cNvCxnSpPr>
            <a:cxnSpLocks/>
            <a:stCxn id="10" idx="1"/>
            <a:endCxn id="8" idx="3"/>
          </p:cNvCxnSpPr>
          <p:nvPr/>
        </p:nvCxnSpPr>
        <p:spPr>
          <a:xfrm flipH="1">
            <a:off x="5029463" y="1672997"/>
            <a:ext cx="606582" cy="140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22673F8-8048-A0D3-6502-45B6590D5105}"/>
              </a:ext>
            </a:extLst>
          </p:cNvPr>
          <p:cNvSpPr txBox="1"/>
          <p:nvPr/>
        </p:nvSpPr>
        <p:spPr>
          <a:xfrm>
            <a:off x="5536287" y="5385767"/>
            <a:ext cx="6247396" cy="1200329"/>
          </a:xfrm>
          <a:prstGeom prst="rect">
            <a:avLst/>
          </a:prstGeom>
          <a:noFill/>
        </p:spPr>
        <p:txBody>
          <a:bodyPr wrap="square">
            <a:spAutoFit/>
          </a:bodyPr>
          <a:lstStyle/>
          <a:p>
            <a:r>
              <a:rPr lang="en-US" dirty="0"/>
              <a:t>Without pressure and at simmering temperature (100deg) 30 min simmer is about 0.02kWh (which was 0.2kWh uninsulated).  </a:t>
            </a:r>
          </a:p>
          <a:p>
            <a:r>
              <a:rPr lang="en-US" dirty="0"/>
              <a:t>With pressure the food is at between 108 and 116 deg, and therefore cooks faster.</a:t>
            </a:r>
            <a:endParaRPr lang="en-GB" dirty="0"/>
          </a:p>
        </p:txBody>
      </p:sp>
      <p:sp>
        <p:nvSpPr>
          <p:cNvPr id="28" name="TextBox 27">
            <a:extLst>
              <a:ext uri="{FF2B5EF4-FFF2-40B4-BE49-F238E27FC236}">
                <a16:creationId xmlns:a16="http://schemas.microsoft.com/office/drawing/2014/main" id="{D36A600F-EAA6-2FFE-7C8C-ACAA53FC66DE}"/>
              </a:ext>
            </a:extLst>
          </p:cNvPr>
          <p:cNvSpPr txBox="1"/>
          <p:nvPr/>
        </p:nvSpPr>
        <p:spPr>
          <a:xfrm>
            <a:off x="759138" y="4928572"/>
            <a:ext cx="3694545" cy="646331"/>
          </a:xfrm>
          <a:prstGeom prst="rect">
            <a:avLst/>
          </a:prstGeom>
          <a:noFill/>
        </p:spPr>
        <p:txBody>
          <a:bodyPr wrap="square">
            <a:spAutoFit/>
          </a:bodyPr>
          <a:lstStyle/>
          <a:p>
            <a:r>
              <a:rPr lang="en-US" dirty="0" err="1"/>
              <a:t>Utilises</a:t>
            </a:r>
            <a:r>
              <a:rPr lang="en-US" dirty="0"/>
              <a:t> good stage 1 heat transfer to pot as pot sized to fit resistive heater.</a:t>
            </a:r>
            <a:endParaRPr lang="en-GB" dirty="0"/>
          </a:p>
        </p:txBody>
      </p:sp>
      <p:sp>
        <p:nvSpPr>
          <p:cNvPr id="29" name="Arrow: Left-Right 28">
            <a:extLst>
              <a:ext uri="{FF2B5EF4-FFF2-40B4-BE49-F238E27FC236}">
                <a16:creationId xmlns:a16="http://schemas.microsoft.com/office/drawing/2014/main" id="{2FCAFB8E-890E-6670-6839-8D00E4ACC06E}"/>
              </a:ext>
            </a:extLst>
          </p:cNvPr>
          <p:cNvSpPr/>
          <p:nvPr/>
        </p:nvSpPr>
        <p:spPr>
          <a:xfrm rot="5400000">
            <a:off x="3380273" y="1697844"/>
            <a:ext cx="747523" cy="277839"/>
          </a:xfrm>
          <a:prstGeom prst="lef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Instant Pot | appliance, insta-pot, instant pot, kitchen, ki… | Flickr">
            <a:extLst>
              <a:ext uri="{FF2B5EF4-FFF2-40B4-BE49-F238E27FC236}">
                <a16:creationId xmlns:a16="http://schemas.microsoft.com/office/drawing/2014/main" id="{F6EE8BA4-239E-EDB3-4A15-AF0B39F9E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2777" y="2196787"/>
            <a:ext cx="1900687" cy="142551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5316FC3-2634-BC03-4CB2-7D5182E1E649}"/>
              </a:ext>
            </a:extLst>
          </p:cNvPr>
          <p:cNvSpPr txBox="1"/>
          <p:nvPr/>
        </p:nvSpPr>
        <p:spPr>
          <a:xfrm>
            <a:off x="10653298" y="3655299"/>
            <a:ext cx="1533345" cy="230832"/>
          </a:xfrm>
          <a:prstGeom prst="rect">
            <a:avLst/>
          </a:prstGeom>
          <a:noFill/>
        </p:spPr>
        <p:txBody>
          <a:bodyPr wrap="square">
            <a:spAutoFit/>
          </a:bodyPr>
          <a:lstStyle/>
          <a:p>
            <a:r>
              <a:rPr lang="en-GB" sz="900" b="0" i="0" dirty="0">
                <a:solidFill>
                  <a:srgbClr val="70757A"/>
                </a:solidFill>
                <a:effectLst/>
                <a:latin typeface="arial" panose="020B0604020202020204" pitchFamily="34" charset="0"/>
              </a:rPr>
              <a:t>Image credit  </a:t>
            </a:r>
            <a:r>
              <a:rPr lang="en-GB" sz="900" b="0" i="0" dirty="0" err="1">
                <a:solidFill>
                  <a:srgbClr val="70757A"/>
                </a:solidFill>
                <a:effectLst/>
                <a:latin typeface="arial" panose="020B0604020202020204" pitchFamily="34" charset="0"/>
              </a:rPr>
              <a:t>ajay_suresh</a:t>
            </a:r>
            <a:r>
              <a:rPr lang="en-GB" sz="900" b="0" i="0" dirty="0">
                <a:solidFill>
                  <a:srgbClr val="70757A"/>
                </a:solidFill>
                <a:effectLst/>
                <a:latin typeface="arial" panose="020B0604020202020204" pitchFamily="34" charset="0"/>
              </a:rPr>
              <a:t> </a:t>
            </a:r>
            <a:endParaRPr lang="en-GB" sz="900" dirty="0"/>
          </a:p>
        </p:txBody>
      </p:sp>
      <p:sp>
        <p:nvSpPr>
          <p:cNvPr id="18" name="TextBox 17">
            <a:extLst>
              <a:ext uri="{FF2B5EF4-FFF2-40B4-BE49-F238E27FC236}">
                <a16:creationId xmlns:a16="http://schemas.microsoft.com/office/drawing/2014/main" id="{788800F4-B1AF-F473-E46C-63FB13148E15}"/>
              </a:ext>
            </a:extLst>
          </p:cNvPr>
          <p:cNvSpPr txBox="1"/>
          <p:nvPr/>
        </p:nvSpPr>
        <p:spPr>
          <a:xfrm>
            <a:off x="247071" y="5644809"/>
            <a:ext cx="5154105" cy="923330"/>
          </a:xfrm>
          <a:prstGeom prst="rect">
            <a:avLst/>
          </a:prstGeom>
          <a:noFill/>
        </p:spPr>
        <p:txBody>
          <a:bodyPr wrap="square">
            <a:spAutoFit/>
          </a:bodyPr>
          <a:lstStyle/>
          <a:p>
            <a:r>
              <a:rPr lang="en-US" dirty="0"/>
              <a:t>Also faster cooking due to pressure so 2 hour simmer of beans would only need less than 30 mins because of the pressure effects. </a:t>
            </a:r>
            <a:endParaRPr lang="en-GB" dirty="0"/>
          </a:p>
        </p:txBody>
      </p:sp>
      <p:sp>
        <p:nvSpPr>
          <p:cNvPr id="15" name="TextBox 14">
            <a:extLst>
              <a:ext uri="{FF2B5EF4-FFF2-40B4-BE49-F238E27FC236}">
                <a16:creationId xmlns:a16="http://schemas.microsoft.com/office/drawing/2014/main" id="{527F0825-DF68-D084-2FCD-1A9F89958869}"/>
              </a:ext>
            </a:extLst>
          </p:cNvPr>
          <p:cNvSpPr txBox="1"/>
          <p:nvPr/>
        </p:nvSpPr>
        <p:spPr>
          <a:xfrm>
            <a:off x="256738" y="1035042"/>
            <a:ext cx="6094562" cy="369332"/>
          </a:xfrm>
          <a:prstGeom prst="rect">
            <a:avLst/>
          </a:prstGeom>
          <a:noFill/>
        </p:spPr>
        <p:txBody>
          <a:bodyPr wrap="square">
            <a:spAutoFit/>
          </a:bodyPr>
          <a:lstStyle/>
          <a:p>
            <a:r>
              <a:rPr lang="en-US" dirty="0"/>
              <a:t>Needs less energy to cook than uninsulated devices. </a:t>
            </a:r>
            <a:endParaRPr lang="en-GB" dirty="0"/>
          </a:p>
        </p:txBody>
      </p:sp>
    </p:spTree>
    <p:extLst>
      <p:ext uri="{BB962C8B-B14F-4D97-AF65-F5344CB8AC3E}">
        <p14:creationId xmlns:p14="http://schemas.microsoft.com/office/powerpoint/2010/main" val="3944956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C0F8-CC18-F30A-3F4A-436424169E80}"/>
              </a:ext>
            </a:extLst>
          </p:cNvPr>
          <p:cNvSpPr>
            <a:spLocks noGrp="1"/>
          </p:cNvSpPr>
          <p:nvPr>
            <p:ph type="title"/>
          </p:nvPr>
        </p:nvSpPr>
        <p:spPr>
          <a:xfrm>
            <a:off x="247071" y="185073"/>
            <a:ext cx="10928927" cy="1325563"/>
          </a:xfrm>
        </p:spPr>
        <p:txBody>
          <a:bodyPr>
            <a:normAutofit/>
          </a:bodyPr>
          <a:lstStyle/>
          <a:p>
            <a:r>
              <a:rPr lang="en-US" dirty="0"/>
              <a:t>Slow cookers minimizes losses by</a:t>
            </a:r>
            <a:endParaRPr lang="en-GB" dirty="0"/>
          </a:p>
        </p:txBody>
      </p:sp>
      <p:sp>
        <p:nvSpPr>
          <p:cNvPr id="31" name="TextBox 30">
            <a:extLst>
              <a:ext uri="{FF2B5EF4-FFF2-40B4-BE49-F238E27FC236}">
                <a16:creationId xmlns:a16="http://schemas.microsoft.com/office/drawing/2014/main" id="{B77EF36E-C651-660D-D297-66EDBCAC0227}"/>
              </a:ext>
            </a:extLst>
          </p:cNvPr>
          <p:cNvSpPr txBox="1"/>
          <p:nvPr/>
        </p:nvSpPr>
        <p:spPr>
          <a:xfrm>
            <a:off x="5636044" y="3615409"/>
            <a:ext cx="3730213" cy="646331"/>
          </a:xfrm>
          <a:prstGeom prst="rect">
            <a:avLst/>
          </a:prstGeom>
          <a:solidFill>
            <a:schemeClr val="accent1">
              <a:lumMod val="20000"/>
              <a:lumOff val="80000"/>
            </a:schemeClr>
          </a:solidFill>
        </p:spPr>
        <p:txBody>
          <a:bodyPr wrap="square">
            <a:spAutoFit/>
          </a:bodyPr>
          <a:lstStyle/>
          <a:p>
            <a:r>
              <a:rPr lang="en-US" dirty="0"/>
              <a:t>Temperature control is based on a thermostat.</a:t>
            </a:r>
          </a:p>
        </p:txBody>
      </p:sp>
      <p:cxnSp>
        <p:nvCxnSpPr>
          <p:cNvPr id="37" name="Straight Arrow Connector 36">
            <a:extLst>
              <a:ext uri="{FF2B5EF4-FFF2-40B4-BE49-F238E27FC236}">
                <a16:creationId xmlns:a16="http://schemas.microsoft.com/office/drawing/2014/main" id="{4A3533AA-17AE-55CB-9647-F89EB2A37273}"/>
              </a:ext>
            </a:extLst>
          </p:cNvPr>
          <p:cNvCxnSpPr>
            <a:cxnSpLocks/>
            <a:stCxn id="31" idx="1"/>
          </p:cNvCxnSpPr>
          <p:nvPr/>
        </p:nvCxnSpPr>
        <p:spPr>
          <a:xfrm flipH="1" flipV="1">
            <a:off x="4346520" y="3825580"/>
            <a:ext cx="1289524" cy="112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Flowchart: Process 3">
            <a:extLst>
              <a:ext uri="{FF2B5EF4-FFF2-40B4-BE49-F238E27FC236}">
                <a16:creationId xmlns:a16="http://schemas.microsoft.com/office/drawing/2014/main" id="{63534596-E4E2-9095-073B-F88AE075ED88}"/>
              </a:ext>
            </a:extLst>
          </p:cNvPr>
          <p:cNvSpPr/>
          <p:nvPr/>
        </p:nvSpPr>
        <p:spPr>
          <a:xfrm>
            <a:off x="4841110" y="1988050"/>
            <a:ext cx="180000" cy="2575735"/>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Process 4">
            <a:extLst>
              <a:ext uri="{FF2B5EF4-FFF2-40B4-BE49-F238E27FC236}">
                <a16:creationId xmlns:a16="http://schemas.microsoft.com/office/drawing/2014/main" id="{96DD86F6-0011-A766-0403-80C05F6F617C}"/>
              </a:ext>
            </a:extLst>
          </p:cNvPr>
          <p:cNvSpPr/>
          <p:nvPr/>
        </p:nvSpPr>
        <p:spPr>
          <a:xfrm>
            <a:off x="323071" y="1988050"/>
            <a:ext cx="172892" cy="2636563"/>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Process 5">
            <a:extLst>
              <a:ext uri="{FF2B5EF4-FFF2-40B4-BE49-F238E27FC236}">
                <a16:creationId xmlns:a16="http://schemas.microsoft.com/office/drawing/2014/main" id="{93E019D9-62A6-2E3E-7790-1606F571E8CC}"/>
              </a:ext>
            </a:extLst>
          </p:cNvPr>
          <p:cNvSpPr/>
          <p:nvPr/>
        </p:nvSpPr>
        <p:spPr>
          <a:xfrm>
            <a:off x="316919" y="4534613"/>
            <a:ext cx="4705223" cy="180000"/>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75D4DBE-CB5A-5121-E18E-EC673D6AA409}"/>
              </a:ext>
            </a:extLst>
          </p:cNvPr>
          <p:cNvSpPr txBox="1"/>
          <p:nvPr/>
        </p:nvSpPr>
        <p:spPr>
          <a:xfrm>
            <a:off x="5636044" y="2475649"/>
            <a:ext cx="3730213" cy="923330"/>
          </a:xfrm>
          <a:prstGeom prst="rect">
            <a:avLst/>
          </a:prstGeom>
          <a:solidFill>
            <a:schemeClr val="accent1">
              <a:lumMod val="20000"/>
              <a:lumOff val="80000"/>
            </a:schemeClr>
          </a:solidFill>
        </p:spPr>
        <p:txBody>
          <a:bodyPr wrap="square">
            <a:spAutoFit/>
          </a:bodyPr>
          <a:lstStyle/>
          <a:p>
            <a:r>
              <a:rPr lang="en-US" dirty="0"/>
              <a:t>Depending on quality, there is  insulation or an air gap between pot and outside world.</a:t>
            </a:r>
          </a:p>
        </p:txBody>
      </p:sp>
      <p:sp>
        <p:nvSpPr>
          <p:cNvPr id="10" name="TextBox 9">
            <a:extLst>
              <a:ext uri="{FF2B5EF4-FFF2-40B4-BE49-F238E27FC236}">
                <a16:creationId xmlns:a16="http://schemas.microsoft.com/office/drawing/2014/main" id="{6AAC9506-6FE6-92D4-B65A-8660F7766F5D}"/>
              </a:ext>
            </a:extLst>
          </p:cNvPr>
          <p:cNvSpPr txBox="1"/>
          <p:nvPr/>
        </p:nvSpPr>
        <p:spPr>
          <a:xfrm>
            <a:off x="5636045" y="1448884"/>
            <a:ext cx="3730212" cy="923330"/>
          </a:xfrm>
          <a:prstGeom prst="rect">
            <a:avLst/>
          </a:prstGeom>
          <a:solidFill>
            <a:schemeClr val="accent1">
              <a:lumMod val="20000"/>
              <a:lumOff val="80000"/>
            </a:schemeClr>
          </a:solidFill>
        </p:spPr>
        <p:txBody>
          <a:bodyPr wrap="square">
            <a:spAutoFit/>
          </a:bodyPr>
          <a:lstStyle/>
          <a:p>
            <a:r>
              <a:rPr lang="en-US" dirty="0"/>
              <a:t>Lid is tight but not sealed.  But even without pressure, the lid is a good fit minimizing losses.</a:t>
            </a:r>
          </a:p>
        </p:txBody>
      </p:sp>
      <p:cxnSp>
        <p:nvCxnSpPr>
          <p:cNvPr id="45" name="Straight Arrow Connector 44">
            <a:extLst>
              <a:ext uri="{FF2B5EF4-FFF2-40B4-BE49-F238E27FC236}">
                <a16:creationId xmlns:a16="http://schemas.microsoft.com/office/drawing/2014/main" id="{727A2E53-159E-9E25-D0D2-FDAC2B6E9853}"/>
              </a:ext>
            </a:extLst>
          </p:cNvPr>
          <p:cNvCxnSpPr>
            <a:cxnSpLocks/>
            <a:stCxn id="9" idx="1"/>
          </p:cNvCxnSpPr>
          <p:nvPr/>
        </p:nvCxnSpPr>
        <p:spPr>
          <a:xfrm flipH="1">
            <a:off x="4898081" y="2937314"/>
            <a:ext cx="737963" cy="9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8E236EC-1E8B-1AA9-70C2-8236EA55AC19}"/>
              </a:ext>
            </a:extLst>
          </p:cNvPr>
          <p:cNvCxnSpPr>
            <a:cxnSpLocks/>
            <a:stCxn id="10" idx="1"/>
          </p:cNvCxnSpPr>
          <p:nvPr/>
        </p:nvCxnSpPr>
        <p:spPr>
          <a:xfrm flipH="1">
            <a:off x="3743864" y="1910549"/>
            <a:ext cx="1892181" cy="390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22673F8-8048-A0D3-6502-45B6590D5105}"/>
              </a:ext>
            </a:extLst>
          </p:cNvPr>
          <p:cNvSpPr txBox="1"/>
          <p:nvPr/>
        </p:nvSpPr>
        <p:spPr>
          <a:xfrm>
            <a:off x="5619821" y="4696639"/>
            <a:ext cx="6096000" cy="923330"/>
          </a:xfrm>
          <a:prstGeom prst="rect">
            <a:avLst/>
          </a:prstGeom>
          <a:noFill/>
        </p:spPr>
        <p:txBody>
          <a:bodyPr wrap="square">
            <a:spAutoFit/>
          </a:bodyPr>
          <a:lstStyle/>
          <a:p>
            <a:r>
              <a:rPr lang="en-US" dirty="0"/>
              <a:t>Not always the most energy efficient as insulation not always the best – so slow that losses for a cooked meal are almost as much as without insulation.</a:t>
            </a:r>
            <a:endParaRPr lang="en-GB" dirty="0"/>
          </a:p>
        </p:txBody>
      </p:sp>
      <p:grpSp>
        <p:nvGrpSpPr>
          <p:cNvPr id="14" name="Group 13">
            <a:extLst>
              <a:ext uri="{FF2B5EF4-FFF2-40B4-BE49-F238E27FC236}">
                <a16:creationId xmlns:a16="http://schemas.microsoft.com/office/drawing/2014/main" id="{4E19833F-0EA4-76C7-64C8-B84197A8DED3}"/>
              </a:ext>
            </a:extLst>
          </p:cNvPr>
          <p:cNvGrpSpPr/>
          <p:nvPr/>
        </p:nvGrpSpPr>
        <p:grpSpPr>
          <a:xfrm>
            <a:off x="990553" y="2210525"/>
            <a:ext cx="3566057" cy="2008678"/>
            <a:chOff x="420036" y="1756775"/>
            <a:chExt cx="4890207" cy="2634877"/>
          </a:xfrm>
        </p:grpSpPr>
        <p:sp>
          <p:nvSpPr>
            <p:cNvPr id="15" name="Rectangle: Rounded Corners 14">
              <a:extLst>
                <a:ext uri="{FF2B5EF4-FFF2-40B4-BE49-F238E27FC236}">
                  <a16:creationId xmlns:a16="http://schemas.microsoft.com/office/drawing/2014/main" id="{2FF49C64-2B71-9F9B-73EE-22BA75F93369}"/>
                </a:ext>
              </a:extLst>
            </p:cNvPr>
            <p:cNvSpPr/>
            <p:nvPr/>
          </p:nvSpPr>
          <p:spPr>
            <a:xfrm>
              <a:off x="527779" y="3994837"/>
              <a:ext cx="4494363" cy="3968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Resistive heating element</a:t>
              </a:r>
              <a:endParaRPr lang="en-GB" dirty="0"/>
            </a:p>
          </p:txBody>
        </p:sp>
        <p:sp>
          <p:nvSpPr>
            <p:cNvPr id="16" name="Rectangle: Rounded Corners 7">
              <a:extLst>
                <a:ext uri="{FF2B5EF4-FFF2-40B4-BE49-F238E27FC236}">
                  <a16:creationId xmlns:a16="http://schemas.microsoft.com/office/drawing/2014/main" id="{B06BEABA-EB4C-9BF1-3BD2-362AA57D7141}"/>
                </a:ext>
              </a:extLst>
            </p:cNvPr>
            <p:cNvSpPr/>
            <p:nvPr/>
          </p:nvSpPr>
          <p:spPr>
            <a:xfrm>
              <a:off x="420036" y="1756775"/>
              <a:ext cx="4890207" cy="2123698"/>
            </a:xfrm>
            <a:custGeom>
              <a:avLst/>
              <a:gdLst>
                <a:gd name="connsiteX0" fmla="*/ 0 w 4494363"/>
                <a:gd name="connsiteY0" fmla="*/ 366950 h 1758350"/>
                <a:gd name="connsiteX1" fmla="*/ 366950 w 4494363"/>
                <a:gd name="connsiteY1" fmla="*/ 0 h 1758350"/>
                <a:gd name="connsiteX2" fmla="*/ 4127413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66950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732299 h 2123699"/>
                <a:gd name="connsiteX1" fmla="*/ 330004 w 4494363"/>
                <a:gd name="connsiteY1" fmla="*/ 365349 h 2123699"/>
                <a:gd name="connsiteX2" fmla="*/ 4210540 w 4494363"/>
                <a:gd name="connsiteY2" fmla="*/ 365349 h 2123699"/>
                <a:gd name="connsiteX3" fmla="*/ 4494363 w 4494363"/>
                <a:gd name="connsiteY3" fmla="*/ 732299 h 2123699"/>
                <a:gd name="connsiteX4" fmla="*/ 4494363 w 4494363"/>
                <a:gd name="connsiteY4" fmla="*/ 1756749 h 2123699"/>
                <a:gd name="connsiteX5" fmla="*/ 4127413 w 4494363"/>
                <a:gd name="connsiteY5" fmla="*/ 2123699 h 2123699"/>
                <a:gd name="connsiteX6" fmla="*/ 366950 w 4494363"/>
                <a:gd name="connsiteY6" fmla="*/ 2123699 h 2123699"/>
                <a:gd name="connsiteX7" fmla="*/ 0 w 4494363"/>
                <a:gd name="connsiteY7" fmla="*/ 1756749 h 2123699"/>
                <a:gd name="connsiteX8" fmla="*/ 0 w 4494363"/>
                <a:gd name="connsiteY8" fmla="*/ 732299 h 2123699"/>
                <a:gd name="connsiteX0" fmla="*/ 168482 w 4662845"/>
                <a:gd name="connsiteY0" fmla="*/ 732299 h 2123699"/>
                <a:gd name="connsiteX1" fmla="*/ 498486 w 4662845"/>
                <a:gd name="connsiteY1" fmla="*/ 365349 h 2123699"/>
                <a:gd name="connsiteX2" fmla="*/ 4379022 w 4662845"/>
                <a:gd name="connsiteY2" fmla="*/ 365349 h 2123699"/>
                <a:gd name="connsiteX3" fmla="*/ 4662845 w 4662845"/>
                <a:gd name="connsiteY3" fmla="*/ 732299 h 2123699"/>
                <a:gd name="connsiteX4" fmla="*/ 4662845 w 4662845"/>
                <a:gd name="connsiteY4" fmla="*/ 1756749 h 2123699"/>
                <a:gd name="connsiteX5" fmla="*/ 4295895 w 4662845"/>
                <a:gd name="connsiteY5" fmla="*/ 2123699 h 2123699"/>
                <a:gd name="connsiteX6" fmla="*/ 535432 w 4662845"/>
                <a:gd name="connsiteY6" fmla="*/ 2123699 h 2123699"/>
                <a:gd name="connsiteX7" fmla="*/ 168482 w 4662845"/>
                <a:gd name="connsiteY7" fmla="*/ 1756749 h 2123699"/>
                <a:gd name="connsiteX8" fmla="*/ 168482 w 4662845"/>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0207" h="2123699">
                  <a:moveTo>
                    <a:pt x="168482" y="732299"/>
                  </a:moveTo>
                  <a:cubicBezTo>
                    <a:pt x="168482" y="529638"/>
                    <a:pt x="-378430" y="383821"/>
                    <a:pt x="498486" y="365349"/>
                  </a:cubicBezTo>
                  <a:cubicBezTo>
                    <a:pt x="3131271" y="-456688"/>
                    <a:pt x="3085510" y="365349"/>
                    <a:pt x="4379022" y="365349"/>
                  </a:cubicBezTo>
                  <a:cubicBezTo>
                    <a:pt x="5329828" y="319167"/>
                    <a:pt x="4662845" y="529638"/>
                    <a:pt x="4662845" y="732299"/>
                  </a:cubicBezTo>
                  <a:lnTo>
                    <a:pt x="4662845" y="1756749"/>
                  </a:lnTo>
                  <a:cubicBezTo>
                    <a:pt x="4662845" y="1959410"/>
                    <a:pt x="4498556" y="2123699"/>
                    <a:pt x="4295895" y="2123699"/>
                  </a:cubicBezTo>
                  <a:lnTo>
                    <a:pt x="535432" y="2123699"/>
                  </a:lnTo>
                  <a:cubicBezTo>
                    <a:pt x="332771" y="2123699"/>
                    <a:pt x="168482" y="1959410"/>
                    <a:pt x="168482" y="1756749"/>
                  </a:cubicBezTo>
                  <a:lnTo>
                    <a:pt x="168482" y="732299"/>
                  </a:lnTo>
                  <a:close/>
                </a:path>
              </a:pathLst>
            </a:custGeom>
            <a:noFill/>
            <a:ln w="130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Cooking pot</a:t>
              </a:r>
              <a:endParaRPr lang="en-GB" dirty="0">
                <a:solidFill>
                  <a:schemeClr val="tx1"/>
                </a:solidFill>
              </a:endParaRPr>
            </a:p>
          </p:txBody>
        </p:sp>
        <p:sp>
          <p:nvSpPr>
            <p:cNvPr id="17" name="Arrow: Up 16">
              <a:extLst>
                <a:ext uri="{FF2B5EF4-FFF2-40B4-BE49-F238E27FC236}">
                  <a16:creationId xmlns:a16="http://schemas.microsoft.com/office/drawing/2014/main" id="{B87472B5-4908-D60C-46A4-38C08260A2BE}"/>
                </a:ext>
              </a:extLst>
            </p:cNvPr>
            <p:cNvSpPr/>
            <p:nvPr/>
          </p:nvSpPr>
          <p:spPr>
            <a:xfrm>
              <a:off x="2445467" y="3490333"/>
              <a:ext cx="437573" cy="58494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sp>
        <p:nvSpPr>
          <p:cNvPr id="22" name="TextBox 21">
            <a:extLst>
              <a:ext uri="{FF2B5EF4-FFF2-40B4-BE49-F238E27FC236}">
                <a16:creationId xmlns:a16="http://schemas.microsoft.com/office/drawing/2014/main" id="{5534D454-FFFE-F85F-6708-7565B0DA9952}"/>
              </a:ext>
            </a:extLst>
          </p:cNvPr>
          <p:cNvSpPr txBox="1"/>
          <p:nvPr/>
        </p:nvSpPr>
        <p:spPr>
          <a:xfrm>
            <a:off x="757381" y="5408409"/>
            <a:ext cx="3694545" cy="646331"/>
          </a:xfrm>
          <a:prstGeom prst="rect">
            <a:avLst/>
          </a:prstGeom>
          <a:noFill/>
        </p:spPr>
        <p:txBody>
          <a:bodyPr wrap="square">
            <a:spAutoFit/>
          </a:bodyPr>
          <a:lstStyle/>
          <a:p>
            <a:r>
              <a:rPr lang="en-US" dirty="0" err="1"/>
              <a:t>Utilises</a:t>
            </a:r>
            <a:r>
              <a:rPr lang="en-US" dirty="0"/>
              <a:t> good stage 1 heat transfer to pot as pot sized to fit resistive heater.</a:t>
            </a:r>
            <a:endParaRPr lang="en-GB" dirty="0"/>
          </a:p>
        </p:txBody>
      </p:sp>
      <p:pic>
        <p:nvPicPr>
          <p:cNvPr id="5122" name="Picture 2" descr="Slow Cooker | I am GRATEFUL for my well used Crock Pot, and … | Flickr">
            <a:extLst>
              <a:ext uri="{FF2B5EF4-FFF2-40B4-BE49-F238E27FC236}">
                <a16:creationId xmlns:a16="http://schemas.microsoft.com/office/drawing/2014/main" id="{E7792AC5-37B7-A63A-3D14-6849A2DF5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2305" y="1797944"/>
            <a:ext cx="2222624" cy="148247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034FD70-61A4-015C-C74D-C5CA00B73CB8}"/>
              </a:ext>
            </a:extLst>
          </p:cNvPr>
          <p:cNvSpPr txBox="1"/>
          <p:nvPr/>
        </p:nvSpPr>
        <p:spPr>
          <a:xfrm>
            <a:off x="9683069" y="3317455"/>
            <a:ext cx="2301096" cy="230832"/>
          </a:xfrm>
          <a:prstGeom prst="rect">
            <a:avLst/>
          </a:prstGeom>
          <a:noFill/>
        </p:spPr>
        <p:txBody>
          <a:bodyPr wrap="square">
            <a:spAutoFit/>
          </a:bodyPr>
          <a:lstStyle/>
          <a:p>
            <a:r>
              <a:rPr lang="en-GB" sz="900" b="0" i="0" dirty="0">
                <a:solidFill>
                  <a:srgbClr val="70757A"/>
                </a:solidFill>
                <a:effectLst/>
                <a:latin typeface="arial" panose="020B0604020202020204" pitchFamily="34" charset="0"/>
              </a:rPr>
              <a:t>Image credit - Bunches and Bits {Karina} </a:t>
            </a:r>
            <a:endParaRPr lang="en-GB" sz="900" dirty="0"/>
          </a:p>
        </p:txBody>
      </p:sp>
    </p:spTree>
    <p:extLst>
      <p:ext uri="{BB962C8B-B14F-4D97-AF65-F5344CB8AC3E}">
        <p14:creationId xmlns:p14="http://schemas.microsoft.com/office/powerpoint/2010/main" val="1086771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C0F8-CC18-F30A-3F4A-436424169E80}"/>
              </a:ext>
            </a:extLst>
          </p:cNvPr>
          <p:cNvSpPr>
            <a:spLocks noGrp="1"/>
          </p:cNvSpPr>
          <p:nvPr>
            <p:ph type="title"/>
          </p:nvPr>
        </p:nvSpPr>
        <p:spPr>
          <a:xfrm>
            <a:off x="247071" y="185073"/>
            <a:ext cx="10928927" cy="1325563"/>
          </a:xfrm>
        </p:spPr>
        <p:txBody>
          <a:bodyPr>
            <a:normAutofit/>
          </a:bodyPr>
          <a:lstStyle/>
          <a:p>
            <a:r>
              <a:rPr lang="en-US" dirty="0"/>
              <a:t>Rice cookers minimize losses by</a:t>
            </a:r>
            <a:endParaRPr lang="en-GB" dirty="0"/>
          </a:p>
        </p:txBody>
      </p:sp>
      <p:sp>
        <p:nvSpPr>
          <p:cNvPr id="31" name="TextBox 30">
            <a:extLst>
              <a:ext uri="{FF2B5EF4-FFF2-40B4-BE49-F238E27FC236}">
                <a16:creationId xmlns:a16="http://schemas.microsoft.com/office/drawing/2014/main" id="{B77EF36E-C651-660D-D297-66EDBCAC0227}"/>
              </a:ext>
            </a:extLst>
          </p:cNvPr>
          <p:cNvSpPr txBox="1"/>
          <p:nvPr/>
        </p:nvSpPr>
        <p:spPr>
          <a:xfrm>
            <a:off x="5636044" y="3429000"/>
            <a:ext cx="4120431" cy="1200329"/>
          </a:xfrm>
          <a:prstGeom prst="rect">
            <a:avLst/>
          </a:prstGeom>
          <a:solidFill>
            <a:schemeClr val="accent1">
              <a:lumMod val="20000"/>
              <a:lumOff val="80000"/>
            </a:schemeClr>
          </a:solidFill>
        </p:spPr>
        <p:txBody>
          <a:bodyPr wrap="square">
            <a:spAutoFit/>
          </a:bodyPr>
          <a:lstStyle/>
          <a:p>
            <a:r>
              <a:rPr lang="en-US" dirty="0"/>
              <a:t>Temperature control is based on a thermostat.  Keeps it at or just below boiling.  If the base gets dry then it switches off (rice must be done)</a:t>
            </a:r>
          </a:p>
        </p:txBody>
      </p:sp>
      <p:cxnSp>
        <p:nvCxnSpPr>
          <p:cNvPr id="37" name="Straight Arrow Connector 36">
            <a:extLst>
              <a:ext uri="{FF2B5EF4-FFF2-40B4-BE49-F238E27FC236}">
                <a16:creationId xmlns:a16="http://schemas.microsoft.com/office/drawing/2014/main" id="{4A3533AA-17AE-55CB-9647-F89EB2A37273}"/>
              </a:ext>
            </a:extLst>
          </p:cNvPr>
          <p:cNvCxnSpPr>
            <a:cxnSpLocks/>
            <a:stCxn id="31" idx="1"/>
          </p:cNvCxnSpPr>
          <p:nvPr/>
        </p:nvCxnSpPr>
        <p:spPr>
          <a:xfrm flipH="1" flipV="1">
            <a:off x="4346520" y="3895656"/>
            <a:ext cx="1289524" cy="133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Flowchart: Process 3">
            <a:extLst>
              <a:ext uri="{FF2B5EF4-FFF2-40B4-BE49-F238E27FC236}">
                <a16:creationId xmlns:a16="http://schemas.microsoft.com/office/drawing/2014/main" id="{63534596-E4E2-9095-073B-F88AE075ED88}"/>
              </a:ext>
            </a:extLst>
          </p:cNvPr>
          <p:cNvSpPr/>
          <p:nvPr/>
        </p:nvSpPr>
        <p:spPr>
          <a:xfrm>
            <a:off x="4766700" y="1976824"/>
            <a:ext cx="262763" cy="2575735"/>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Process 4">
            <a:extLst>
              <a:ext uri="{FF2B5EF4-FFF2-40B4-BE49-F238E27FC236}">
                <a16:creationId xmlns:a16="http://schemas.microsoft.com/office/drawing/2014/main" id="{96DD86F6-0011-A766-0403-80C05F6F617C}"/>
              </a:ext>
            </a:extLst>
          </p:cNvPr>
          <p:cNvSpPr/>
          <p:nvPr/>
        </p:nvSpPr>
        <p:spPr>
          <a:xfrm>
            <a:off x="316919" y="1976824"/>
            <a:ext cx="262763" cy="2575735"/>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Process 5">
            <a:extLst>
              <a:ext uri="{FF2B5EF4-FFF2-40B4-BE49-F238E27FC236}">
                <a16:creationId xmlns:a16="http://schemas.microsoft.com/office/drawing/2014/main" id="{93E019D9-62A6-2E3E-7790-1606F571E8CC}"/>
              </a:ext>
            </a:extLst>
          </p:cNvPr>
          <p:cNvSpPr/>
          <p:nvPr/>
        </p:nvSpPr>
        <p:spPr>
          <a:xfrm>
            <a:off x="316919" y="4534613"/>
            <a:ext cx="4705223" cy="324053"/>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Process 7">
            <a:extLst>
              <a:ext uri="{FF2B5EF4-FFF2-40B4-BE49-F238E27FC236}">
                <a16:creationId xmlns:a16="http://schemas.microsoft.com/office/drawing/2014/main" id="{E6A671BE-DD28-6DE0-F62F-4F115639CCAE}"/>
              </a:ext>
            </a:extLst>
          </p:cNvPr>
          <p:cNvSpPr/>
          <p:nvPr/>
        </p:nvSpPr>
        <p:spPr>
          <a:xfrm>
            <a:off x="304747" y="1651128"/>
            <a:ext cx="4724716" cy="324053"/>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75D4DBE-CB5A-5121-E18E-EC673D6AA409}"/>
              </a:ext>
            </a:extLst>
          </p:cNvPr>
          <p:cNvSpPr txBox="1"/>
          <p:nvPr/>
        </p:nvSpPr>
        <p:spPr>
          <a:xfrm>
            <a:off x="5636044" y="2475649"/>
            <a:ext cx="4120431" cy="923330"/>
          </a:xfrm>
          <a:prstGeom prst="rect">
            <a:avLst/>
          </a:prstGeom>
          <a:solidFill>
            <a:schemeClr val="accent1">
              <a:lumMod val="20000"/>
              <a:lumOff val="80000"/>
            </a:schemeClr>
          </a:solidFill>
        </p:spPr>
        <p:txBody>
          <a:bodyPr wrap="square">
            <a:spAutoFit/>
          </a:bodyPr>
          <a:lstStyle/>
          <a:p>
            <a:r>
              <a:rPr lang="en-US" dirty="0"/>
              <a:t>Depending on quality, there is insulation or an air gap between pot and outside world.</a:t>
            </a:r>
          </a:p>
        </p:txBody>
      </p:sp>
      <p:sp>
        <p:nvSpPr>
          <p:cNvPr id="10" name="TextBox 9">
            <a:extLst>
              <a:ext uri="{FF2B5EF4-FFF2-40B4-BE49-F238E27FC236}">
                <a16:creationId xmlns:a16="http://schemas.microsoft.com/office/drawing/2014/main" id="{6AAC9506-6FE6-92D4-B65A-8660F7766F5D}"/>
              </a:ext>
            </a:extLst>
          </p:cNvPr>
          <p:cNvSpPr txBox="1"/>
          <p:nvPr/>
        </p:nvSpPr>
        <p:spPr>
          <a:xfrm>
            <a:off x="5636044" y="1448884"/>
            <a:ext cx="4120431" cy="923330"/>
          </a:xfrm>
          <a:prstGeom prst="rect">
            <a:avLst/>
          </a:prstGeom>
          <a:solidFill>
            <a:schemeClr val="accent1">
              <a:lumMod val="20000"/>
              <a:lumOff val="80000"/>
            </a:schemeClr>
          </a:solidFill>
        </p:spPr>
        <p:txBody>
          <a:bodyPr wrap="square">
            <a:spAutoFit/>
          </a:bodyPr>
          <a:lstStyle/>
          <a:p>
            <a:r>
              <a:rPr lang="en-US" dirty="0"/>
              <a:t>Lid is tight, almost sealed. Without pressure but the lid is a good fit minimizing losses.</a:t>
            </a:r>
          </a:p>
        </p:txBody>
      </p:sp>
      <p:cxnSp>
        <p:nvCxnSpPr>
          <p:cNvPr id="45" name="Straight Arrow Connector 44">
            <a:extLst>
              <a:ext uri="{FF2B5EF4-FFF2-40B4-BE49-F238E27FC236}">
                <a16:creationId xmlns:a16="http://schemas.microsoft.com/office/drawing/2014/main" id="{727A2E53-159E-9E25-D0D2-FDAC2B6E9853}"/>
              </a:ext>
            </a:extLst>
          </p:cNvPr>
          <p:cNvCxnSpPr>
            <a:cxnSpLocks/>
            <a:stCxn id="9" idx="1"/>
          </p:cNvCxnSpPr>
          <p:nvPr/>
        </p:nvCxnSpPr>
        <p:spPr>
          <a:xfrm flipH="1">
            <a:off x="4898081" y="2937314"/>
            <a:ext cx="737963" cy="9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8E236EC-1E8B-1AA9-70C2-8236EA55AC19}"/>
              </a:ext>
            </a:extLst>
          </p:cNvPr>
          <p:cNvCxnSpPr>
            <a:cxnSpLocks/>
            <a:stCxn id="10" idx="1"/>
          </p:cNvCxnSpPr>
          <p:nvPr/>
        </p:nvCxnSpPr>
        <p:spPr>
          <a:xfrm flipH="1" flipV="1">
            <a:off x="4898081" y="1797944"/>
            <a:ext cx="737963" cy="112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22673F8-8048-A0D3-6502-45B6590D5105}"/>
              </a:ext>
            </a:extLst>
          </p:cNvPr>
          <p:cNvSpPr txBox="1"/>
          <p:nvPr/>
        </p:nvSpPr>
        <p:spPr>
          <a:xfrm>
            <a:off x="5619821" y="4696639"/>
            <a:ext cx="6096000" cy="646331"/>
          </a:xfrm>
          <a:prstGeom prst="rect">
            <a:avLst/>
          </a:prstGeom>
          <a:noFill/>
        </p:spPr>
        <p:txBody>
          <a:bodyPr wrap="square">
            <a:spAutoFit/>
          </a:bodyPr>
          <a:lstStyle/>
          <a:p>
            <a:r>
              <a:rPr lang="en-US" dirty="0"/>
              <a:t>Short duration of rice making makes this a very energy efficient but task specific product.</a:t>
            </a:r>
            <a:endParaRPr lang="en-GB" dirty="0"/>
          </a:p>
        </p:txBody>
      </p:sp>
      <p:grpSp>
        <p:nvGrpSpPr>
          <p:cNvPr id="14" name="Group 13">
            <a:extLst>
              <a:ext uri="{FF2B5EF4-FFF2-40B4-BE49-F238E27FC236}">
                <a16:creationId xmlns:a16="http://schemas.microsoft.com/office/drawing/2014/main" id="{4E19833F-0EA4-76C7-64C8-B84197A8DED3}"/>
              </a:ext>
            </a:extLst>
          </p:cNvPr>
          <p:cNvGrpSpPr/>
          <p:nvPr/>
        </p:nvGrpSpPr>
        <p:grpSpPr>
          <a:xfrm>
            <a:off x="990553" y="2210525"/>
            <a:ext cx="3566057" cy="2008678"/>
            <a:chOff x="420036" y="1756775"/>
            <a:chExt cx="4890207" cy="2634877"/>
          </a:xfrm>
        </p:grpSpPr>
        <p:sp>
          <p:nvSpPr>
            <p:cNvPr id="15" name="Rectangle: Rounded Corners 14">
              <a:extLst>
                <a:ext uri="{FF2B5EF4-FFF2-40B4-BE49-F238E27FC236}">
                  <a16:creationId xmlns:a16="http://schemas.microsoft.com/office/drawing/2014/main" id="{2FF49C64-2B71-9F9B-73EE-22BA75F93369}"/>
                </a:ext>
              </a:extLst>
            </p:cNvPr>
            <p:cNvSpPr/>
            <p:nvPr/>
          </p:nvSpPr>
          <p:spPr>
            <a:xfrm>
              <a:off x="527779" y="3994837"/>
              <a:ext cx="4494363" cy="3968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Resistive heating element</a:t>
              </a:r>
              <a:endParaRPr lang="en-GB" dirty="0"/>
            </a:p>
          </p:txBody>
        </p:sp>
        <p:sp>
          <p:nvSpPr>
            <p:cNvPr id="16" name="Rectangle: Rounded Corners 7">
              <a:extLst>
                <a:ext uri="{FF2B5EF4-FFF2-40B4-BE49-F238E27FC236}">
                  <a16:creationId xmlns:a16="http://schemas.microsoft.com/office/drawing/2014/main" id="{B06BEABA-EB4C-9BF1-3BD2-362AA57D7141}"/>
                </a:ext>
              </a:extLst>
            </p:cNvPr>
            <p:cNvSpPr/>
            <p:nvPr/>
          </p:nvSpPr>
          <p:spPr>
            <a:xfrm>
              <a:off x="420036" y="1756775"/>
              <a:ext cx="4890207" cy="2123698"/>
            </a:xfrm>
            <a:custGeom>
              <a:avLst/>
              <a:gdLst>
                <a:gd name="connsiteX0" fmla="*/ 0 w 4494363"/>
                <a:gd name="connsiteY0" fmla="*/ 366950 h 1758350"/>
                <a:gd name="connsiteX1" fmla="*/ 366950 w 4494363"/>
                <a:gd name="connsiteY1" fmla="*/ 0 h 1758350"/>
                <a:gd name="connsiteX2" fmla="*/ 4127413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66950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732299 h 2123699"/>
                <a:gd name="connsiteX1" fmla="*/ 330004 w 4494363"/>
                <a:gd name="connsiteY1" fmla="*/ 365349 h 2123699"/>
                <a:gd name="connsiteX2" fmla="*/ 4210540 w 4494363"/>
                <a:gd name="connsiteY2" fmla="*/ 365349 h 2123699"/>
                <a:gd name="connsiteX3" fmla="*/ 4494363 w 4494363"/>
                <a:gd name="connsiteY3" fmla="*/ 732299 h 2123699"/>
                <a:gd name="connsiteX4" fmla="*/ 4494363 w 4494363"/>
                <a:gd name="connsiteY4" fmla="*/ 1756749 h 2123699"/>
                <a:gd name="connsiteX5" fmla="*/ 4127413 w 4494363"/>
                <a:gd name="connsiteY5" fmla="*/ 2123699 h 2123699"/>
                <a:gd name="connsiteX6" fmla="*/ 366950 w 4494363"/>
                <a:gd name="connsiteY6" fmla="*/ 2123699 h 2123699"/>
                <a:gd name="connsiteX7" fmla="*/ 0 w 4494363"/>
                <a:gd name="connsiteY7" fmla="*/ 1756749 h 2123699"/>
                <a:gd name="connsiteX8" fmla="*/ 0 w 4494363"/>
                <a:gd name="connsiteY8" fmla="*/ 732299 h 2123699"/>
                <a:gd name="connsiteX0" fmla="*/ 168482 w 4662845"/>
                <a:gd name="connsiteY0" fmla="*/ 732299 h 2123699"/>
                <a:gd name="connsiteX1" fmla="*/ 498486 w 4662845"/>
                <a:gd name="connsiteY1" fmla="*/ 365349 h 2123699"/>
                <a:gd name="connsiteX2" fmla="*/ 4379022 w 4662845"/>
                <a:gd name="connsiteY2" fmla="*/ 365349 h 2123699"/>
                <a:gd name="connsiteX3" fmla="*/ 4662845 w 4662845"/>
                <a:gd name="connsiteY3" fmla="*/ 732299 h 2123699"/>
                <a:gd name="connsiteX4" fmla="*/ 4662845 w 4662845"/>
                <a:gd name="connsiteY4" fmla="*/ 1756749 h 2123699"/>
                <a:gd name="connsiteX5" fmla="*/ 4295895 w 4662845"/>
                <a:gd name="connsiteY5" fmla="*/ 2123699 h 2123699"/>
                <a:gd name="connsiteX6" fmla="*/ 535432 w 4662845"/>
                <a:gd name="connsiteY6" fmla="*/ 2123699 h 2123699"/>
                <a:gd name="connsiteX7" fmla="*/ 168482 w 4662845"/>
                <a:gd name="connsiteY7" fmla="*/ 1756749 h 2123699"/>
                <a:gd name="connsiteX8" fmla="*/ 168482 w 4662845"/>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0207" h="2123699">
                  <a:moveTo>
                    <a:pt x="168482" y="732299"/>
                  </a:moveTo>
                  <a:cubicBezTo>
                    <a:pt x="168482" y="529638"/>
                    <a:pt x="-378430" y="383821"/>
                    <a:pt x="498486" y="365349"/>
                  </a:cubicBezTo>
                  <a:cubicBezTo>
                    <a:pt x="3131271" y="-456688"/>
                    <a:pt x="3085510" y="365349"/>
                    <a:pt x="4379022" y="365349"/>
                  </a:cubicBezTo>
                  <a:cubicBezTo>
                    <a:pt x="5329828" y="319167"/>
                    <a:pt x="4662845" y="529638"/>
                    <a:pt x="4662845" y="732299"/>
                  </a:cubicBezTo>
                  <a:lnTo>
                    <a:pt x="4662845" y="1756749"/>
                  </a:lnTo>
                  <a:cubicBezTo>
                    <a:pt x="4662845" y="1959410"/>
                    <a:pt x="4498556" y="2123699"/>
                    <a:pt x="4295895" y="2123699"/>
                  </a:cubicBezTo>
                  <a:lnTo>
                    <a:pt x="535432" y="2123699"/>
                  </a:lnTo>
                  <a:cubicBezTo>
                    <a:pt x="332771" y="2123699"/>
                    <a:pt x="168482" y="1959410"/>
                    <a:pt x="168482" y="1756749"/>
                  </a:cubicBezTo>
                  <a:lnTo>
                    <a:pt x="168482" y="732299"/>
                  </a:lnTo>
                  <a:close/>
                </a:path>
              </a:pathLst>
            </a:custGeom>
            <a:noFill/>
            <a:ln w="130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Cooking pot</a:t>
              </a:r>
              <a:endParaRPr lang="en-GB" dirty="0">
                <a:solidFill>
                  <a:schemeClr val="tx1"/>
                </a:solidFill>
              </a:endParaRPr>
            </a:p>
          </p:txBody>
        </p:sp>
        <p:sp>
          <p:nvSpPr>
            <p:cNvPr id="17" name="Arrow: Up 16">
              <a:extLst>
                <a:ext uri="{FF2B5EF4-FFF2-40B4-BE49-F238E27FC236}">
                  <a16:creationId xmlns:a16="http://schemas.microsoft.com/office/drawing/2014/main" id="{B87472B5-4908-D60C-46A4-38C08260A2BE}"/>
                </a:ext>
              </a:extLst>
            </p:cNvPr>
            <p:cNvSpPr/>
            <p:nvPr/>
          </p:nvSpPr>
          <p:spPr>
            <a:xfrm>
              <a:off x="2445467" y="3490333"/>
              <a:ext cx="437573" cy="58494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B2EE4836-9847-CEC9-3DAD-4E98DDD6A7AA}"/>
              </a:ext>
            </a:extLst>
          </p:cNvPr>
          <p:cNvSpPr txBox="1"/>
          <p:nvPr/>
        </p:nvSpPr>
        <p:spPr>
          <a:xfrm>
            <a:off x="5619821" y="5409116"/>
            <a:ext cx="6096000" cy="646331"/>
          </a:xfrm>
          <a:prstGeom prst="rect">
            <a:avLst/>
          </a:prstGeom>
          <a:noFill/>
        </p:spPr>
        <p:txBody>
          <a:bodyPr wrap="square">
            <a:spAutoFit/>
          </a:bodyPr>
          <a:lstStyle/>
          <a:p>
            <a:r>
              <a:rPr lang="en-US" dirty="0"/>
              <a:t>Can be used for other cooking, but the thermostat prevents frying.  </a:t>
            </a:r>
            <a:endParaRPr lang="en-GB" dirty="0"/>
          </a:p>
        </p:txBody>
      </p:sp>
      <p:sp>
        <p:nvSpPr>
          <p:cNvPr id="12" name="TextBox 11">
            <a:extLst>
              <a:ext uri="{FF2B5EF4-FFF2-40B4-BE49-F238E27FC236}">
                <a16:creationId xmlns:a16="http://schemas.microsoft.com/office/drawing/2014/main" id="{1D4D8A2C-78A8-4D14-63E1-0BAF1F89D8EF}"/>
              </a:ext>
            </a:extLst>
          </p:cNvPr>
          <p:cNvSpPr txBox="1"/>
          <p:nvPr/>
        </p:nvSpPr>
        <p:spPr>
          <a:xfrm>
            <a:off x="757381" y="5408409"/>
            <a:ext cx="3694545" cy="646331"/>
          </a:xfrm>
          <a:prstGeom prst="rect">
            <a:avLst/>
          </a:prstGeom>
          <a:noFill/>
        </p:spPr>
        <p:txBody>
          <a:bodyPr wrap="square">
            <a:spAutoFit/>
          </a:bodyPr>
          <a:lstStyle/>
          <a:p>
            <a:r>
              <a:rPr lang="en-US" dirty="0" err="1"/>
              <a:t>Utilises</a:t>
            </a:r>
            <a:r>
              <a:rPr lang="en-US" dirty="0"/>
              <a:t> good stage 1 heat transfer to pot as pot sized to fit resistive heater.</a:t>
            </a:r>
            <a:endParaRPr lang="en-GB" dirty="0"/>
          </a:p>
        </p:txBody>
      </p:sp>
      <p:sp>
        <p:nvSpPr>
          <p:cNvPr id="13" name="Arrow: Left-Right 12">
            <a:extLst>
              <a:ext uri="{FF2B5EF4-FFF2-40B4-BE49-F238E27FC236}">
                <a16:creationId xmlns:a16="http://schemas.microsoft.com/office/drawing/2014/main" id="{B3AA5E9F-D144-B67C-4E7F-8F8D5D64D08A}"/>
              </a:ext>
            </a:extLst>
          </p:cNvPr>
          <p:cNvSpPr/>
          <p:nvPr/>
        </p:nvSpPr>
        <p:spPr>
          <a:xfrm rot="5400000">
            <a:off x="3380273" y="1697844"/>
            <a:ext cx="747523" cy="277839"/>
          </a:xfrm>
          <a:prstGeom prst="lef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C32FB184-B9DC-FC58-0E22-759C43FA1BE1}"/>
              </a:ext>
            </a:extLst>
          </p:cNvPr>
          <p:cNvPicPr>
            <a:picLocks noChangeAspect="1"/>
          </p:cNvPicPr>
          <p:nvPr/>
        </p:nvPicPr>
        <p:blipFill>
          <a:blip r:embed="rId2"/>
          <a:stretch>
            <a:fillRect/>
          </a:stretch>
        </p:blipFill>
        <p:spPr>
          <a:xfrm>
            <a:off x="10257747" y="1448884"/>
            <a:ext cx="1486506" cy="2228671"/>
          </a:xfrm>
          <a:prstGeom prst="rect">
            <a:avLst/>
          </a:prstGeom>
        </p:spPr>
      </p:pic>
      <p:sp>
        <p:nvSpPr>
          <p:cNvPr id="22" name="TextBox 21">
            <a:extLst>
              <a:ext uri="{FF2B5EF4-FFF2-40B4-BE49-F238E27FC236}">
                <a16:creationId xmlns:a16="http://schemas.microsoft.com/office/drawing/2014/main" id="{58B16EBE-600E-727B-6E84-87027EAECBF0}"/>
              </a:ext>
            </a:extLst>
          </p:cNvPr>
          <p:cNvSpPr txBox="1"/>
          <p:nvPr/>
        </p:nvSpPr>
        <p:spPr>
          <a:xfrm>
            <a:off x="10374819" y="3731578"/>
            <a:ext cx="1602357" cy="230832"/>
          </a:xfrm>
          <a:prstGeom prst="rect">
            <a:avLst/>
          </a:prstGeom>
          <a:noFill/>
        </p:spPr>
        <p:txBody>
          <a:bodyPr wrap="square">
            <a:spAutoFit/>
          </a:bodyPr>
          <a:lstStyle/>
          <a:p>
            <a:r>
              <a:rPr lang="en-GB" sz="900" b="0" i="0" dirty="0">
                <a:solidFill>
                  <a:srgbClr val="70757A"/>
                </a:solidFill>
                <a:effectLst/>
                <a:latin typeface="arial" panose="020B0604020202020204" pitchFamily="34" charset="0"/>
              </a:rPr>
              <a:t>Image credit: The Marmot </a:t>
            </a:r>
            <a:endParaRPr lang="en-GB" sz="900" dirty="0"/>
          </a:p>
        </p:txBody>
      </p:sp>
    </p:spTree>
    <p:extLst>
      <p:ext uri="{BB962C8B-B14F-4D97-AF65-F5344CB8AC3E}">
        <p14:creationId xmlns:p14="http://schemas.microsoft.com/office/powerpoint/2010/main" val="1900305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C0F8-CC18-F30A-3F4A-436424169E80}"/>
              </a:ext>
            </a:extLst>
          </p:cNvPr>
          <p:cNvSpPr>
            <a:spLocks noGrp="1"/>
          </p:cNvSpPr>
          <p:nvPr>
            <p:ph type="title"/>
          </p:nvPr>
        </p:nvSpPr>
        <p:spPr>
          <a:xfrm>
            <a:off x="247071" y="185073"/>
            <a:ext cx="10928927" cy="1325563"/>
          </a:xfrm>
        </p:spPr>
        <p:txBody>
          <a:bodyPr>
            <a:normAutofit/>
          </a:bodyPr>
          <a:lstStyle/>
          <a:p>
            <a:r>
              <a:rPr lang="en-US" dirty="0"/>
              <a:t>Multi cookers minimize losses by</a:t>
            </a:r>
            <a:endParaRPr lang="en-GB" dirty="0"/>
          </a:p>
        </p:txBody>
      </p:sp>
      <p:sp>
        <p:nvSpPr>
          <p:cNvPr id="31" name="TextBox 30">
            <a:extLst>
              <a:ext uri="{FF2B5EF4-FFF2-40B4-BE49-F238E27FC236}">
                <a16:creationId xmlns:a16="http://schemas.microsoft.com/office/drawing/2014/main" id="{B77EF36E-C651-660D-D297-66EDBCAC0227}"/>
              </a:ext>
            </a:extLst>
          </p:cNvPr>
          <p:cNvSpPr txBox="1"/>
          <p:nvPr/>
        </p:nvSpPr>
        <p:spPr>
          <a:xfrm>
            <a:off x="5636044" y="3615409"/>
            <a:ext cx="4120431" cy="1200329"/>
          </a:xfrm>
          <a:prstGeom prst="rect">
            <a:avLst/>
          </a:prstGeom>
          <a:solidFill>
            <a:schemeClr val="accent1">
              <a:lumMod val="20000"/>
              <a:lumOff val="80000"/>
            </a:schemeClr>
          </a:solidFill>
        </p:spPr>
        <p:txBody>
          <a:bodyPr wrap="square">
            <a:spAutoFit/>
          </a:bodyPr>
          <a:lstStyle/>
          <a:p>
            <a:r>
              <a:rPr lang="en-US" dirty="0"/>
              <a:t>Temperature control is based on a thermostat.  </a:t>
            </a:r>
          </a:p>
          <a:p>
            <a:r>
              <a:rPr lang="en-US" dirty="0"/>
              <a:t>However, in contrast to a rice cooker, the thermostat will allow 140 degree frying.  </a:t>
            </a:r>
          </a:p>
        </p:txBody>
      </p:sp>
      <p:cxnSp>
        <p:nvCxnSpPr>
          <p:cNvPr id="37" name="Straight Arrow Connector 36">
            <a:extLst>
              <a:ext uri="{FF2B5EF4-FFF2-40B4-BE49-F238E27FC236}">
                <a16:creationId xmlns:a16="http://schemas.microsoft.com/office/drawing/2014/main" id="{4A3533AA-17AE-55CB-9647-F89EB2A37273}"/>
              </a:ext>
            </a:extLst>
          </p:cNvPr>
          <p:cNvCxnSpPr>
            <a:cxnSpLocks/>
            <a:stCxn id="31" idx="1"/>
          </p:cNvCxnSpPr>
          <p:nvPr/>
        </p:nvCxnSpPr>
        <p:spPr>
          <a:xfrm flipH="1" flipV="1">
            <a:off x="4346520" y="3825580"/>
            <a:ext cx="1289524" cy="389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Flowchart: Process 3">
            <a:extLst>
              <a:ext uri="{FF2B5EF4-FFF2-40B4-BE49-F238E27FC236}">
                <a16:creationId xmlns:a16="http://schemas.microsoft.com/office/drawing/2014/main" id="{63534596-E4E2-9095-073B-F88AE075ED88}"/>
              </a:ext>
            </a:extLst>
          </p:cNvPr>
          <p:cNvSpPr/>
          <p:nvPr/>
        </p:nvSpPr>
        <p:spPr>
          <a:xfrm>
            <a:off x="4766700" y="1976824"/>
            <a:ext cx="262763" cy="2575735"/>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Process 4">
            <a:extLst>
              <a:ext uri="{FF2B5EF4-FFF2-40B4-BE49-F238E27FC236}">
                <a16:creationId xmlns:a16="http://schemas.microsoft.com/office/drawing/2014/main" id="{96DD86F6-0011-A766-0403-80C05F6F617C}"/>
              </a:ext>
            </a:extLst>
          </p:cNvPr>
          <p:cNvSpPr/>
          <p:nvPr/>
        </p:nvSpPr>
        <p:spPr>
          <a:xfrm>
            <a:off x="316919" y="1976824"/>
            <a:ext cx="262763" cy="2575735"/>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Process 5">
            <a:extLst>
              <a:ext uri="{FF2B5EF4-FFF2-40B4-BE49-F238E27FC236}">
                <a16:creationId xmlns:a16="http://schemas.microsoft.com/office/drawing/2014/main" id="{93E019D9-62A6-2E3E-7790-1606F571E8CC}"/>
              </a:ext>
            </a:extLst>
          </p:cNvPr>
          <p:cNvSpPr/>
          <p:nvPr/>
        </p:nvSpPr>
        <p:spPr>
          <a:xfrm>
            <a:off x="316919" y="4534613"/>
            <a:ext cx="4705223" cy="324053"/>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Process 7">
            <a:extLst>
              <a:ext uri="{FF2B5EF4-FFF2-40B4-BE49-F238E27FC236}">
                <a16:creationId xmlns:a16="http://schemas.microsoft.com/office/drawing/2014/main" id="{E6A671BE-DD28-6DE0-F62F-4F115639CCAE}"/>
              </a:ext>
            </a:extLst>
          </p:cNvPr>
          <p:cNvSpPr/>
          <p:nvPr/>
        </p:nvSpPr>
        <p:spPr>
          <a:xfrm>
            <a:off x="304747" y="1651128"/>
            <a:ext cx="4724716" cy="324053"/>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75D4DBE-CB5A-5121-E18E-EC673D6AA409}"/>
              </a:ext>
            </a:extLst>
          </p:cNvPr>
          <p:cNvSpPr txBox="1"/>
          <p:nvPr/>
        </p:nvSpPr>
        <p:spPr>
          <a:xfrm>
            <a:off x="5636044" y="2475649"/>
            <a:ext cx="4120431" cy="923330"/>
          </a:xfrm>
          <a:prstGeom prst="rect">
            <a:avLst/>
          </a:prstGeom>
          <a:solidFill>
            <a:schemeClr val="accent1">
              <a:lumMod val="20000"/>
              <a:lumOff val="80000"/>
            </a:schemeClr>
          </a:solidFill>
        </p:spPr>
        <p:txBody>
          <a:bodyPr wrap="square">
            <a:spAutoFit/>
          </a:bodyPr>
          <a:lstStyle/>
          <a:p>
            <a:r>
              <a:rPr lang="en-US" dirty="0"/>
              <a:t>Depending on quality, there is insulation or an air gap between pot and outside world.</a:t>
            </a:r>
          </a:p>
        </p:txBody>
      </p:sp>
      <p:sp>
        <p:nvSpPr>
          <p:cNvPr id="10" name="TextBox 9">
            <a:extLst>
              <a:ext uri="{FF2B5EF4-FFF2-40B4-BE49-F238E27FC236}">
                <a16:creationId xmlns:a16="http://schemas.microsoft.com/office/drawing/2014/main" id="{6AAC9506-6FE6-92D4-B65A-8660F7766F5D}"/>
              </a:ext>
            </a:extLst>
          </p:cNvPr>
          <p:cNvSpPr txBox="1"/>
          <p:nvPr/>
        </p:nvSpPr>
        <p:spPr>
          <a:xfrm>
            <a:off x="5636044" y="1448884"/>
            <a:ext cx="4120431" cy="923330"/>
          </a:xfrm>
          <a:prstGeom prst="rect">
            <a:avLst/>
          </a:prstGeom>
          <a:solidFill>
            <a:schemeClr val="accent1">
              <a:lumMod val="20000"/>
              <a:lumOff val="80000"/>
            </a:schemeClr>
          </a:solidFill>
        </p:spPr>
        <p:txBody>
          <a:bodyPr wrap="square">
            <a:spAutoFit/>
          </a:bodyPr>
          <a:lstStyle/>
          <a:p>
            <a:r>
              <a:rPr lang="en-US" dirty="0"/>
              <a:t>Lid is tight, almost sealed. Without pressure but the lid is a good fit minimizing losses.</a:t>
            </a:r>
          </a:p>
        </p:txBody>
      </p:sp>
      <p:cxnSp>
        <p:nvCxnSpPr>
          <p:cNvPr id="45" name="Straight Arrow Connector 44">
            <a:extLst>
              <a:ext uri="{FF2B5EF4-FFF2-40B4-BE49-F238E27FC236}">
                <a16:creationId xmlns:a16="http://schemas.microsoft.com/office/drawing/2014/main" id="{727A2E53-159E-9E25-D0D2-FDAC2B6E9853}"/>
              </a:ext>
            </a:extLst>
          </p:cNvPr>
          <p:cNvCxnSpPr>
            <a:cxnSpLocks/>
            <a:stCxn id="9" idx="1"/>
          </p:cNvCxnSpPr>
          <p:nvPr/>
        </p:nvCxnSpPr>
        <p:spPr>
          <a:xfrm flipH="1">
            <a:off x="4898081" y="2937314"/>
            <a:ext cx="737963" cy="9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8E236EC-1E8B-1AA9-70C2-8236EA55AC19}"/>
              </a:ext>
            </a:extLst>
          </p:cNvPr>
          <p:cNvCxnSpPr>
            <a:cxnSpLocks/>
            <a:stCxn id="10" idx="1"/>
          </p:cNvCxnSpPr>
          <p:nvPr/>
        </p:nvCxnSpPr>
        <p:spPr>
          <a:xfrm flipH="1" flipV="1">
            <a:off x="4898081" y="1797944"/>
            <a:ext cx="737963" cy="112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4E19833F-0EA4-76C7-64C8-B84197A8DED3}"/>
              </a:ext>
            </a:extLst>
          </p:cNvPr>
          <p:cNvGrpSpPr/>
          <p:nvPr/>
        </p:nvGrpSpPr>
        <p:grpSpPr>
          <a:xfrm>
            <a:off x="990553" y="2210525"/>
            <a:ext cx="3566057" cy="2008678"/>
            <a:chOff x="420036" y="1756775"/>
            <a:chExt cx="4890207" cy="2634877"/>
          </a:xfrm>
        </p:grpSpPr>
        <p:sp>
          <p:nvSpPr>
            <p:cNvPr id="15" name="Rectangle: Rounded Corners 14">
              <a:extLst>
                <a:ext uri="{FF2B5EF4-FFF2-40B4-BE49-F238E27FC236}">
                  <a16:creationId xmlns:a16="http://schemas.microsoft.com/office/drawing/2014/main" id="{2FF49C64-2B71-9F9B-73EE-22BA75F93369}"/>
                </a:ext>
              </a:extLst>
            </p:cNvPr>
            <p:cNvSpPr/>
            <p:nvPr/>
          </p:nvSpPr>
          <p:spPr>
            <a:xfrm>
              <a:off x="527779" y="3994837"/>
              <a:ext cx="4494363" cy="3968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Resistive heating element</a:t>
              </a:r>
              <a:endParaRPr lang="en-GB" dirty="0"/>
            </a:p>
          </p:txBody>
        </p:sp>
        <p:sp>
          <p:nvSpPr>
            <p:cNvPr id="16" name="Rectangle: Rounded Corners 7">
              <a:extLst>
                <a:ext uri="{FF2B5EF4-FFF2-40B4-BE49-F238E27FC236}">
                  <a16:creationId xmlns:a16="http://schemas.microsoft.com/office/drawing/2014/main" id="{B06BEABA-EB4C-9BF1-3BD2-362AA57D7141}"/>
                </a:ext>
              </a:extLst>
            </p:cNvPr>
            <p:cNvSpPr/>
            <p:nvPr/>
          </p:nvSpPr>
          <p:spPr>
            <a:xfrm>
              <a:off x="420036" y="1756775"/>
              <a:ext cx="4890207" cy="2123698"/>
            </a:xfrm>
            <a:custGeom>
              <a:avLst/>
              <a:gdLst>
                <a:gd name="connsiteX0" fmla="*/ 0 w 4494363"/>
                <a:gd name="connsiteY0" fmla="*/ 366950 h 1758350"/>
                <a:gd name="connsiteX1" fmla="*/ 366950 w 4494363"/>
                <a:gd name="connsiteY1" fmla="*/ 0 h 1758350"/>
                <a:gd name="connsiteX2" fmla="*/ 4127413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66950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732299 h 2123699"/>
                <a:gd name="connsiteX1" fmla="*/ 330004 w 4494363"/>
                <a:gd name="connsiteY1" fmla="*/ 365349 h 2123699"/>
                <a:gd name="connsiteX2" fmla="*/ 4210540 w 4494363"/>
                <a:gd name="connsiteY2" fmla="*/ 365349 h 2123699"/>
                <a:gd name="connsiteX3" fmla="*/ 4494363 w 4494363"/>
                <a:gd name="connsiteY3" fmla="*/ 732299 h 2123699"/>
                <a:gd name="connsiteX4" fmla="*/ 4494363 w 4494363"/>
                <a:gd name="connsiteY4" fmla="*/ 1756749 h 2123699"/>
                <a:gd name="connsiteX5" fmla="*/ 4127413 w 4494363"/>
                <a:gd name="connsiteY5" fmla="*/ 2123699 h 2123699"/>
                <a:gd name="connsiteX6" fmla="*/ 366950 w 4494363"/>
                <a:gd name="connsiteY6" fmla="*/ 2123699 h 2123699"/>
                <a:gd name="connsiteX7" fmla="*/ 0 w 4494363"/>
                <a:gd name="connsiteY7" fmla="*/ 1756749 h 2123699"/>
                <a:gd name="connsiteX8" fmla="*/ 0 w 4494363"/>
                <a:gd name="connsiteY8" fmla="*/ 732299 h 2123699"/>
                <a:gd name="connsiteX0" fmla="*/ 168482 w 4662845"/>
                <a:gd name="connsiteY0" fmla="*/ 732299 h 2123699"/>
                <a:gd name="connsiteX1" fmla="*/ 498486 w 4662845"/>
                <a:gd name="connsiteY1" fmla="*/ 365349 h 2123699"/>
                <a:gd name="connsiteX2" fmla="*/ 4379022 w 4662845"/>
                <a:gd name="connsiteY2" fmla="*/ 365349 h 2123699"/>
                <a:gd name="connsiteX3" fmla="*/ 4662845 w 4662845"/>
                <a:gd name="connsiteY3" fmla="*/ 732299 h 2123699"/>
                <a:gd name="connsiteX4" fmla="*/ 4662845 w 4662845"/>
                <a:gd name="connsiteY4" fmla="*/ 1756749 h 2123699"/>
                <a:gd name="connsiteX5" fmla="*/ 4295895 w 4662845"/>
                <a:gd name="connsiteY5" fmla="*/ 2123699 h 2123699"/>
                <a:gd name="connsiteX6" fmla="*/ 535432 w 4662845"/>
                <a:gd name="connsiteY6" fmla="*/ 2123699 h 2123699"/>
                <a:gd name="connsiteX7" fmla="*/ 168482 w 4662845"/>
                <a:gd name="connsiteY7" fmla="*/ 1756749 h 2123699"/>
                <a:gd name="connsiteX8" fmla="*/ 168482 w 4662845"/>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0207" h="2123699">
                  <a:moveTo>
                    <a:pt x="168482" y="732299"/>
                  </a:moveTo>
                  <a:cubicBezTo>
                    <a:pt x="168482" y="529638"/>
                    <a:pt x="-378430" y="383821"/>
                    <a:pt x="498486" y="365349"/>
                  </a:cubicBezTo>
                  <a:cubicBezTo>
                    <a:pt x="3131271" y="-456688"/>
                    <a:pt x="3085510" y="365349"/>
                    <a:pt x="4379022" y="365349"/>
                  </a:cubicBezTo>
                  <a:cubicBezTo>
                    <a:pt x="5329828" y="319167"/>
                    <a:pt x="4662845" y="529638"/>
                    <a:pt x="4662845" y="732299"/>
                  </a:cubicBezTo>
                  <a:lnTo>
                    <a:pt x="4662845" y="1756749"/>
                  </a:lnTo>
                  <a:cubicBezTo>
                    <a:pt x="4662845" y="1959410"/>
                    <a:pt x="4498556" y="2123699"/>
                    <a:pt x="4295895" y="2123699"/>
                  </a:cubicBezTo>
                  <a:lnTo>
                    <a:pt x="535432" y="2123699"/>
                  </a:lnTo>
                  <a:cubicBezTo>
                    <a:pt x="332771" y="2123699"/>
                    <a:pt x="168482" y="1959410"/>
                    <a:pt x="168482" y="1756749"/>
                  </a:cubicBezTo>
                  <a:lnTo>
                    <a:pt x="168482" y="732299"/>
                  </a:lnTo>
                  <a:close/>
                </a:path>
              </a:pathLst>
            </a:custGeom>
            <a:noFill/>
            <a:ln w="130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Cooking pot</a:t>
              </a:r>
              <a:endParaRPr lang="en-GB" dirty="0">
                <a:solidFill>
                  <a:schemeClr val="tx1"/>
                </a:solidFill>
              </a:endParaRPr>
            </a:p>
          </p:txBody>
        </p:sp>
        <p:sp>
          <p:nvSpPr>
            <p:cNvPr id="17" name="Arrow: Up 16">
              <a:extLst>
                <a:ext uri="{FF2B5EF4-FFF2-40B4-BE49-F238E27FC236}">
                  <a16:creationId xmlns:a16="http://schemas.microsoft.com/office/drawing/2014/main" id="{B87472B5-4908-D60C-46A4-38C08260A2BE}"/>
                </a:ext>
              </a:extLst>
            </p:cNvPr>
            <p:cNvSpPr/>
            <p:nvPr/>
          </p:nvSpPr>
          <p:spPr>
            <a:xfrm>
              <a:off x="2445467" y="3490333"/>
              <a:ext cx="437573" cy="58494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B2EE4836-9847-CEC9-3DAD-4E98DDD6A7AA}"/>
              </a:ext>
            </a:extLst>
          </p:cNvPr>
          <p:cNvSpPr txBox="1"/>
          <p:nvPr/>
        </p:nvSpPr>
        <p:spPr>
          <a:xfrm>
            <a:off x="5619821" y="5409116"/>
            <a:ext cx="6096000" cy="646331"/>
          </a:xfrm>
          <a:prstGeom prst="rect">
            <a:avLst/>
          </a:prstGeom>
          <a:noFill/>
        </p:spPr>
        <p:txBody>
          <a:bodyPr wrap="square">
            <a:spAutoFit/>
          </a:bodyPr>
          <a:lstStyle/>
          <a:p>
            <a:r>
              <a:rPr lang="en-US" dirty="0"/>
              <a:t>Very variable overall efficiency – dependent on thermostat control and whether it has some insulation</a:t>
            </a:r>
            <a:endParaRPr lang="en-GB" dirty="0"/>
          </a:p>
        </p:txBody>
      </p:sp>
      <p:sp>
        <p:nvSpPr>
          <p:cNvPr id="7" name="TextBox 6">
            <a:extLst>
              <a:ext uri="{FF2B5EF4-FFF2-40B4-BE49-F238E27FC236}">
                <a16:creationId xmlns:a16="http://schemas.microsoft.com/office/drawing/2014/main" id="{B338C8E8-93D5-E09D-246C-E051571FA702}"/>
              </a:ext>
            </a:extLst>
          </p:cNvPr>
          <p:cNvSpPr txBox="1"/>
          <p:nvPr/>
        </p:nvSpPr>
        <p:spPr>
          <a:xfrm>
            <a:off x="757381" y="5408409"/>
            <a:ext cx="3694545" cy="646331"/>
          </a:xfrm>
          <a:prstGeom prst="rect">
            <a:avLst/>
          </a:prstGeom>
          <a:noFill/>
        </p:spPr>
        <p:txBody>
          <a:bodyPr wrap="square">
            <a:spAutoFit/>
          </a:bodyPr>
          <a:lstStyle/>
          <a:p>
            <a:r>
              <a:rPr lang="en-US" dirty="0" err="1"/>
              <a:t>Utilises</a:t>
            </a:r>
            <a:r>
              <a:rPr lang="en-US" dirty="0"/>
              <a:t> good stage 1 heat transfer to pot as pot sized to fit resistive heater.</a:t>
            </a:r>
            <a:endParaRPr lang="en-GB" dirty="0"/>
          </a:p>
        </p:txBody>
      </p:sp>
      <p:sp>
        <p:nvSpPr>
          <p:cNvPr id="11" name="Arrow: Left-Right 10">
            <a:extLst>
              <a:ext uri="{FF2B5EF4-FFF2-40B4-BE49-F238E27FC236}">
                <a16:creationId xmlns:a16="http://schemas.microsoft.com/office/drawing/2014/main" id="{5E058102-E7F6-C938-1856-AB7EC3F13862}"/>
              </a:ext>
            </a:extLst>
          </p:cNvPr>
          <p:cNvSpPr/>
          <p:nvPr/>
        </p:nvSpPr>
        <p:spPr>
          <a:xfrm rot="5400000">
            <a:off x="3380273" y="1697844"/>
            <a:ext cx="747523" cy="277839"/>
          </a:xfrm>
          <a:prstGeom prst="lef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0" name="Picture 2" descr="Wilko 5L Multi-Cooker | Wilko">
            <a:extLst>
              <a:ext uri="{FF2B5EF4-FFF2-40B4-BE49-F238E27FC236}">
                <a16:creationId xmlns:a16="http://schemas.microsoft.com/office/drawing/2014/main" id="{46D5D12D-6EDD-9784-D9EB-B7D32C53F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6988" y="2024397"/>
            <a:ext cx="1548833" cy="154883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38520F1-D097-6F8D-E178-6D0800B31F14}"/>
              </a:ext>
            </a:extLst>
          </p:cNvPr>
          <p:cNvSpPr txBox="1"/>
          <p:nvPr/>
        </p:nvSpPr>
        <p:spPr>
          <a:xfrm>
            <a:off x="10474623" y="3659833"/>
            <a:ext cx="1400457" cy="230832"/>
          </a:xfrm>
          <a:prstGeom prst="rect">
            <a:avLst/>
          </a:prstGeom>
          <a:noFill/>
        </p:spPr>
        <p:txBody>
          <a:bodyPr wrap="square">
            <a:spAutoFit/>
          </a:bodyPr>
          <a:lstStyle/>
          <a:p>
            <a:r>
              <a:rPr lang="en-GB" sz="900" dirty="0"/>
              <a:t>Image credit :wilko.com</a:t>
            </a:r>
          </a:p>
        </p:txBody>
      </p:sp>
    </p:spTree>
    <p:extLst>
      <p:ext uri="{BB962C8B-B14F-4D97-AF65-F5344CB8AC3E}">
        <p14:creationId xmlns:p14="http://schemas.microsoft.com/office/powerpoint/2010/main" val="292767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C0F8-CC18-F30A-3F4A-436424169E80}"/>
              </a:ext>
            </a:extLst>
          </p:cNvPr>
          <p:cNvSpPr>
            <a:spLocks noGrp="1"/>
          </p:cNvSpPr>
          <p:nvPr>
            <p:ph type="title"/>
          </p:nvPr>
        </p:nvSpPr>
        <p:spPr>
          <a:xfrm>
            <a:off x="247071" y="185073"/>
            <a:ext cx="10928927" cy="1325563"/>
          </a:xfrm>
        </p:spPr>
        <p:txBody>
          <a:bodyPr>
            <a:normAutofit/>
          </a:bodyPr>
          <a:lstStyle/>
          <a:p>
            <a:r>
              <a:rPr lang="en-US" dirty="0"/>
              <a:t>ISEC (insulated Solar Electric Cookers</a:t>
            </a:r>
            <a:br>
              <a:rPr lang="en-US" dirty="0"/>
            </a:br>
            <a:r>
              <a:rPr lang="en-US" sz="2700" dirty="0"/>
              <a:t>(origin California, now          in 8 countries) </a:t>
            </a:r>
            <a:r>
              <a:rPr lang="en-US" dirty="0"/>
              <a:t>minimize losses by</a:t>
            </a:r>
            <a:endParaRPr lang="en-GB" dirty="0"/>
          </a:p>
        </p:txBody>
      </p:sp>
      <p:sp>
        <p:nvSpPr>
          <p:cNvPr id="31" name="TextBox 30">
            <a:extLst>
              <a:ext uri="{FF2B5EF4-FFF2-40B4-BE49-F238E27FC236}">
                <a16:creationId xmlns:a16="http://schemas.microsoft.com/office/drawing/2014/main" id="{B77EF36E-C651-660D-D297-66EDBCAC0227}"/>
              </a:ext>
            </a:extLst>
          </p:cNvPr>
          <p:cNvSpPr txBox="1"/>
          <p:nvPr/>
        </p:nvSpPr>
        <p:spPr>
          <a:xfrm>
            <a:off x="5619822" y="4413656"/>
            <a:ext cx="4084896" cy="923330"/>
          </a:xfrm>
          <a:prstGeom prst="rect">
            <a:avLst/>
          </a:prstGeom>
          <a:solidFill>
            <a:schemeClr val="accent1">
              <a:lumMod val="20000"/>
              <a:lumOff val="80000"/>
            </a:schemeClr>
          </a:solidFill>
        </p:spPr>
        <p:txBody>
          <a:bodyPr wrap="square">
            <a:spAutoFit/>
          </a:bodyPr>
          <a:lstStyle/>
          <a:p>
            <a:r>
              <a:rPr lang="en-US" dirty="0"/>
              <a:t>No temperature control on most – relies on being low power to not overheat (between 100 and 400W).  </a:t>
            </a:r>
          </a:p>
        </p:txBody>
      </p:sp>
      <p:sp>
        <p:nvSpPr>
          <p:cNvPr id="4" name="Flowchart: Process 3">
            <a:extLst>
              <a:ext uri="{FF2B5EF4-FFF2-40B4-BE49-F238E27FC236}">
                <a16:creationId xmlns:a16="http://schemas.microsoft.com/office/drawing/2014/main" id="{63534596-E4E2-9095-073B-F88AE075ED88}"/>
              </a:ext>
            </a:extLst>
          </p:cNvPr>
          <p:cNvSpPr/>
          <p:nvPr/>
        </p:nvSpPr>
        <p:spPr>
          <a:xfrm>
            <a:off x="4766700" y="1976824"/>
            <a:ext cx="673634" cy="2575735"/>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Process 4">
            <a:extLst>
              <a:ext uri="{FF2B5EF4-FFF2-40B4-BE49-F238E27FC236}">
                <a16:creationId xmlns:a16="http://schemas.microsoft.com/office/drawing/2014/main" id="{96DD86F6-0011-A766-0403-80C05F6F617C}"/>
              </a:ext>
            </a:extLst>
          </p:cNvPr>
          <p:cNvSpPr/>
          <p:nvPr/>
        </p:nvSpPr>
        <p:spPr>
          <a:xfrm>
            <a:off x="83127" y="1976824"/>
            <a:ext cx="496555" cy="2575735"/>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Process 5">
            <a:extLst>
              <a:ext uri="{FF2B5EF4-FFF2-40B4-BE49-F238E27FC236}">
                <a16:creationId xmlns:a16="http://schemas.microsoft.com/office/drawing/2014/main" id="{93E019D9-62A6-2E3E-7790-1606F571E8CC}"/>
              </a:ext>
            </a:extLst>
          </p:cNvPr>
          <p:cNvSpPr/>
          <p:nvPr/>
        </p:nvSpPr>
        <p:spPr>
          <a:xfrm>
            <a:off x="83128" y="4534613"/>
            <a:ext cx="5357206" cy="839937"/>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Process 7">
            <a:extLst>
              <a:ext uri="{FF2B5EF4-FFF2-40B4-BE49-F238E27FC236}">
                <a16:creationId xmlns:a16="http://schemas.microsoft.com/office/drawing/2014/main" id="{E6A671BE-DD28-6DE0-F62F-4F115639CCAE}"/>
              </a:ext>
            </a:extLst>
          </p:cNvPr>
          <p:cNvSpPr/>
          <p:nvPr/>
        </p:nvSpPr>
        <p:spPr>
          <a:xfrm>
            <a:off x="83127" y="1422284"/>
            <a:ext cx="5357207" cy="526297"/>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75D4DBE-CB5A-5121-E18E-EC673D6AA409}"/>
              </a:ext>
            </a:extLst>
          </p:cNvPr>
          <p:cNvSpPr txBox="1"/>
          <p:nvPr/>
        </p:nvSpPr>
        <p:spPr>
          <a:xfrm>
            <a:off x="5636044" y="2475649"/>
            <a:ext cx="4068673" cy="1754326"/>
          </a:xfrm>
          <a:prstGeom prst="rect">
            <a:avLst/>
          </a:prstGeom>
          <a:solidFill>
            <a:schemeClr val="accent1">
              <a:lumMod val="20000"/>
              <a:lumOff val="80000"/>
            </a:schemeClr>
          </a:solidFill>
        </p:spPr>
        <p:txBody>
          <a:bodyPr wrap="square">
            <a:spAutoFit/>
          </a:bodyPr>
          <a:lstStyle/>
          <a:p>
            <a:r>
              <a:rPr lang="en-US" dirty="0"/>
              <a:t>Thick quality insulation between pot and outside world is a key point of the device.  When using thermal storage the heater heats the mass or phase change material, and then the heating of the pot is ‘boosted’ by the thermal store.</a:t>
            </a:r>
          </a:p>
        </p:txBody>
      </p:sp>
      <p:sp>
        <p:nvSpPr>
          <p:cNvPr id="10" name="TextBox 9">
            <a:extLst>
              <a:ext uri="{FF2B5EF4-FFF2-40B4-BE49-F238E27FC236}">
                <a16:creationId xmlns:a16="http://schemas.microsoft.com/office/drawing/2014/main" id="{6AAC9506-6FE6-92D4-B65A-8660F7766F5D}"/>
              </a:ext>
            </a:extLst>
          </p:cNvPr>
          <p:cNvSpPr txBox="1"/>
          <p:nvPr/>
        </p:nvSpPr>
        <p:spPr>
          <a:xfrm>
            <a:off x="5636044" y="1448884"/>
            <a:ext cx="4068673" cy="923330"/>
          </a:xfrm>
          <a:prstGeom prst="rect">
            <a:avLst/>
          </a:prstGeom>
          <a:solidFill>
            <a:schemeClr val="accent1">
              <a:lumMod val="20000"/>
              <a:lumOff val="80000"/>
            </a:schemeClr>
          </a:solidFill>
        </p:spPr>
        <p:txBody>
          <a:bodyPr wrap="square">
            <a:spAutoFit/>
          </a:bodyPr>
          <a:lstStyle/>
          <a:p>
            <a:r>
              <a:rPr lang="en-US" dirty="0"/>
              <a:t>Lid can be tight, almost sealed. Without pressure but the lid is a good fit minimizing losses.</a:t>
            </a:r>
          </a:p>
        </p:txBody>
      </p:sp>
      <p:cxnSp>
        <p:nvCxnSpPr>
          <p:cNvPr id="45" name="Straight Arrow Connector 44">
            <a:extLst>
              <a:ext uri="{FF2B5EF4-FFF2-40B4-BE49-F238E27FC236}">
                <a16:creationId xmlns:a16="http://schemas.microsoft.com/office/drawing/2014/main" id="{727A2E53-159E-9E25-D0D2-FDAC2B6E9853}"/>
              </a:ext>
            </a:extLst>
          </p:cNvPr>
          <p:cNvCxnSpPr>
            <a:cxnSpLocks/>
            <a:stCxn id="9" idx="1"/>
          </p:cNvCxnSpPr>
          <p:nvPr/>
        </p:nvCxnSpPr>
        <p:spPr>
          <a:xfrm flipH="1" flipV="1">
            <a:off x="4898081" y="2947276"/>
            <a:ext cx="737963" cy="405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8E236EC-1E8B-1AA9-70C2-8236EA55AC19}"/>
              </a:ext>
            </a:extLst>
          </p:cNvPr>
          <p:cNvCxnSpPr>
            <a:cxnSpLocks/>
            <a:stCxn id="10" idx="1"/>
          </p:cNvCxnSpPr>
          <p:nvPr/>
        </p:nvCxnSpPr>
        <p:spPr>
          <a:xfrm flipH="1" flipV="1">
            <a:off x="4898081" y="1797944"/>
            <a:ext cx="737963" cy="112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4E19833F-0EA4-76C7-64C8-B84197A8DED3}"/>
              </a:ext>
            </a:extLst>
          </p:cNvPr>
          <p:cNvGrpSpPr/>
          <p:nvPr/>
        </p:nvGrpSpPr>
        <p:grpSpPr>
          <a:xfrm>
            <a:off x="990553" y="2210525"/>
            <a:ext cx="3566057" cy="2008678"/>
            <a:chOff x="420036" y="1756775"/>
            <a:chExt cx="4890207" cy="2634877"/>
          </a:xfrm>
        </p:grpSpPr>
        <p:sp>
          <p:nvSpPr>
            <p:cNvPr id="15" name="Rectangle: Rounded Corners 14">
              <a:extLst>
                <a:ext uri="{FF2B5EF4-FFF2-40B4-BE49-F238E27FC236}">
                  <a16:creationId xmlns:a16="http://schemas.microsoft.com/office/drawing/2014/main" id="{2FF49C64-2B71-9F9B-73EE-22BA75F93369}"/>
                </a:ext>
              </a:extLst>
            </p:cNvPr>
            <p:cNvSpPr/>
            <p:nvPr/>
          </p:nvSpPr>
          <p:spPr>
            <a:xfrm>
              <a:off x="527779" y="3994837"/>
              <a:ext cx="4494363" cy="3968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Resistive heating element</a:t>
              </a:r>
              <a:endParaRPr lang="en-GB" dirty="0"/>
            </a:p>
          </p:txBody>
        </p:sp>
        <p:sp>
          <p:nvSpPr>
            <p:cNvPr id="16" name="Rectangle: Rounded Corners 7">
              <a:extLst>
                <a:ext uri="{FF2B5EF4-FFF2-40B4-BE49-F238E27FC236}">
                  <a16:creationId xmlns:a16="http://schemas.microsoft.com/office/drawing/2014/main" id="{B06BEABA-EB4C-9BF1-3BD2-362AA57D7141}"/>
                </a:ext>
              </a:extLst>
            </p:cNvPr>
            <p:cNvSpPr/>
            <p:nvPr/>
          </p:nvSpPr>
          <p:spPr>
            <a:xfrm>
              <a:off x="420036" y="1756775"/>
              <a:ext cx="4890207" cy="2123698"/>
            </a:xfrm>
            <a:custGeom>
              <a:avLst/>
              <a:gdLst>
                <a:gd name="connsiteX0" fmla="*/ 0 w 4494363"/>
                <a:gd name="connsiteY0" fmla="*/ 366950 h 1758350"/>
                <a:gd name="connsiteX1" fmla="*/ 366950 w 4494363"/>
                <a:gd name="connsiteY1" fmla="*/ 0 h 1758350"/>
                <a:gd name="connsiteX2" fmla="*/ 4127413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66950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732299 h 2123699"/>
                <a:gd name="connsiteX1" fmla="*/ 330004 w 4494363"/>
                <a:gd name="connsiteY1" fmla="*/ 365349 h 2123699"/>
                <a:gd name="connsiteX2" fmla="*/ 4210540 w 4494363"/>
                <a:gd name="connsiteY2" fmla="*/ 365349 h 2123699"/>
                <a:gd name="connsiteX3" fmla="*/ 4494363 w 4494363"/>
                <a:gd name="connsiteY3" fmla="*/ 732299 h 2123699"/>
                <a:gd name="connsiteX4" fmla="*/ 4494363 w 4494363"/>
                <a:gd name="connsiteY4" fmla="*/ 1756749 h 2123699"/>
                <a:gd name="connsiteX5" fmla="*/ 4127413 w 4494363"/>
                <a:gd name="connsiteY5" fmla="*/ 2123699 h 2123699"/>
                <a:gd name="connsiteX6" fmla="*/ 366950 w 4494363"/>
                <a:gd name="connsiteY6" fmla="*/ 2123699 h 2123699"/>
                <a:gd name="connsiteX7" fmla="*/ 0 w 4494363"/>
                <a:gd name="connsiteY7" fmla="*/ 1756749 h 2123699"/>
                <a:gd name="connsiteX8" fmla="*/ 0 w 4494363"/>
                <a:gd name="connsiteY8" fmla="*/ 732299 h 2123699"/>
                <a:gd name="connsiteX0" fmla="*/ 168482 w 4662845"/>
                <a:gd name="connsiteY0" fmla="*/ 732299 h 2123699"/>
                <a:gd name="connsiteX1" fmla="*/ 498486 w 4662845"/>
                <a:gd name="connsiteY1" fmla="*/ 365349 h 2123699"/>
                <a:gd name="connsiteX2" fmla="*/ 4379022 w 4662845"/>
                <a:gd name="connsiteY2" fmla="*/ 365349 h 2123699"/>
                <a:gd name="connsiteX3" fmla="*/ 4662845 w 4662845"/>
                <a:gd name="connsiteY3" fmla="*/ 732299 h 2123699"/>
                <a:gd name="connsiteX4" fmla="*/ 4662845 w 4662845"/>
                <a:gd name="connsiteY4" fmla="*/ 1756749 h 2123699"/>
                <a:gd name="connsiteX5" fmla="*/ 4295895 w 4662845"/>
                <a:gd name="connsiteY5" fmla="*/ 2123699 h 2123699"/>
                <a:gd name="connsiteX6" fmla="*/ 535432 w 4662845"/>
                <a:gd name="connsiteY6" fmla="*/ 2123699 h 2123699"/>
                <a:gd name="connsiteX7" fmla="*/ 168482 w 4662845"/>
                <a:gd name="connsiteY7" fmla="*/ 1756749 h 2123699"/>
                <a:gd name="connsiteX8" fmla="*/ 168482 w 4662845"/>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0207" h="2123699">
                  <a:moveTo>
                    <a:pt x="168482" y="732299"/>
                  </a:moveTo>
                  <a:cubicBezTo>
                    <a:pt x="168482" y="529638"/>
                    <a:pt x="-378430" y="383821"/>
                    <a:pt x="498486" y="365349"/>
                  </a:cubicBezTo>
                  <a:cubicBezTo>
                    <a:pt x="3131271" y="-456688"/>
                    <a:pt x="3085510" y="365349"/>
                    <a:pt x="4379022" y="365349"/>
                  </a:cubicBezTo>
                  <a:cubicBezTo>
                    <a:pt x="5329828" y="319167"/>
                    <a:pt x="4662845" y="529638"/>
                    <a:pt x="4662845" y="732299"/>
                  </a:cubicBezTo>
                  <a:lnTo>
                    <a:pt x="4662845" y="1756749"/>
                  </a:lnTo>
                  <a:cubicBezTo>
                    <a:pt x="4662845" y="1959410"/>
                    <a:pt x="4498556" y="2123699"/>
                    <a:pt x="4295895" y="2123699"/>
                  </a:cubicBezTo>
                  <a:lnTo>
                    <a:pt x="535432" y="2123699"/>
                  </a:lnTo>
                  <a:cubicBezTo>
                    <a:pt x="332771" y="2123699"/>
                    <a:pt x="168482" y="1959410"/>
                    <a:pt x="168482" y="1756749"/>
                  </a:cubicBezTo>
                  <a:lnTo>
                    <a:pt x="168482" y="732299"/>
                  </a:lnTo>
                  <a:close/>
                </a:path>
              </a:pathLst>
            </a:custGeom>
            <a:noFill/>
            <a:ln w="130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Cooking pot</a:t>
              </a:r>
              <a:endParaRPr lang="en-GB" dirty="0">
                <a:solidFill>
                  <a:schemeClr val="tx1"/>
                </a:solidFill>
              </a:endParaRPr>
            </a:p>
          </p:txBody>
        </p:sp>
        <p:sp>
          <p:nvSpPr>
            <p:cNvPr id="17" name="Arrow: Up 16">
              <a:extLst>
                <a:ext uri="{FF2B5EF4-FFF2-40B4-BE49-F238E27FC236}">
                  <a16:creationId xmlns:a16="http://schemas.microsoft.com/office/drawing/2014/main" id="{B87472B5-4908-D60C-46A4-38C08260A2BE}"/>
                </a:ext>
              </a:extLst>
            </p:cNvPr>
            <p:cNvSpPr/>
            <p:nvPr/>
          </p:nvSpPr>
          <p:spPr>
            <a:xfrm>
              <a:off x="2445467" y="3490333"/>
              <a:ext cx="437573" cy="58494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B2EE4836-9847-CEC9-3DAD-4E98DDD6A7AA}"/>
              </a:ext>
            </a:extLst>
          </p:cNvPr>
          <p:cNvSpPr txBox="1"/>
          <p:nvPr/>
        </p:nvSpPr>
        <p:spPr>
          <a:xfrm>
            <a:off x="5619821" y="5409116"/>
            <a:ext cx="6096000" cy="646331"/>
          </a:xfrm>
          <a:prstGeom prst="rect">
            <a:avLst/>
          </a:prstGeom>
          <a:noFill/>
        </p:spPr>
        <p:txBody>
          <a:bodyPr wrap="square">
            <a:spAutoFit/>
          </a:bodyPr>
          <a:lstStyle/>
          <a:p>
            <a:r>
              <a:rPr lang="en-US" dirty="0"/>
              <a:t>Very variable overall efficiency dependent on quality of the insulation and its construct.</a:t>
            </a:r>
            <a:endParaRPr lang="en-GB" dirty="0"/>
          </a:p>
        </p:txBody>
      </p:sp>
      <p:sp>
        <p:nvSpPr>
          <p:cNvPr id="7" name="TextBox 6">
            <a:extLst>
              <a:ext uri="{FF2B5EF4-FFF2-40B4-BE49-F238E27FC236}">
                <a16:creationId xmlns:a16="http://schemas.microsoft.com/office/drawing/2014/main" id="{B338C8E8-93D5-E09D-246C-E051571FA702}"/>
              </a:ext>
            </a:extLst>
          </p:cNvPr>
          <p:cNvSpPr txBox="1"/>
          <p:nvPr/>
        </p:nvSpPr>
        <p:spPr>
          <a:xfrm>
            <a:off x="757381" y="5408409"/>
            <a:ext cx="3694545" cy="646331"/>
          </a:xfrm>
          <a:prstGeom prst="rect">
            <a:avLst/>
          </a:prstGeom>
          <a:noFill/>
        </p:spPr>
        <p:txBody>
          <a:bodyPr wrap="square">
            <a:spAutoFit/>
          </a:bodyPr>
          <a:lstStyle/>
          <a:p>
            <a:r>
              <a:rPr lang="en-US" dirty="0" err="1"/>
              <a:t>Utilises</a:t>
            </a:r>
            <a:r>
              <a:rPr lang="en-US" dirty="0"/>
              <a:t> good stage 1 heat transfer to pot as pot sized to fit resistive heater.</a:t>
            </a:r>
            <a:endParaRPr lang="en-GB" dirty="0"/>
          </a:p>
        </p:txBody>
      </p:sp>
      <p:sp>
        <p:nvSpPr>
          <p:cNvPr id="11" name="Rectangle: Rounded Corners 10">
            <a:extLst>
              <a:ext uri="{FF2B5EF4-FFF2-40B4-BE49-F238E27FC236}">
                <a16:creationId xmlns:a16="http://schemas.microsoft.com/office/drawing/2014/main" id="{F88FDA03-6C37-08CC-C8FA-2B7EAF54556B}"/>
              </a:ext>
            </a:extLst>
          </p:cNvPr>
          <p:cNvSpPr/>
          <p:nvPr/>
        </p:nvSpPr>
        <p:spPr>
          <a:xfrm>
            <a:off x="1069123" y="4219203"/>
            <a:ext cx="3277398" cy="7051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Sometimes with Thermal storage</a:t>
            </a:r>
            <a:endParaRPr lang="en-GB" dirty="0"/>
          </a:p>
        </p:txBody>
      </p:sp>
      <p:sp>
        <p:nvSpPr>
          <p:cNvPr id="13" name="Arrow: Left-Right 12">
            <a:extLst>
              <a:ext uri="{FF2B5EF4-FFF2-40B4-BE49-F238E27FC236}">
                <a16:creationId xmlns:a16="http://schemas.microsoft.com/office/drawing/2014/main" id="{2657B1A6-C193-50C2-B156-7753C0084F2F}"/>
              </a:ext>
            </a:extLst>
          </p:cNvPr>
          <p:cNvSpPr/>
          <p:nvPr/>
        </p:nvSpPr>
        <p:spPr>
          <a:xfrm rot="5400000">
            <a:off x="3158179" y="1429567"/>
            <a:ext cx="1284076" cy="277839"/>
          </a:xfrm>
          <a:prstGeom prst="lef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Arrow Connector 36">
            <a:extLst>
              <a:ext uri="{FF2B5EF4-FFF2-40B4-BE49-F238E27FC236}">
                <a16:creationId xmlns:a16="http://schemas.microsoft.com/office/drawing/2014/main" id="{4A3533AA-17AE-55CB-9647-F89EB2A37273}"/>
              </a:ext>
            </a:extLst>
          </p:cNvPr>
          <p:cNvCxnSpPr>
            <a:cxnSpLocks/>
            <a:stCxn id="31" idx="1"/>
            <a:endCxn id="15" idx="3"/>
          </p:cNvCxnSpPr>
          <p:nvPr/>
        </p:nvCxnSpPr>
        <p:spPr>
          <a:xfrm flipH="1" flipV="1">
            <a:off x="4346520" y="4067949"/>
            <a:ext cx="1273302" cy="807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5" name="Picture 24" descr="A picture containing floor, waste container, indoor, ground&#10;&#10;Description automatically generated">
            <a:extLst>
              <a:ext uri="{FF2B5EF4-FFF2-40B4-BE49-F238E27FC236}">
                <a16:creationId xmlns:a16="http://schemas.microsoft.com/office/drawing/2014/main" id="{D9421608-1454-458B-2E5E-26E4E7F60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279" y="2084983"/>
            <a:ext cx="1524166" cy="1754326"/>
          </a:xfrm>
          <a:prstGeom prst="rect">
            <a:avLst/>
          </a:prstGeom>
        </p:spPr>
      </p:pic>
      <p:sp>
        <p:nvSpPr>
          <p:cNvPr id="26" name="TextBox 25">
            <a:extLst>
              <a:ext uri="{FF2B5EF4-FFF2-40B4-BE49-F238E27FC236}">
                <a16:creationId xmlns:a16="http://schemas.microsoft.com/office/drawing/2014/main" id="{3CC5617D-5CED-8FC6-FAAB-670A8406E9D2}"/>
              </a:ext>
            </a:extLst>
          </p:cNvPr>
          <p:cNvSpPr txBox="1"/>
          <p:nvPr/>
        </p:nvSpPr>
        <p:spPr>
          <a:xfrm>
            <a:off x="10397527" y="3889761"/>
            <a:ext cx="1386918" cy="230832"/>
          </a:xfrm>
          <a:prstGeom prst="rect">
            <a:avLst/>
          </a:prstGeom>
          <a:noFill/>
        </p:spPr>
        <p:txBody>
          <a:bodyPr wrap="none" rtlCol="0">
            <a:spAutoFit/>
          </a:bodyPr>
          <a:lstStyle/>
          <a:p>
            <a:r>
              <a:rPr lang="en-US" sz="900" dirty="0"/>
              <a:t>Image credit – P Schwartz</a:t>
            </a:r>
            <a:endParaRPr lang="en-GB" sz="900" dirty="0"/>
          </a:p>
        </p:txBody>
      </p:sp>
    </p:spTree>
    <p:extLst>
      <p:ext uri="{BB962C8B-B14F-4D97-AF65-F5344CB8AC3E}">
        <p14:creationId xmlns:p14="http://schemas.microsoft.com/office/powerpoint/2010/main" val="3857481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C0F8-CC18-F30A-3F4A-436424169E80}"/>
              </a:ext>
            </a:extLst>
          </p:cNvPr>
          <p:cNvSpPr>
            <a:spLocks noGrp="1"/>
          </p:cNvSpPr>
          <p:nvPr>
            <p:ph type="title"/>
          </p:nvPr>
        </p:nvSpPr>
        <p:spPr>
          <a:xfrm>
            <a:off x="247071" y="185073"/>
            <a:ext cx="10928927" cy="1325563"/>
          </a:xfrm>
        </p:spPr>
        <p:txBody>
          <a:bodyPr>
            <a:normAutofit/>
          </a:bodyPr>
          <a:lstStyle/>
          <a:p>
            <a:r>
              <a:rPr lang="en-US" dirty="0"/>
              <a:t>Fan assisted ovens minimize losses by</a:t>
            </a:r>
            <a:endParaRPr lang="en-GB" dirty="0"/>
          </a:p>
        </p:txBody>
      </p:sp>
      <p:sp>
        <p:nvSpPr>
          <p:cNvPr id="31" name="TextBox 30">
            <a:extLst>
              <a:ext uri="{FF2B5EF4-FFF2-40B4-BE49-F238E27FC236}">
                <a16:creationId xmlns:a16="http://schemas.microsoft.com/office/drawing/2014/main" id="{B77EF36E-C651-660D-D297-66EDBCAC0227}"/>
              </a:ext>
            </a:extLst>
          </p:cNvPr>
          <p:cNvSpPr txBox="1"/>
          <p:nvPr/>
        </p:nvSpPr>
        <p:spPr>
          <a:xfrm>
            <a:off x="5619821" y="4651501"/>
            <a:ext cx="4638016" cy="646331"/>
          </a:xfrm>
          <a:prstGeom prst="rect">
            <a:avLst/>
          </a:prstGeom>
          <a:solidFill>
            <a:schemeClr val="accent1">
              <a:lumMod val="20000"/>
              <a:lumOff val="80000"/>
            </a:schemeClr>
          </a:solidFill>
        </p:spPr>
        <p:txBody>
          <a:bodyPr wrap="square">
            <a:spAutoFit/>
          </a:bodyPr>
          <a:lstStyle/>
          <a:p>
            <a:r>
              <a:rPr lang="en-US" dirty="0"/>
              <a:t>Temperature control is based on a thermostat.  </a:t>
            </a:r>
          </a:p>
          <a:p>
            <a:r>
              <a:rPr lang="en-US" dirty="0"/>
              <a:t>Can get to 200 degrees+.  </a:t>
            </a:r>
          </a:p>
        </p:txBody>
      </p:sp>
      <p:cxnSp>
        <p:nvCxnSpPr>
          <p:cNvPr id="37" name="Straight Arrow Connector 36">
            <a:extLst>
              <a:ext uri="{FF2B5EF4-FFF2-40B4-BE49-F238E27FC236}">
                <a16:creationId xmlns:a16="http://schemas.microsoft.com/office/drawing/2014/main" id="{4A3533AA-17AE-55CB-9647-F89EB2A37273}"/>
              </a:ext>
            </a:extLst>
          </p:cNvPr>
          <p:cNvCxnSpPr>
            <a:cxnSpLocks/>
            <a:stCxn id="31" idx="1"/>
          </p:cNvCxnSpPr>
          <p:nvPr/>
        </p:nvCxnSpPr>
        <p:spPr>
          <a:xfrm flipH="1" flipV="1">
            <a:off x="4540387" y="4292762"/>
            <a:ext cx="1079434" cy="681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Flowchart: Process 3">
            <a:extLst>
              <a:ext uri="{FF2B5EF4-FFF2-40B4-BE49-F238E27FC236}">
                <a16:creationId xmlns:a16="http://schemas.microsoft.com/office/drawing/2014/main" id="{63534596-E4E2-9095-073B-F88AE075ED88}"/>
              </a:ext>
            </a:extLst>
          </p:cNvPr>
          <p:cNvSpPr/>
          <p:nvPr/>
        </p:nvSpPr>
        <p:spPr>
          <a:xfrm rot="930409">
            <a:off x="5079399" y="2074155"/>
            <a:ext cx="159069" cy="2641575"/>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Process 4">
            <a:extLst>
              <a:ext uri="{FF2B5EF4-FFF2-40B4-BE49-F238E27FC236}">
                <a16:creationId xmlns:a16="http://schemas.microsoft.com/office/drawing/2014/main" id="{96DD86F6-0011-A766-0403-80C05F6F617C}"/>
              </a:ext>
            </a:extLst>
          </p:cNvPr>
          <p:cNvSpPr/>
          <p:nvPr/>
        </p:nvSpPr>
        <p:spPr>
          <a:xfrm>
            <a:off x="316920" y="1797944"/>
            <a:ext cx="128765" cy="2853557"/>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Process 5">
            <a:extLst>
              <a:ext uri="{FF2B5EF4-FFF2-40B4-BE49-F238E27FC236}">
                <a16:creationId xmlns:a16="http://schemas.microsoft.com/office/drawing/2014/main" id="{93E019D9-62A6-2E3E-7790-1606F571E8CC}"/>
              </a:ext>
            </a:extLst>
          </p:cNvPr>
          <p:cNvSpPr/>
          <p:nvPr/>
        </p:nvSpPr>
        <p:spPr>
          <a:xfrm>
            <a:off x="316919" y="4651501"/>
            <a:ext cx="4581161" cy="207165"/>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Process 7">
            <a:extLst>
              <a:ext uri="{FF2B5EF4-FFF2-40B4-BE49-F238E27FC236}">
                <a16:creationId xmlns:a16="http://schemas.microsoft.com/office/drawing/2014/main" id="{E6A671BE-DD28-6DE0-F62F-4F115639CCAE}"/>
              </a:ext>
            </a:extLst>
          </p:cNvPr>
          <p:cNvSpPr/>
          <p:nvPr/>
        </p:nvSpPr>
        <p:spPr>
          <a:xfrm>
            <a:off x="304747" y="1651129"/>
            <a:ext cx="4724716" cy="146816"/>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75D4DBE-CB5A-5121-E18E-EC673D6AA409}"/>
              </a:ext>
            </a:extLst>
          </p:cNvPr>
          <p:cNvSpPr txBox="1"/>
          <p:nvPr/>
        </p:nvSpPr>
        <p:spPr>
          <a:xfrm>
            <a:off x="5619821" y="3369432"/>
            <a:ext cx="4638016" cy="1200329"/>
          </a:xfrm>
          <a:prstGeom prst="rect">
            <a:avLst/>
          </a:prstGeom>
          <a:solidFill>
            <a:schemeClr val="accent1">
              <a:lumMod val="20000"/>
              <a:lumOff val="80000"/>
            </a:schemeClr>
          </a:solidFill>
        </p:spPr>
        <p:txBody>
          <a:bodyPr wrap="square">
            <a:spAutoFit/>
          </a:bodyPr>
          <a:lstStyle/>
          <a:p>
            <a:r>
              <a:rPr lang="en-US" dirty="0"/>
              <a:t>The fan ensures even distribution of heat, while the pot (or baking tray) sits on a shelf – not touching the resistive heaters.  (Can also be infra-red heaters)</a:t>
            </a:r>
          </a:p>
        </p:txBody>
      </p:sp>
      <p:sp>
        <p:nvSpPr>
          <p:cNvPr id="10" name="TextBox 9">
            <a:extLst>
              <a:ext uri="{FF2B5EF4-FFF2-40B4-BE49-F238E27FC236}">
                <a16:creationId xmlns:a16="http://schemas.microsoft.com/office/drawing/2014/main" id="{6AAC9506-6FE6-92D4-B65A-8660F7766F5D}"/>
              </a:ext>
            </a:extLst>
          </p:cNvPr>
          <p:cNvSpPr txBox="1"/>
          <p:nvPr/>
        </p:nvSpPr>
        <p:spPr>
          <a:xfrm>
            <a:off x="5636044" y="1225933"/>
            <a:ext cx="4638016" cy="1200329"/>
          </a:xfrm>
          <a:prstGeom prst="rect">
            <a:avLst/>
          </a:prstGeom>
          <a:solidFill>
            <a:schemeClr val="accent1">
              <a:lumMod val="20000"/>
              <a:lumOff val="80000"/>
            </a:schemeClr>
          </a:solidFill>
        </p:spPr>
        <p:txBody>
          <a:bodyPr wrap="square">
            <a:spAutoFit/>
          </a:bodyPr>
          <a:lstStyle/>
          <a:p>
            <a:r>
              <a:rPr lang="en-US" dirty="0"/>
              <a:t>Door opens sideways. Most ovens are well sealed, but seals weaken over time. Most don’t have active insulation but rely on an air gap in the glass door, and the mass of the oven.</a:t>
            </a:r>
          </a:p>
        </p:txBody>
      </p:sp>
      <p:cxnSp>
        <p:nvCxnSpPr>
          <p:cNvPr id="45" name="Straight Arrow Connector 44">
            <a:extLst>
              <a:ext uri="{FF2B5EF4-FFF2-40B4-BE49-F238E27FC236}">
                <a16:creationId xmlns:a16="http://schemas.microsoft.com/office/drawing/2014/main" id="{727A2E53-159E-9E25-D0D2-FDAC2B6E9853}"/>
              </a:ext>
            </a:extLst>
          </p:cNvPr>
          <p:cNvCxnSpPr>
            <a:cxnSpLocks/>
            <a:stCxn id="9" idx="1"/>
          </p:cNvCxnSpPr>
          <p:nvPr/>
        </p:nvCxnSpPr>
        <p:spPr>
          <a:xfrm flipH="1" flipV="1">
            <a:off x="1315843" y="2427206"/>
            <a:ext cx="4303978" cy="1542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8E236EC-1E8B-1AA9-70C2-8236EA55AC19}"/>
              </a:ext>
            </a:extLst>
          </p:cNvPr>
          <p:cNvCxnSpPr>
            <a:cxnSpLocks/>
            <a:stCxn id="10" idx="1"/>
          </p:cNvCxnSpPr>
          <p:nvPr/>
        </p:nvCxnSpPr>
        <p:spPr>
          <a:xfrm flipH="1">
            <a:off x="5253487" y="1826098"/>
            <a:ext cx="382557" cy="234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4E19833F-0EA4-76C7-64C8-B84197A8DED3}"/>
              </a:ext>
            </a:extLst>
          </p:cNvPr>
          <p:cNvGrpSpPr/>
          <p:nvPr/>
        </p:nvGrpSpPr>
        <p:grpSpPr>
          <a:xfrm>
            <a:off x="990553" y="2210525"/>
            <a:ext cx="3566057" cy="2374111"/>
            <a:chOff x="420036" y="1756775"/>
            <a:chExt cx="4890207" cy="3114232"/>
          </a:xfrm>
        </p:grpSpPr>
        <p:sp>
          <p:nvSpPr>
            <p:cNvPr id="15" name="Rectangle: Rounded Corners 14">
              <a:extLst>
                <a:ext uri="{FF2B5EF4-FFF2-40B4-BE49-F238E27FC236}">
                  <a16:creationId xmlns:a16="http://schemas.microsoft.com/office/drawing/2014/main" id="{2FF49C64-2B71-9F9B-73EE-22BA75F93369}"/>
                </a:ext>
              </a:extLst>
            </p:cNvPr>
            <p:cNvSpPr/>
            <p:nvPr/>
          </p:nvSpPr>
          <p:spPr>
            <a:xfrm>
              <a:off x="527779" y="4474192"/>
              <a:ext cx="4494363" cy="3968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Resistive heating element</a:t>
              </a:r>
              <a:endParaRPr lang="en-GB" dirty="0"/>
            </a:p>
          </p:txBody>
        </p:sp>
        <p:sp>
          <p:nvSpPr>
            <p:cNvPr id="16" name="Rectangle: Rounded Corners 7">
              <a:extLst>
                <a:ext uri="{FF2B5EF4-FFF2-40B4-BE49-F238E27FC236}">
                  <a16:creationId xmlns:a16="http://schemas.microsoft.com/office/drawing/2014/main" id="{B06BEABA-EB4C-9BF1-3BD2-362AA57D7141}"/>
                </a:ext>
              </a:extLst>
            </p:cNvPr>
            <p:cNvSpPr/>
            <p:nvPr/>
          </p:nvSpPr>
          <p:spPr>
            <a:xfrm>
              <a:off x="420036" y="1756775"/>
              <a:ext cx="4890207" cy="2123698"/>
            </a:xfrm>
            <a:custGeom>
              <a:avLst/>
              <a:gdLst>
                <a:gd name="connsiteX0" fmla="*/ 0 w 4494363"/>
                <a:gd name="connsiteY0" fmla="*/ 366950 h 1758350"/>
                <a:gd name="connsiteX1" fmla="*/ 366950 w 4494363"/>
                <a:gd name="connsiteY1" fmla="*/ 0 h 1758350"/>
                <a:gd name="connsiteX2" fmla="*/ 4127413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66950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732299 h 2123699"/>
                <a:gd name="connsiteX1" fmla="*/ 330004 w 4494363"/>
                <a:gd name="connsiteY1" fmla="*/ 365349 h 2123699"/>
                <a:gd name="connsiteX2" fmla="*/ 4210540 w 4494363"/>
                <a:gd name="connsiteY2" fmla="*/ 365349 h 2123699"/>
                <a:gd name="connsiteX3" fmla="*/ 4494363 w 4494363"/>
                <a:gd name="connsiteY3" fmla="*/ 732299 h 2123699"/>
                <a:gd name="connsiteX4" fmla="*/ 4494363 w 4494363"/>
                <a:gd name="connsiteY4" fmla="*/ 1756749 h 2123699"/>
                <a:gd name="connsiteX5" fmla="*/ 4127413 w 4494363"/>
                <a:gd name="connsiteY5" fmla="*/ 2123699 h 2123699"/>
                <a:gd name="connsiteX6" fmla="*/ 366950 w 4494363"/>
                <a:gd name="connsiteY6" fmla="*/ 2123699 h 2123699"/>
                <a:gd name="connsiteX7" fmla="*/ 0 w 4494363"/>
                <a:gd name="connsiteY7" fmla="*/ 1756749 h 2123699"/>
                <a:gd name="connsiteX8" fmla="*/ 0 w 4494363"/>
                <a:gd name="connsiteY8" fmla="*/ 732299 h 2123699"/>
                <a:gd name="connsiteX0" fmla="*/ 168482 w 4662845"/>
                <a:gd name="connsiteY0" fmla="*/ 732299 h 2123699"/>
                <a:gd name="connsiteX1" fmla="*/ 498486 w 4662845"/>
                <a:gd name="connsiteY1" fmla="*/ 365349 h 2123699"/>
                <a:gd name="connsiteX2" fmla="*/ 4379022 w 4662845"/>
                <a:gd name="connsiteY2" fmla="*/ 365349 h 2123699"/>
                <a:gd name="connsiteX3" fmla="*/ 4662845 w 4662845"/>
                <a:gd name="connsiteY3" fmla="*/ 732299 h 2123699"/>
                <a:gd name="connsiteX4" fmla="*/ 4662845 w 4662845"/>
                <a:gd name="connsiteY4" fmla="*/ 1756749 h 2123699"/>
                <a:gd name="connsiteX5" fmla="*/ 4295895 w 4662845"/>
                <a:gd name="connsiteY5" fmla="*/ 2123699 h 2123699"/>
                <a:gd name="connsiteX6" fmla="*/ 535432 w 4662845"/>
                <a:gd name="connsiteY6" fmla="*/ 2123699 h 2123699"/>
                <a:gd name="connsiteX7" fmla="*/ 168482 w 4662845"/>
                <a:gd name="connsiteY7" fmla="*/ 1756749 h 2123699"/>
                <a:gd name="connsiteX8" fmla="*/ 168482 w 4662845"/>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0207" h="2123699">
                  <a:moveTo>
                    <a:pt x="168482" y="732299"/>
                  </a:moveTo>
                  <a:cubicBezTo>
                    <a:pt x="168482" y="529638"/>
                    <a:pt x="-378430" y="383821"/>
                    <a:pt x="498486" y="365349"/>
                  </a:cubicBezTo>
                  <a:cubicBezTo>
                    <a:pt x="3131271" y="-456688"/>
                    <a:pt x="3085510" y="365349"/>
                    <a:pt x="4379022" y="365349"/>
                  </a:cubicBezTo>
                  <a:cubicBezTo>
                    <a:pt x="5329828" y="319167"/>
                    <a:pt x="4662845" y="529638"/>
                    <a:pt x="4662845" y="732299"/>
                  </a:cubicBezTo>
                  <a:lnTo>
                    <a:pt x="4662845" y="1756749"/>
                  </a:lnTo>
                  <a:cubicBezTo>
                    <a:pt x="4662845" y="1959410"/>
                    <a:pt x="4498556" y="2123699"/>
                    <a:pt x="4295895" y="2123699"/>
                  </a:cubicBezTo>
                  <a:lnTo>
                    <a:pt x="535432" y="2123699"/>
                  </a:lnTo>
                  <a:cubicBezTo>
                    <a:pt x="332771" y="2123699"/>
                    <a:pt x="168482" y="1959410"/>
                    <a:pt x="168482" y="1756749"/>
                  </a:cubicBezTo>
                  <a:lnTo>
                    <a:pt x="168482" y="732299"/>
                  </a:lnTo>
                  <a:close/>
                </a:path>
              </a:pathLst>
            </a:custGeom>
            <a:noFill/>
            <a:ln w="130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Cooking pot</a:t>
              </a:r>
              <a:endParaRPr lang="en-GB" dirty="0">
                <a:solidFill>
                  <a:schemeClr val="tx1"/>
                </a:solidFill>
              </a:endParaRPr>
            </a:p>
          </p:txBody>
        </p:sp>
        <p:sp>
          <p:nvSpPr>
            <p:cNvPr id="17" name="Arrow: Up 16">
              <a:extLst>
                <a:ext uri="{FF2B5EF4-FFF2-40B4-BE49-F238E27FC236}">
                  <a16:creationId xmlns:a16="http://schemas.microsoft.com/office/drawing/2014/main" id="{B87472B5-4908-D60C-46A4-38C08260A2BE}"/>
                </a:ext>
              </a:extLst>
            </p:cNvPr>
            <p:cNvSpPr/>
            <p:nvPr/>
          </p:nvSpPr>
          <p:spPr>
            <a:xfrm>
              <a:off x="2442398" y="3968183"/>
              <a:ext cx="431744" cy="364557"/>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B2EE4836-9847-CEC9-3DAD-4E98DDD6A7AA}"/>
              </a:ext>
            </a:extLst>
          </p:cNvPr>
          <p:cNvSpPr txBox="1"/>
          <p:nvPr/>
        </p:nvSpPr>
        <p:spPr>
          <a:xfrm>
            <a:off x="5619821" y="5409116"/>
            <a:ext cx="6096000" cy="646331"/>
          </a:xfrm>
          <a:prstGeom prst="rect">
            <a:avLst/>
          </a:prstGeom>
          <a:noFill/>
        </p:spPr>
        <p:txBody>
          <a:bodyPr wrap="square">
            <a:spAutoFit/>
          </a:bodyPr>
          <a:lstStyle/>
          <a:p>
            <a:r>
              <a:rPr lang="en-US" dirty="0"/>
              <a:t>Very variable overall efficiency – fan ovens are twice as efficient as same configuration of oven without a fan.</a:t>
            </a:r>
            <a:endParaRPr lang="en-GB" dirty="0"/>
          </a:p>
        </p:txBody>
      </p:sp>
      <p:sp>
        <p:nvSpPr>
          <p:cNvPr id="7" name="TextBox 6">
            <a:extLst>
              <a:ext uri="{FF2B5EF4-FFF2-40B4-BE49-F238E27FC236}">
                <a16:creationId xmlns:a16="http://schemas.microsoft.com/office/drawing/2014/main" id="{B338C8E8-93D5-E09D-246C-E051571FA702}"/>
              </a:ext>
            </a:extLst>
          </p:cNvPr>
          <p:cNvSpPr txBox="1"/>
          <p:nvPr/>
        </p:nvSpPr>
        <p:spPr>
          <a:xfrm>
            <a:off x="757381" y="5408409"/>
            <a:ext cx="4272082" cy="646331"/>
          </a:xfrm>
          <a:prstGeom prst="rect">
            <a:avLst/>
          </a:prstGeom>
          <a:noFill/>
        </p:spPr>
        <p:txBody>
          <a:bodyPr wrap="square">
            <a:spAutoFit/>
          </a:bodyPr>
          <a:lstStyle/>
          <a:p>
            <a:r>
              <a:rPr lang="en-US" dirty="0"/>
              <a:t>Flexible pot and pan sizing, baking tray </a:t>
            </a:r>
            <a:r>
              <a:rPr lang="en-US" dirty="0" err="1"/>
              <a:t>etc</a:t>
            </a:r>
            <a:r>
              <a:rPr lang="en-US" dirty="0"/>
              <a:t>, as the environment around it is heated.</a:t>
            </a:r>
            <a:endParaRPr lang="en-GB" dirty="0"/>
          </a:p>
        </p:txBody>
      </p:sp>
      <p:sp>
        <p:nvSpPr>
          <p:cNvPr id="11" name="Sun 10">
            <a:extLst>
              <a:ext uri="{FF2B5EF4-FFF2-40B4-BE49-F238E27FC236}">
                <a16:creationId xmlns:a16="http://schemas.microsoft.com/office/drawing/2014/main" id="{1FFC9350-F52F-BD1A-5BEE-7D8897E76140}"/>
              </a:ext>
            </a:extLst>
          </p:cNvPr>
          <p:cNvSpPr/>
          <p:nvPr/>
        </p:nvSpPr>
        <p:spPr>
          <a:xfrm>
            <a:off x="445685" y="1820488"/>
            <a:ext cx="976521" cy="78874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B128A4CF-F82F-27AA-48BD-3B844C10CF1E}"/>
              </a:ext>
            </a:extLst>
          </p:cNvPr>
          <p:cNvSpPr/>
          <p:nvPr/>
        </p:nvSpPr>
        <p:spPr>
          <a:xfrm>
            <a:off x="641548" y="1938437"/>
            <a:ext cx="162466" cy="26796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3" name="Arrow: Up 12">
            <a:extLst>
              <a:ext uri="{FF2B5EF4-FFF2-40B4-BE49-F238E27FC236}">
                <a16:creationId xmlns:a16="http://schemas.microsoft.com/office/drawing/2014/main" id="{ADDC1818-621F-4B1A-66DE-D908D0EB61D5}"/>
              </a:ext>
            </a:extLst>
          </p:cNvPr>
          <p:cNvSpPr/>
          <p:nvPr/>
        </p:nvSpPr>
        <p:spPr>
          <a:xfrm rot="3860472">
            <a:off x="949539" y="3945629"/>
            <a:ext cx="258190" cy="3726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Arrow: Up 17">
            <a:extLst>
              <a:ext uri="{FF2B5EF4-FFF2-40B4-BE49-F238E27FC236}">
                <a16:creationId xmlns:a16="http://schemas.microsoft.com/office/drawing/2014/main" id="{3ED74187-89FD-67CC-5C8A-7305787D6119}"/>
              </a:ext>
            </a:extLst>
          </p:cNvPr>
          <p:cNvSpPr/>
          <p:nvPr/>
        </p:nvSpPr>
        <p:spPr>
          <a:xfrm rot="9288284">
            <a:off x="1505565" y="1857719"/>
            <a:ext cx="258190" cy="3726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Arrow: Up 18">
            <a:extLst>
              <a:ext uri="{FF2B5EF4-FFF2-40B4-BE49-F238E27FC236}">
                <a16:creationId xmlns:a16="http://schemas.microsoft.com/office/drawing/2014/main" id="{CBD215C5-31A0-CADF-5AD8-2B73E8B64F3E}"/>
              </a:ext>
            </a:extLst>
          </p:cNvPr>
          <p:cNvSpPr/>
          <p:nvPr/>
        </p:nvSpPr>
        <p:spPr>
          <a:xfrm rot="11447952">
            <a:off x="3568155" y="1947410"/>
            <a:ext cx="258190" cy="3726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Arrow: Up 19">
            <a:extLst>
              <a:ext uri="{FF2B5EF4-FFF2-40B4-BE49-F238E27FC236}">
                <a16:creationId xmlns:a16="http://schemas.microsoft.com/office/drawing/2014/main" id="{7EAEE098-557F-C68F-9B3A-09614F518209}"/>
              </a:ext>
            </a:extLst>
          </p:cNvPr>
          <p:cNvSpPr/>
          <p:nvPr/>
        </p:nvSpPr>
        <p:spPr>
          <a:xfrm rot="14391605">
            <a:off x="4493909" y="2618145"/>
            <a:ext cx="258190" cy="3726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Arrow: Up 20">
            <a:extLst>
              <a:ext uri="{FF2B5EF4-FFF2-40B4-BE49-F238E27FC236}">
                <a16:creationId xmlns:a16="http://schemas.microsoft.com/office/drawing/2014/main" id="{B7B1172F-64D0-E758-5D7E-FFD66FB19E29}"/>
              </a:ext>
            </a:extLst>
          </p:cNvPr>
          <p:cNvSpPr/>
          <p:nvPr/>
        </p:nvSpPr>
        <p:spPr>
          <a:xfrm rot="18750180">
            <a:off x="3852451" y="3924428"/>
            <a:ext cx="258190" cy="3726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BDBE313E-D0BA-03C7-D3E8-D0D918FE417D}"/>
              </a:ext>
            </a:extLst>
          </p:cNvPr>
          <p:cNvSpPr txBox="1"/>
          <p:nvPr/>
        </p:nvSpPr>
        <p:spPr>
          <a:xfrm>
            <a:off x="5636044" y="2578391"/>
            <a:ext cx="4638016" cy="646331"/>
          </a:xfrm>
          <a:prstGeom prst="rect">
            <a:avLst/>
          </a:prstGeom>
          <a:solidFill>
            <a:schemeClr val="accent1">
              <a:lumMod val="20000"/>
              <a:lumOff val="80000"/>
            </a:schemeClr>
          </a:solidFill>
        </p:spPr>
        <p:txBody>
          <a:bodyPr wrap="square">
            <a:spAutoFit/>
          </a:bodyPr>
          <a:lstStyle/>
          <a:p>
            <a:r>
              <a:rPr lang="en-US" dirty="0"/>
              <a:t>Heating elements may be in base, sides or ceiling </a:t>
            </a:r>
          </a:p>
        </p:txBody>
      </p:sp>
      <p:sp>
        <p:nvSpPr>
          <p:cNvPr id="25" name="Rectangle: Rounded Corners 24">
            <a:extLst>
              <a:ext uri="{FF2B5EF4-FFF2-40B4-BE49-F238E27FC236}">
                <a16:creationId xmlns:a16="http://schemas.microsoft.com/office/drawing/2014/main" id="{5E5D7EE3-F886-BD3C-6E03-A2C2A4ED3CDD}"/>
              </a:ext>
            </a:extLst>
          </p:cNvPr>
          <p:cNvSpPr/>
          <p:nvPr/>
        </p:nvSpPr>
        <p:spPr>
          <a:xfrm rot="5400000">
            <a:off x="2590649" y="566463"/>
            <a:ext cx="162466" cy="26796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9" name="Arrow: Left-Right 28">
            <a:extLst>
              <a:ext uri="{FF2B5EF4-FFF2-40B4-BE49-F238E27FC236}">
                <a16:creationId xmlns:a16="http://schemas.microsoft.com/office/drawing/2014/main" id="{A07285CD-A7EF-D4AC-C448-892DB8514C67}"/>
              </a:ext>
            </a:extLst>
          </p:cNvPr>
          <p:cNvSpPr/>
          <p:nvPr/>
        </p:nvSpPr>
        <p:spPr>
          <a:xfrm rot="1013097">
            <a:off x="4819009" y="3162548"/>
            <a:ext cx="679847" cy="277839"/>
          </a:xfrm>
          <a:prstGeom prst="lef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4" name="Picture 2" descr="Samsung Easy View MC28M6075CS Review: Automate your cooking">
            <a:extLst>
              <a:ext uri="{FF2B5EF4-FFF2-40B4-BE49-F238E27FC236}">
                <a16:creationId xmlns:a16="http://schemas.microsoft.com/office/drawing/2014/main" id="{33F2CE16-43F6-E377-10C5-9391010A8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9723" y="2021347"/>
            <a:ext cx="1802277" cy="120337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C3F26FBE-EE0D-F48F-B454-8537C038E16F}"/>
              </a:ext>
            </a:extLst>
          </p:cNvPr>
          <p:cNvSpPr txBox="1"/>
          <p:nvPr/>
        </p:nvSpPr>
        <p:spPr>
          <a:xfrm>
            <a:off x="10561425" y="3313584"/>
            <a:ext cx="1648208" cy="230832"/>
          </a:xfrm>
          <a:prstGeom prst="rect">
            <a:avLst/>
          </a:prstGeom>
          <a:noFill/>
        </p:spPr>
        <p:txBody>
          <a:bodyPr wrap="none" rtlCol="0">
            <a:spAutoFit/>
          </a:bodyPr>
          <a:lstStyle/>
          <a:p>
            <a:r>
              <a:rPr lang="en-US" sz="900" dirty="0"/>
              <a:t>Photo credit – Trusted reviews.</a:t>
            </a:r>
            <a:endParaRPr lang="en-GB" sz="900" dirty="0"/>
          </a:p>
        </p:txBody>
      </p:sp>
    </p:spTree>
    <p:extLst>
      <p:ext uri="{BB962C8B-B14F-4D97-AF65-F5344CB8AC3E}">
        <p14:creationId xmlns:p14="http://schemas.microsoft.com/office/powerpoint/2010/main" val="259328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C0F8-CC18-F30A-3F4A-436424169E80}"/>
              </a:ext>
            </a:extLst>
          </p:cNvPr>
          <p:cNvSpPr>
            <a:spLocks noGrp="1"/>
          </p:cNvSpPr>
          <p:nvPr>
            <p:ph type="title"/>
          </p:nvPr>
        </p:nvSpPr>
        <p:spPr>
          <a:xfrm>
            <a:off x="247071" y="185073"/>
            <a:ext cx="10928927" cy="1325563"/>
          </a:xfrm>
        </p:spPr>
        <p:txBody>
          <a:bodyPr>
            <a:normAutofit/>
          </a:bodyPr>
          <a:lstStyle/>
          <a:p>
            <a:r>
              <a:rPr lang="en-US" dirty="0"/>
              <a:t>Air fryers minimize losses by</a:t>
            </a:r>
            <a:endParaRPr lang="en-GB" dirty="0"/>
          </a:p>
        </p:txBody>
      </p:sp>
      <p:sp>
        <p:nvSpPr>
          <p:cNvPr id="31" name="TextBox 30">
            <a:extLst>
              <a:ext uri="{FF2B5EF4-FFF2-40B4-BE49-F238E27FC236}">
                <a16:creationId xmlns:a16="http://schemas.microsoft.com/office/drawing/2014/main" id="{B77EF36E-C651-660D-D297-66EDBCAC0227}"/>
              </a:ext>
            </a:extLst>
          </p:cNvPr>
          <p:cNvSpPr txBox="1"/>
          <p:nvPr/>
        </p:nvSpPr>
        <p:spPr>
          <a:xfrm>
            <a:off x="5619821" y="5746224"/>
            <a:ext cx="5483347" cy="646331"/>
          </a:xfrm>
          <a:prstGeom prst="rect">
            <a:avLst/>
          </a:prstGeom>
          <a:solidFill>
            <a:schemeClr val="accent1">
              <a:lumMod val="20000"/>
              <a:lumOff val="80000"/>
            </a:schemeClr>
          </a:solidFill>
        </p:spPr>
        <p:txBody>
          <a:bodyPr wrap="square">
            <a:spAutoFit/>
          </a:bodyPr>
          <a:lstStyle/>
          <a:p>
            <a:r>
              <a:rPr lang="en-US" dirty="0"/>
              <a:t>Temperature control is based on a thermostat.  </a:t>
            </a:r>
          </a:p>
          <a:p>
            <a:r>
              <a:rPr lang="en-US" dirty="0"/>
              <a:t>Can get to 200 degrees+.  </a:t>
            </a:r>
          </a:p>
        </p:txBody>
      </p:sp>
      <p:cxnSp>
        <p:nvCxnSpPr>
          <p:cNvPr id="37" name="Straight Arrow Connector 36">
            <a:extLst>
              <a:ext uri="{FF2B5EF4-FFF2-40B4-BE49-F238E27FC236}">
                <a16:creationId xmlns:a16="http://schemas.microsoft.com/office/drawing/2014/main" id="{4A3533AA-17AE-55CB-9647-F89EB2A37273}"/>
              </a:ext>
            </a:extLst>
          </p:cNvPr>
          <p:cNvCxnSpPr>
            <a:cxnSpLocks/>
            <a:stCxn id="31" idx="1"/>
          </p:cNvCxnSpPr>
          <p:nvPr/>
        </p:nvCxnSpPr>
        <p:spPr>
          <a:xfrm flipH="1" flipV="1">
            <a:off x="4408098" y="4257230"/>
            <a:ext cx="1211723" cy="1812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Flowchart: Process 3">
            <a:extLst>
              <a:ext uri="{FF2B5EF4-FFF2-40B4-BE49-F238E27FC236}">
                <a16:creationId xmlns:a16="http://schemas.microsoft.com/office/drawing/2014/main" id="{63534596-E4E2-9095-073B-F88AE075ED88}"/>
              </a:ext>
            </a:extLst>
          </p:cNvPr>
          <p:cNvSpPr/>
          <p:nvPr/>
        </p:nvSpPr>
        <p:spPr>
          <a:xfrm>
            <a:off x="4840990" y="1842324"/>
            <a:ext cx="251399" cy="2809177"/>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lowchart: Process 4">
            <a:extLst>
              <a:ext uri="{FF2B5EF4-FFF2-40B4-BE49-F238E27FC236}">
                <a16:creationId xmlns:a16="http://schemas.microsoft.com/office/drawing/2014/main" id="{96DD86F6-0011-A766-0403-80C05F6F617C}"/>
              </a:ext>
            </a:extLst>
          </p:cNvPr>
          <p:cNvSpPr/>
          <p:nvPr/>
        </p:nvSpPr>
        <p:spPr>
          <a:xfrm>
            <a:off x="316920" y="1797944"/>
            <a:ext cx="128765" cy="2853557"/>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Process 5">
            <a:extLst>
              <a:ext uri="{FF2B5EF4-FFF2-40B4-BE49-F238E27FC236}">
                <a16:creationId xmlns:a16="http://schemas.microsoft.com/office/drawing/2014/main" id="{93E019D9-62A6-2E3E-7790-1606F571E8CC}"/>
              </a:ext>
            </a:extLst>
          </p:cNvPr>
          <p:cNvSpPr/>
          <p:nvPr/>
        </p:nvSpPr>
        <p:spPr>
          <a:xfrm>
            <a:off x="316919" y="4651501"/>
            <a:ext cx="4785519" cy="210151"/>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Process 7">
            <a:extLst>
              <a:ext uri="{FF2B5EF4-FFF2-40B4-BE49-F238E27FC236}">
                <a16:creationId xmlns:a16="http://schemas.microsoft.com/office/drawing/2014/main" id="{E6A671BE-DD28-6DE0-F62F-4F115639CCAE}"/>
              </a:ext>
            </a:extLst>
          </p:cNvPr>
          <p:cNvSpPr/>
          <p:nvPr/>
        </p:nvSpPr>
        <p:spPr>
          <a:xfrm>
            <a:off x="316919" y="1633263"/>
            <a:ext cx="4797691" cy="180682"/>
          </a:xfrm>
          <a:prstGeom prst="flowChartProces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75D4DBE-CB5A-5121-E18E-EC673D6AA409}"/>
              </a:ext>
            </a:extLst>
          </p:cNvPr>
          <p:cNvSpPr txBox="1"/>
          <p:nvPr/>
        </p:nvSpPr>
        <p:spPr>
          <a:xfrm>
            <a:off x="5591170" y="4676032"/>
            <a:ext cx="5483347" cy="923330"/>
          </a:xfrm>
          <a:prstGeom prst="rect">
            <a:avLst/>
          </a:prstGeom>
          <a:solidFill>
            <a:schemeClr val="accent1">
              <a:lumMod val="20000"/>
              <a:lumOff val="80000"/>
            </a:schemeClr>
          </a:solidFill>
        </p:spPr>
        <p:txBody>
          <a:bodyPr wrap="square">
            <a:spAutoFit/>
          </a:bodyPr>
          <a:lstStyle/>
          <a:p>
            <a:r>
              <a:rPr lang="en-US" dirty="0"/>
              <a:t>The fan ensures even distribution of heat, while the pot allows for air flow – not touching the resistive heaters.  (Can also be infra-red heaters)</a:t>
            </a:r>
          </a:p>
        </p:txBody>
      </p:sp>
      <p:sp>
        <p:nvSpPr>
          <p:cNvPr id="10" name="TextBox 9">
            <a:extLst>
              <a:ext uri="{FF2B5EF4-FFF2-40B4-BE49-F238E27FC236}">
                <a16:creationId xmlns:a16="http://schemas.microsoft.com/office/drawing/2014/main" id="{6AAC9506-6FE6-92D4-B65A-8660F7766F5D}"/>
              </a:ext>
            </a:extLst>
          </p:cNvPr>
          <p:cNvSpPr txBox="1"/>
          <p:nvPr/>
        </p:nvSpPr>
        <p:spPr>
          <a:xfrm>
            <a:off x="5546076" y="1316086"/>
            <a:ext cx="3844386" cy="2031325"/>
          </a:xfrm>
          <a:prstGeom prst="rect">
            <a:avLst/>
          </a:prstGeom>
          <a:solidFill>
            <a:schemeClr val="accent1">
              <a:lumMod val="20000"/>
              <a:lumOff val="80000"/>
            </a:schemeClr>
          </a:solidFill>
        </p:spPr>
        <p:txBody>
          <a:bodyPr wrap="square">
            <a:spAutoFit/>
          </a:bodyPr>
          <a:lstStyle/>
          <a:p>
            <a:r>
              <a:rPr lang="en-US" dirty="0"/>
              <a:t>Accessed via a tray that pulls out sideways.  Most air fryers relatively well sealed, but the inner pot itself has no ‘lid’ to keep air flow max.  ‘Chips and Sausages’ added directly to air-fryer inner pot which has holes in base, dripping juices onto inner base.  </a:t>
            </a:r>
          </a:p>
        </p:txBody>
      </p:sp>
      <p:cxnSp>
        <p:nvCxnSpPr>
          <p:cNvPr id="23" name="Straight Arrow Connector 22">
            <a:extLst>
              <a:ext uri="{FF2B5EF4-FFF2-40B4-BE49-F238E27FC236}">
                <a16:creationId xmlns:a16="http://schemas.microsoft.com/office/drawing/2014/main" id="{A8E236EC-1E8B-1AA9-70C2-8236EA55AC19}"/>
              </a:ext>
            </a:extLst>
          </p:cNvPr>
          <p:cNvCxnSpPr>
            <a:cxnSpLocks/>
            <a:stCxn id="10" idx="1"/>
          </p:cNvCxnSpPr>
          <p:nvPr/>
        </p:nvCxnSpPr>
        <p:spPr>
          <a:xfrm flipH="1">
            <a:off x="5229726" y="2331749"/>
            <a:ext cx="316350" cy="1165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4E19833F-0EA4-76C7-64C8-B84197A8DED3}"/>
              </a:ext>
            </a:extLst>
          </p:cNvPr>
          <p:cNvGrpSpPr/>
          <p:nvPr/>
        </p:nvGrpSpPr>
        <p:grpSpPr>
          <a:xfrm>
            <a:off x="983567" y="2526465"/>
            <a:ext cx="3566057" cy="1963767"/>
            <a:chOff x="420036" y="1756775"/>
            <a:chExt cx="4890207" cy="2575965"/>
          </a:xfrm>
        </p:grpSpPr>
        <p:sp>
          <p:nvSpPr>
            <p:cNvPr id="16" name="Rectangle: Rounded Corners 7">
              <a:extLst>
                <a:ext uri="{FF2B5EF4-FFF2-40B4-BE49-F238E27FC236}">
                  <a16:creationId xmlns:a16="http://schemas.microsoft.com/office/drawing/2014/main" id="{B06BEABA-EB4C-9BF1-3BD2-362AA57D7141}"/>
                </a:ext>
              </a:extLst>
            </p:cNvPr>
            <p:cNvSpPr/>
            <p:nvPr/>
          </p:nvSpPr>
          <p:spPr>
            <a:xfrm>
              <a:off x="420036" y="1756775"/>
              <a:ext cx="4890207" cy="2123698"/>
            </a:xfrm>
            <a:custGeom>
              <a:avLst/>
              <a:gdLst>
                <a:gd name="connsiteX0" fmla="*/ 0 w 4494363"/>
                <a:gd name="connsiteY0" fmla="*/ 366950 h 1758350"/>
                <a:gd name="connsiteX1" fmla="*/ 366950 w 4494363"/>
                <a:gd name="connsiteY1" fmla="*/ 0 h 1758350"/>
                <a:gd name="connsiteX2" fmla="*/ 4127413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66950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732299 h 2123699"/>
                <a:gd name="connsiteX1" fmla="*/ 330004 w 4494363"/>
                <a:gd name="connsiteY1" fmla="*/ 365349 h 2123699"/>
                <a:gd name="connsiteX2" fmla="*/ 4210540 w 4494363"/>
                <a:gd name="connsiteY2" fmla="*/ 365349 h 2123699"/>
                <a:gd name="connsiteX3" fmla="*/ 4494363 w 4494363"/>
                <a:gd name="connsiteY3" fmla="*/ 732299 h 2123699"/>
                <a:gd name="connsiteX4" fmla="*/ 4494363 w 4494363"/>
                <a:gd name="connsiteY4" fmla="*/ 1756749 h 2123699"/>
                <a:gd name="connsiteX5" fmla="*/ 4127413 w 4494363"/>
                <a:gd name="connsiteY5" fmla="*/ 2123699 h 2123699"/>
                <a:gd name="connsiteX6" fmla="*/ 366950 w 4494363"/>
                <a:gd name="connsiteY6" fmla="*/ 2123699 h 2123699"/>
                <a:gd name="connsiteX7" fmla="*/ 0 w 4494363"/>
                <a:gd name="connsiteY7" fmla="*/ 1756749 h 2123699"/>
                <a:gd name="connsiteX8" fmla="*/ 0 w 4494363"/>
                <a:gd name="connsiteY8" fmla="*/ 732299 h 2123699"/>
                <a:gd name="connsiteX0" fmla="*/ 168482 w 4662845"/>
                <a:gd name="connsiteY0" fmla="*/ 732299 h 2123699"/>
                <a:gd name="connsiteX1" fmla="*/ 498486 w 4662845"/>
                <a:gd name="connsiteY1" fmla="*/ 365349 h 2123699"/>
                <a:gd name="connsiteX2" fmla="*/ 4379022 w 4662845"/>
                <a:gd name="connsiteY2" fmla="*/ 365349 h 2123699"/>
                <a:gd name="connsiteX3" fmla="*/ 4662845 w 4662845"/>
                <a:gd name="connsiteY3" fmla="*/ 732299 h 2123699"/>
                <a:gd name="connsiteX4" fmla="*/ 4662845 w 4662845"/>
                <a:gd name="connsiteY4" fmla="*/ 1756749 h 2123699"/>
                <a:gd name="connsiteX5" fmla="*/ 4295895 w 4662845"/>
                <a:gd name="connsiteY5" fmla="*/ 2123699 h 2123699"/>
                <a:gd name="connsiteX6" fmla="*/ 535432 w 4662845"/>
                <a:gd name="connsiteY6" fmla="*/ 2123699 h 2123699"/>
                <a:gd name="connsiteX7" fmla="*/ 168482 w 4662845"/>
                <a:gd name="connsiteY7" fmla="*/ 1756749 h 2123699"/>
                <a:gd name="connsiteX8" fmla="*/ 168482 w 4662845"/>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0207" h="2123699">
                  <a:moveTo>
                    <a:pt x="168482" y="732299"/>
                  </a:moveTo>
                  <a:cubicBezTo>
                    <a:pt x="168482" y="529638"/>
                    <a:pt x="-378430" y="383821"/>
                    <a:pt x="498486" y="365349"/>
                  </a:cubicBezTo>
                  <a:cubicBezTo>
                    <a:pt x="3131271" y="-456688"/>
                    <a:pt x="3085510" y="365349"/>
                    <a:pt x="4379022" y="365349"/>
                  </a:cubicBezTo>
                  <a:cubicBezTo>
                    <a:pt x="5329828" y="319167"/>
                    <a:pt x="4662845" y="529638"/>
                    <a:pt x="4662845" y="732299"/>
                  </a:cubicBezTo>
                  <a:lnTo>
                    <a:pt x="4662845" y="1756749"/>
                  </a:lnTo>
                  <a:cubicBezTo>
                    <a:pt x="4662845" y="1959410"/>
                    <a:pt x="4498556" y="2123699"/>
                    <a:pt x="4295895" y="2123699"/>
                  </a:cubicBezTo>
                  <a:lnTo>
                    <a:pt x="535432" y="2123699"/>
                  </a:lnTo>
                  <a:cubicBezTo>
                    <a:pt x="332771" y="2123699"/>
                    <a:pt x="168482" y="1959410"/>
                    <a:pt x="168482" y="1756749"/>
                  </a:cubicBezTo>
                  <a:lnTo>
                    <a:pt x="168482" y="732299"/>
                  </a:lnTo>
                  <a:close/>
                </a:path>
              </a:pathLst>
            </a:custGeom>
            <a:noFill/>
            <a:ln w="130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Cooking pot</a:t>
              </a:r>
              <a:endParaRPr lang="en-GB" dirty="0">
                <a:solidFill>
                  <a:schemeClr val="tx1"/>
                </a:solidFill>
              </a:endParaRPr>
            </a:p>
          </p:txBody>
        </p:sp>
        <p:sp>
          <p:nvSpPr>
            <p:cNvPr id="17" name="Arrow: Up 16">
              <a:extLst>
                <a:ext uri="{FF2B5EF4-FFF2-40B4-BE49-F238E27FC236}">
                  <a16:creationId xmlns:a16="http://schemas.microsoft.com/office/drawing/2014/main" id="{B87472B5-4908-D60C-46A4-38C08260A2BE}"/>
                </a:ext>
              </a:extLst>
            </p:cNvPr>
            <p:cNvSpPr/>
            <p:nvPr/>
          </p:nvSpPr>
          <p:spPr>
            <a:xfrm>
              <a:off x="2442398" y="3968183"/>
              <a:ext cx="431744" cy="364557"/>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B2EE4836-9847-CEC9-3DAD-4E98DDD6A7AA}"/>
              </a:ext>
            </a:extLst>
          </p:cNvPr>
          <p:cNvSpPr txBox="1"/>
          <p:nvPr/>
        </p:nvSpPr>
        <p:spPr>
          <a:xfrm>
            <a:off x="638942" y="6026596"/>
            <a:ext cx="4664981" cy="646331"/>
          </a:xfrm>
          <a:prstGeom prst="rect">
            <a:avLst/>
          </a:prstGeom>
          <a:noFill/>
        </p:spPr>
        <p:txBody>
          <a:bodyPr wrap="square">
            <a:spAutoFit/>
          </a:bodyPr>
          <a:lstStyle/>
          <a:p>
            <a:r>
              <a:rPr lang="en-US" dirty="0"/>
              <a:t>Very efficient because basically a small fan oven without large thermal mass in the walls.  </a:t>
            </a:r>
            <a:endParaRPr lang="en-GB" dirty="0"/>
          </a:p>
        </p:txBody>
      </p:sp>
      <p:sp>
        <p:nvSpPr>
          <p:cNvPr id="7" name="TextBox 6">
            <a:extLst>
              <a:ext uri="{FF2B5EF4-FFF2-40B4-BE49-F238E27FC236}">
                <a16:creationId xmlns:a16="http://schemas.microsoft.com/office/drawing/2014/main" id="{B338C8E8-93D5-E09D-246C-E051571FA702}"/>
              </a:ext>
            </a:extLst>
          </p:cNvPr>
          <p:cNvSpPr txBox="1"/>
          <p:nvPr/>
        </p:nvSpPr>
        <p:spPr>
          <a:xfrm>
            <a:off x="630554" y="5014245"/>
            <a:ext cx="4272082" cy="923330"/>
          </a:xfrm>
          <a:prstGeom prst="rect">
            <a:avLst/>
          </a:prstGeom>
          <a:noFill/>
        </p:spPr>
        <p:txBody>
          <a:bodyPr wrap="square">
            <a:spAutoFit/>
          </a:bodyPr>
          <a:lstStyle/>
          <a:p>
            <a:r>
              <a:rPr lang="en-US" dirty="0"/>
              <a:t>Pot comes with device, and environment around it is heated.  Generally access is a tray that pulls the pot out.</a:t>
            </a:r>
            <a:endParaRPr lang="en-GB" dirty="0"/>
          </a:p>
        </p:txBody>
      </p:sp>
      <p:sp>
        <p:nvSpPr>
          <p:cNvPr id="11" name="Sun 10">
            <a:extLst>
              <a:ext uri="{FF2B5EF4-FFF2-40B4-BE49-F238E27FC236}">
                <a16:creationId xmlns:a16="http://schemas.microsoft.com/office/drawing/2014/main" id="{1FFC9350-F52F-BD1A-5BEE-7D8897E76140}"/>
              </a:ext>
            </a:extLst>
          </p:cNvPr>
          <p:cNvSpPr/>
          <p:nvPr/>
        </p:nvSpPr>
        <p:spPr>
          <a:xfrm>
            <a:off x="445685" y="1820488"/>
            <a:ext cx="976521" cy="78874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ADDC1818-621F-4B1A-66DE-D908D0EB61D5}"/>
              </a:ext>
            </a:extLst>
          </p:cNvPr>
          <p:cNvSpPr/>
          <p:nvPr/>
        </p:nvSpPr>
        <p:spPr>
          <a:xfrm rot="3860472">
            <a:off x="934269" y="4185825"/>
            <a:ext cx="258190" cy="3726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Arrow: Up 17">
            <a:extLst>
              <a:ext uri="{FF2B5EF4-FFF2-40B4-BE49-F238E27FC236}">
                <a16:creationId xmlns:a16="http://schemas.microsoft.com/office/drawing/2014/main" id="{3ED74187-89FD-67CC-5C8A-7305787D6119}"/>
              </a:ext>
            </a:extLst>
          </p:cNvPr>
          <p:cNvSpPr/>
          <p:nvPr/>
        </p:nvSpPr>
        <p:spPr>
          <a:xfrm rot="9288284">
            <a:off x="1470806" y="2030313"/>
            <a:ext cx="258190" cy="3726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Arrow: Up 18">
            <a:extLst>
              <a:ext uri="{FF2B5EF4-FFF2-40B4-BE49-F238E27FC236}">
                <a16:creationId xmlns:a16="http://schemas.microsoft.com/office/drawing/2014/main" id="{CBD215C5-31A0-CADF-5AD8-2B73E8B64F3E}"/>
              </a:ext>
            </a:extLst>
          </p:cNvPr>
          <p:cNvSpPr/>
          <p:nvPr/>
        </p:nvSpPr>
        <p:spPr>
          <a:xfrm rot="11447952">
            <a:off x="3636428" y="2069937"/>
            <a:ext cx="258190" cy="3726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0" name="Arrow: Up 19">
            <a:extLst>
              <a:ext uri="{FF2B5EF4-FFF2-40B4-BE49-F238E27FC236}">
                <a16:creationId xmlns:a16="http://schemas.microsoft.com/office/drawing/2014/main" id="{7EAEE098-557F-C68F-9B3A-09614F518209}"/>
              </a:ext>
            </a:extLst>
          </p:cNvPr>
          <p:cNvSpPr/>
          <p:nvPr/>
        </p:nvSpPr>
        <p:spPr>
          <a:xfrm rot="14391605">
            <a:off x="4331750" y="2298483"/>
            <a:ext cx="258190" cy="3726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Arrow: Up 20">
            <a:extLst>
              <a:ext uri="{FF2B5EF4-FFF2-40B4-BE49-F238E27FC236}">
                <a16:creationId xmlns:a16="http://schemas.microsoft.com/office/drawing/2014/main" id="{B7B1172F-64D0-E758-5D7E-FFD66FB19E29}"/>
              </a:ext>
            </a:extLst>
          </p:cNvPr>
          <p:cNvSpPr/>
          <p:nvPr/>
        </p:nvSpPr>
        <p:spPr>
          <a:xfrm rot="18750180">
            <a:off x="3992409" y="4171830"/>
            <a:ext cx="258190" cy="3726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BDBE313E-D0BA-03C7-D3E8-D0D918FE417D}"/>
              </a:ext>
            </a:extLst>
          </p:cNvPr>
          <p:cNvSpPr txBox="1"/>
          <p:nvPr/>
        </p:nvSpPr>
        <p:spPr>
          <a:xfrm>
            <a:off x="5551953" y="3562781"/>
            <a:ext cx="3860524" cy="923330"/>
          </a:xfrm>
          <a:prstGeom prst="rect">
            <a:avLst/>
          </a:prstGeom>
          <a:solidFill>
            <a:schemeClr val="accent1">
              <a:lumMod val="20000"/>
              <a:lumOff val="80000"/>
            </a:schemeClr>
          </a:solidFill>
        </p:spPr>
        <p:txBody>
          <a:bodyPr wrap="square">
            <a:spAutoFit/>
          </a:bodyPr>
          <a:lstStyle/>
          <a:p>
            <a:r>
              <a:rPr lang="en-US" dirty="0"/>
              <a:t>Heating elements generally at the top (ceiling).  Can sometimes give a ‘grill’ effect depending on type.</a:t>
            </a:r>
          </a:p>
        </p:txBody>
      </p:sp>
      <p:sp>
        <p:nvSpPr>
          <p:cNvPr id="25" name="Rectangle: Rounded Corners 24">
            <a:extLst>
              <a:ext uri="{FF2B5EF4-FFF2-40B4-BE49-F238E27FC236}">
                <a16:creationId xmlns:a16="http://schemas.microsoft.com/office/drawing/2014/main" id="{5E5D7EE3-F886-BD3C-6E03-A2C2A4ED3CDD}"/>
              </a:ext>
            </a:extLst>
          </p:cNvPr>
          <p:cNvSpPr/>
          <p:nvPr/>
        </p:nvSpPr>
        <p:spPr>
          <a:xfrm rot="5400000">
            <a:off x="2590649" y="566463"/>
            <a:ext cx="162466" cy="26796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cxnSp>
        <p:nvCxnSpPr>
          <p:cNvPr id="26" name="Straight Connector 25">
            <a:extLst>
              <a:ext uri="{FF2B5EF4-FFF2-40B4-BE49-F238E27FC236}">
                <a16:creationId xmlns:a16="http://schemas.microsoft.com/office/drawing/2014/main" id="{DB921150-6379-14D6-F2B9-5C1EA8819527}"/>
              </a:ext>
            </a:extLst>
          </p:cNvPr>
          <p:cNvCxnSpPr>
            <a:stCxn id="16" idx="6"/>
            <a:endCxn id="16" idx="5"/>
          </p:cNvCxnSpPr>
          <p:nvPr/>
        </p:nvCxnSpPr>
        <p:spPr>
          <a:xfrm>
            <a:off x="1374017" y="4145450"/>
            <a:ext cx="2742220" cy="0"/>
          </a:xfrm>
          <a:prstGeom prst="line">
            <a:avLst/>
          </a:prstGeom>
          <a:ln w="1143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67BBDA38-F1AC-403A-2377-753327DFB93E}"/>
              </a:ext>
            </a:extLst>
          </p:cNvPr>
          <p:cNvSpPr/>
          <p:nvPr/>
        </p:nvSpPr>
        <p:spPr>
          <a:xfrm>
            <a:off x="1241392" y="2448510"/>
            <a:ext cx="3030240" cy="5745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Arrow Connector 44">
            <a:extLst>
              <a:ext uri="{FF2B5EF4-FFF2-40B4-BE49-F238E27FC236}">
                <a16:creationId xmlns:a16="http://schemas.microsoft.com/office/drawing/2014/main" id="{727A2E53-159E-9E25-D0D2-FDAC2B6E9853}"/>
              </a:ext>
            </a:extLst>
          </p:cNvPr>
          <p:cNvCxnSpPr>
            <a:cxnSpLocks/>
            <a:stCxn id="9" idx="1"/>
          </p:cNvCxnSpPr>
          <p:nvPr/>
        </p:nvCxnSpPr>
        <p:spPr>
          <a:xfrm flipH="1" flipV="1">
            <a:off x="1403779" y="2503185"/>
            <a:ext cx="4187391" cy="2634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B7CF0B1-81F6-24E4-9E34-A1300B034FF1}"/>
              </a:ext>
            </a:extLst>
          </p:cNvPr>
          <p:cNvCxnSpPr>
            <a:cxnSpLocks/>
            <a:stCxn id="24" idx="1"/>
          </p:cNvCxnSpPr>
          <p:nvPr/>
        </p:nvCxnSpPr>
        <p:spPr>
          <a:xfrm flipH="1" flipV="1">
            <a:off x="2329132" y="2125345"/>
            <a:ext cx="3222821" cy="1899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Arrow: Left-Right 35">
            <a:extLst>
              <a:ext uri="{FF2B5EF4-FFF2-40B4-BE49-F238E27FC236}">
                <a16:creationId xmlns:a16="http://schemas.microsoft.com/office/drawing/2014/main" id="{05D0C5CB-1748-32EB-6BAB-DDB1F49DD031}"/>
              </a:ext>
            </a:extLst>
          </p:cNvPr>
          <p:cNvSpPr/>
          <p:nvPr/>
        </p:nvSpPr>
        <p:spPr>
          <a:xfrm>
            <a:off x="4624076" y="3568604"/>
            <a:ext cx="679847" cy="277839"/>
          </a:xfrm>
          <a:prstGeom prst="lef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18" name="Picture 2" descr="Philips Airfryer XXL with Smart Sensing Technology to Smar… | Flickr">
            <a:extLst>
              <a:ext uri="{FF2B5EF4-FFF2-40B4-BE49-F238E27FC236}">
                <a16:creationId xmlns:a16="http://schemas.microsoft.com/office/drawing/2014/main" id="{2193FA81-6BD5-5A47-B303-521C34202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169" y="2117168"/>
            <a:ext cx="2136475" cy="142501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B3897BC5-A25A-8B4D-B98F-2258ED9C946E}"/>
              </a:ext>
            </a:extLst>
          </p:cNvPr>
          <p:cNvSpPr txBox="1"/>
          <p:nvPr/>
        </p:nvSpPr>
        <p:spPr>
          <a:xfrm>
            <a:off x="10248181" y="3615611"/>
            <a:ext cx="1746707" cy="230832"/>
          </a:xfrm>
          <a:prstGeom prst="rect">
            <a:avLst/>
          </a:prstGeom>
          <a:noFill/>
        </p:spPr>
        <p:txBody>
          <a:bodyPr wrap="square">
            <a:spAutoFit/>
          </a:bodyPr>
          <a:lstStyle/>
          <a:p>
            <a:r>
              <a:rPr lang="en-GB" sz="900" b="0" i="0" dirty="0">
                <a:solidFill>
                  <a:srgbClr val="70757A"/>
                </a:solidFill>
                <a:effectLst/>
                <a:latin typeface="arial" panose="020B0604020202020204" pitchFamily="34" charset="0"/>
              </a:rPr>
              <a:t>Photo credit: Marco </a:t>
            </a:r>
            <a:r>
              <a:rPr lang="en-GB" sz="900" b="0" i="0" dirty="0" err="1">
                <a:solidFill>
                  <a:srgbClr val="70757A"/>
                </a:solidFill>
                <a:effectLst/>
                <a:latin typeface="arial" panose="020B0604020202020204" pitchFamily="34" charset="0"/>
              </a:rPr>
              <a:t>Verch</a:t>
            </a:r>
            <a:endParaRPr lang="en-GB" sz="900" dirty="0"/>
          </a:p>
        </p:txBody>
      </p:sp>
    </p:spTree>
    <p:extLst>
      <p:ext uri="{BB962C8B-B14F-4D97-AF65-F5344CB8AC3E}">
        <p14:creationId xmlns:p14="http://schemas.microsoft.com/office/powerpoint/2010/main" val="3982077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17349-2ED4-1541-732E-C2C5793C198F}"/>
              </a:ext>
            </a:extLst>
          </p:cNvPr>
          <p:cNvSpPr>
            <a:spLocks noGrp="1"/>
          </p:cNvSpPr>
          <p:nvPr>
            <p:ph type="title"/>
          </p:nvPr>
        </p:nvSpPr>
        <p:spPr/>
        <p:txBody>
          <a:bodyPr/>
          <a:lstStyle/>
          <a:p>
            <a:r>
              <a:rPr lang="en-US" dirty="0"/>
              <a:t>Final comment</a:t>
            </a:r>
            <a:endParaRPr lang="en-GB" dirty="0"/>
          </a:p>
        </p:txBody>
      </p:sp>
      <p:sp>
        <p:nvSpPr>
          <p:cNvPr id="3" name="Content Placeholder 2">
            <a:extLst>
              <a:ext uri="{FF2B5EF4-FFF2-40B4-BE49-F238E27FC236}">
                <a16:creationId xmlns:a16="http://schemas.microsoft.com/office/drawing/2014/main" id="{2BF6CBE1-57C2-6A16-E538-B5080886EE3F}"/>
              </a:ext>
            </a:extLst>
          </p:cNvPr>
          <p:cNvSpPr>
            <a:spLocks noGrp="1"/>
          </p:cNvSpPr>
          <p:nvPr>
            <p:ph idx="1"/>
          </p:nvPr>
        </p:nvSpPr>
        <p:spPr>
          <a:xfrm>
            <a:off x="838200" y="1825625"/>
            <a:ext cx="8840638" cy="4351338"/>
          </a:xfrm>
        </p:spPr>
        <p:txBody>
          <a:bodyPr>
            <a:normAutofit lnSpcReduction="10000"/>
          </a:bodyPr>
          <a:lstStyle/>
          <a:p>
            <a:r>
              <a:rPr lang="en-US" sz="2000" dirty="0"/>
              <a:t>There are other devices not covered in this slide deck, </a:t>
            </a:r>
            <a:r>
              <a:rPr lang="en-US" sz="2000" dirty="0" err="1"/>
              <a:t>eg</a:t>
            </a:r>
            <a:r>
              <a:rPr lang="en-US" sz="2000" dirty="0"/>
              <a:t> Kettles, toasters, grills, among others.</a:t>
            </a:r>
          </a:p>
          <a:p>
            <a:r>
              <a:rPr lang="en-US" sz="2000" dirty="0"/>
              <a:t>New configurations of multi cookers are appearing – e.g. Hotpot grills which combine hotplates and tight control of temperature during simmering (but don’t have insulation)</a:t>
            </a:r>
          </a:p>
          <a:p>
            <a:r>
              <a:rPr lang="en-US" sz="2000" dirty="0"/>
              <a:t>Induction is seen as the best for Phase 1 heat transfer, but this is only the case when compared to resistive heating and infra-red with a poorly matched pot.</a:t>
            </a:r>
          </a:p>
          <a:p>
            <a:r>
              <a:rPr lang="en-US" sz="2000" dirty="0"/>
              <a:t>The MECS </a:t>
            </a:r>
            <a:r>
              <a:rPr lang="en-US" sz="2000" dirty="0" err="1"/>
              <a:t>programme</a:t>
            </a:r>
            <a:r>
              <a:rPr lang="en-US" sz="2000" dirty="0"/>
              <a:t> has an ever growing body of test data on these devices both in lab settings and in real world use. For more information please consult our website </a:t>
            </a:r>
            <a:r>
              <a:rPr lang="en-US" sz="2000" dirty="0">
                <a:hlinkClick r:id="rId2"/>
              </a:rPr>
              <a:t>www.mecs.org.uk</a:t>
            </a:r>
            <a:r>
              <a:rPr lang="en-US" sz="2000" dirty="0"/>
              <a:t> (particularly the </a:t>
            </a:r>
            <a:r>
              <a:rPr lang="en-US" sz="2000" dirty="0" err="1">
                <a:hlinkClick r:id="rId3"/>
              </a:rPr>
              <a:t>ecookbooks</a:t>
            </a:r>
            <a:r>
              <a:rPr lang="en-US" sz="2000" dirty="0"/>
              <a:t>)</a:t>
            </a:r>
          </a:p>
          <a:p>
            <a:r>
              <a:rPr lang="en-US" sz="2000" dirty="0"/>
              <a:t>Please note this slide deck is based on the WBT, but MECS as a research </a:t>
            </a:r>
            <a:r>
              <a:rPr lang="en-US" sz="2000" dirty="0" err="1"/>
              <a:t>programme</a:t>
            </a:r>
            <a:r>
              <a:rPr lang="en-US" sz="2000" dirty="0"/>
              <a:t> believes every appliance should be tested with </a:t>
            </a:r>
            <a:r>
              <a:rPr lang="en-US" sz="2000" dirty="0">
                <a:hlinkClick r:id="rId4"/>
              </a:rPr>
              <a:t>other protocols</a:t>
            </a:r>
            <a:r>
              <a:rPr lang="en-US" sz="2000" dirty="0"/>
              <a:t>. At a minimum - Controlled Cooking Tests (CCT) (cooking a pre-determined local meal) to ensure a cultural fit to food, and piloted use in Kitchen performance test preferably over time (what we call cooking diaries).</a:t>
            </a:r>
            <a:endParaRPr lang="en-GB" sz="2000" dirty="0"/>
          </a:p>
        </p:txBody>
      </p:sp>
      <p:pic>
        <p:nvPicPr>
          <p:cNvPr id="1026" name="Picture 2" descr="Electric Hot Pot Grill, Uten Electric Hot Plate 1800W, Multifunctional Dual  Pot Baking Pan &amp; Shabu Hot Pot 2 in 1 Kitchen Cooker : Amazon.co.uk: Home &amp;  Kitchen">
            <a:extLst>
              <a:ext uri="{FF2B5EF4-FFF2-40B4-BE49-F238E27FC236}">
                <a16:creationId xmlns:a16="http://schemas.microsoft.com/office/drawing/2014/main" id="{6F3EE8CB-70BC-E37B-4B45-FF83F0EBA0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8838" y="2388154"/>
            <a:ext cx="2306566" cy="16131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86212A7-E34F-66E8-E75B-998858419E06}"/>
              </a:ext>
            </a:extLst>
          </p:cNvPr>
          <p:cNvSpPr txBox="1"/>
          <p:nvPr/>
        </p:nvSpPr>
        <p:spPr>
          <a:xfrm>
            <a:off x="10688129" y="4088921"/>
            <a:ext cx="1183337" cy="230832"/>
          </a:xfrm>
          <a:prstGeom prst="rect">
            <a:avLst/>
          </a:prstGeom>
          <a:noFill/>
        </p:spPr>
        <p:txBody>
          <a:bodyPr wrap="none" rtlCol="0">
            <a:spAutoFit/>
          </a:bodyPr>
          <a:lstStyle/>
          <a:p>
            <a:r>
              <a:rPr lang="en-US" sz="900" dirty="0"/>
              <a:t>Photo Credit Amazon</a:t>
            </a:r>
            <a:endParaRPr lang="en-GB" sz="900" dirty="0"/>
          </a:p>
        </p:txBody>
      </p:sp>
    </p:spTree>
    <p:extLst>
      <p:ext uri="{BB962C8B-B14F-4D97-AF65-F5344CB8AC3E}">
        <p14:creationId xmlns:p14="http://schemas.microsoft.com/office/powerpoint/2010/main" val="193624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3504-FC2A-22E8-A703-9EC57669A359}"/>
              </a:ext>
            </a:extLst>
          </p:cNvPr>
          <p:cNvSpPr>
            <a:spLocks noGrp="1"/>
          </p:cNvSpPr>
          <p:nvPr>
            <p:ph type="title"/>
          </p:nvPr>
        </p:nvSpPr>
        <p:spPr/>
        <p:txBody>
          <a:bodyPr/>
          <a:lstStyle/>
          <a:p>
            <a:r>
              <a:rPr lang="en-US" dirty="0"/>
              <a:t>Introduction</a:t>
            </a:r>
            <a:endParaRPr lang="en-GB" dirty="0"/>
          </a:p>
        </p:txBody>
      </p:sp>
      <p:sp>
        <p:nvSpPr>
          <p:cNvPr id="3" name="Content Placeholder 2">
            <a:extLst>
              <a:ext uri="{FF2B5EF4-FFF2-40B4-BE49-F238E27FC236}">
                <a16:creationId xmlns:a16="http://schemas.microsoft.com/office/drawing/2014/main" id="{5788549E-0597-6E41-5663-63B6E5D59156}"/>
              </a:ext>
            </a:extLst>
          </p:cNvPr>
          <p:cNvSpPr>
            <a:spLocks noGrp="1"/>
          </p:cNvSpPr>
          <p:nvPr>
            <p:ph idx="1"/>
          </p:nvPr>
        </p:nvSpPr>
        <p:spPr>
          <a:xfrm>
            <a:off x="838200" y="1016000"/>
            <a:ext cx="10515600" cy="5160963"/>
          </a:xfrm>
        </p:spPr>
        <p:txBody>
          <a:bodyPr>
            <a:normAutofit/>
          </a:bodyPr>
          <a:lstStyle/>
          <a:p>
            <a:r>
              <a:rPr lang="en-US" sz="2000" dirty="0"/>
              <a:t>In the </a:t>
            </a:r>
            <a:r>
              <a:rPr lang="en-US" sz="2000" dirty="0">
                <a:hlinkClick r:id="rId2"/>
              </a:rPr>
              <a:t>Water Boiling Test WBT </a:t>
            </a:r>
            <a:r>
              <a:rPr lang="en-US" sz="2000" dirty="0"/>
              <a:t>(and in many other assessments of thermal efficiencies), the protocol prescribes 3 test phases – </a:t>
            </a:r>
          </a:p>
          <a:p>
            <a:pPr lvl="1"/>
            <a:r>
              <a:rPr lang="en-US" sz="2000" dirty="0" err="1"/>
              <a:t>i</a:t>
            </a:r>
            <a:r>
              <a:rPr lang="en-US" sz="2000" dirty="0"/>
              <a:t>) raising a specified amount of water or food to a given temperature from a cold start, </a:t>
            </a:r>
          </a:p>
          <a:p>
            <a:pPr lvl="1"/>
            <a:r>
              <a:rPr lang="en-US" sz="2000" dirty="0"/>
              <a:t>ii) raising a specified amount of water or food from a hot start, and </a:t>
            </a:r>
          </a:p>
          <a:p>
            <a:pPr lvl="1"/>
            <a:r>
              <a:rPr lang="en-US" sz="2000" dirty="0"/>
              <a:t>iii) simmering said water for a given time (generally 45 minutes, but in some protocols 30mins).  ‘Simmering’ while generally applied to a stew or water-based food, can be interpreted as ‘holding the water or food at a prescribed temperature’.</a:t>
            </a:r>
          </a:p>
          <a:p>
            <a:r>
              <a:rPr lang="en-US" sz="2000" dirty="0"/>
              <a:t>Cooking is more complex than boiling water, and so some devices such as air fryers, ovens, grills cannot be tested by the conventional WBT.</a:t>
            </a:r>
          </a:p>
          <a:p>
            <a:r>
              <a:rPr lang="en-US" sz="2000" dirty="0"/>
              <a:t>However, in the following we have taken our cue from the WBT and considered the 2 key phases to energy efficiency in cooking:</a:t>
            </a:r>
          </a:p>
          <a:p>
            <a:r>
              <a:rPr lang="en-US" sz="2000" dirty="0"/>
              <a:t>Heating of the pot of food </a:t>
            </a:r>
          </a:p>
          <a:p>
            <a:pPr lvl="1"/>
            <a:r>
              <a:rPr lang="en-US" sz="2000" dirty="0"/>
              <a:t>Slides 3 to 6 consider how a device raises the temperature of the food </a:t>
            </a:r>
          </a:p>
          <a:p>
            <a:r>
              <a:rPr lang="en-US" sz="2000" dirty="0"/>
              <a:t>Losses during cooking of the food </a:t>
            </a:r>
          </a:p>
          <a:p>
            <a:pPr lvl="1"/>
            <a:r>
              <a:rPr lang="en-US" sz="2000" dirty="0"/>
              <a:t>Slides 8 onwards consider how the food is maintained at temperature </a:t>
            </a:r>
            <a:endParaRPr lang="en-GB" sz="2000" dirty="0"/>
          </a:p>
        </p:txBody>
      </p:sp>
    </p:spTree>
    <p:extLst>
      <p:ext uri="{BB962C8B-B14F-4D97-AF65-F5344CB8AC3E}">
        <p14:creationId xmlns:p14="http://schemas.microsoft.com/office/powerpoint/2010/main" val="1387461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AA334-9BCF-60AD-EDD5-7871857D64E8}"/>
              </a:ext>
            </a:extLst>
          </p:cNvPr>
          <p:cNvSpPr>
            <a:spLocks noGrp="1"/>
          </p:cNvSpPr>
          <p:nvPr>
            <p:ph type="title"/>
          </p:nvPr>
        </p:nvSpPr>
        <p:spPr>
          <a:xfrm>
            <a:off x="1062486" y="2469971"/>
            <a:ext cx="7279257" cy="650875"/>
          </a:xfrm>
        </p:spPr>
        <p:txBody>
          <a:bodyPr/>
          <a:lstStyle/>
          <a:p>
            <a:r>
              <a:rPr lang="en-US" dirty="0"/>
              <a:t>Phase 1 – Heating of the pot</a:t>
            </a:r>
            <a:endParaRPr lang="en-GB" dirty="0"/>
          </a:p>
        </p:txBody>
      </p:sp>
    </p:spTree>
    <p:extLst>
      <p:ext uri="{BB962C8B-B14F-4D97-AF65-F5344CB8AC3E}">
        <p14:creationId xmlns:p14="http://schemas.microsoft.com/office/powerpoint/2010/main" val="1592652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C0F8-CC18-F30A-3F4A-436424169E80}"/>
              </a:ext>
            </a:extLst>
          </p:cNvPr>
          <p:cNvSpPr>
            <a:spLocks noGrp="1"/>
          </p:cNvSpPr>
          <p:nvPr>
            <p:ph type="title"/>
          </p:nvPr>
        </p:nvSpPr>
        <p:spPr>
          <a:xfrm>
            <a:off x="253413" y="158451"/>
            <a:ext cx="10515600" cy="780660"/>
          </a:xfrm>
        </p:spPr>
        <p:txBody>
          <a:bodyPr/>
          <a:lstStyle/>
          <a:p>
            <a:r>
              <a:rPr lang="en-US" dirty="0"/>
              <a:t>Resistive heating element (hotplate)</a:t>
            </a:r>
            <a:endParaRPr lang="en-GB" dirty="0"/>
          </a:p>
        </p:txBody>
      </p:sp>
      <p:sp>
        <p:nvSpPr>
          <p:cNvPr id="13" name="TextBox 12">
            <a:extLst>
              <a:ext uri="{FF2B5EF4-FFF2-40B4-BE49-F238E27FC236}">
                <a16:creationId xmlns:a16="http://schemas.microsoft.com/office/drawing/2014/main" id="{17950C5D-5CB9-5B82-E596-789A6B25B336}"/>
              </a:ext>
            </a:extLst>
          </p:cNvPr>
          <p:cNvSpPr txBox="1"/>
          <p:nvPr/>
        </p:nvSpPr>
        <p:spPr>
          <a:xfrm>
            <a:off x="5511213" y="930935"/>
            <a:ext cx="4961255" cy="2585323"/>
          </a:xfrm>
          <a:prstGeom prst="rect">
            <a:avLst/>
          </a:prstGeom>
          <a:noFill/>
        </p:spPr>
        <p:txBody>
          <a:bodyPr wrap="square" rtlCol="0">
            <a:spAutoFit/>
          </a:bodyPr>
          <a:lstStyle/>
          <a:p>
            <a:pPr marL="285750" indent="-285750">
              <a:buFont typeface="Arial" panose="020B0604020202020204" pitchFamily="34" charset="0"/>
              <a:buChar char="•"/>
            </a:pPr>
            <a:r>
              <a:rPr lang="en-US" dirty="0"/>
              <a:t>Heat generated in plate by passing current through a resistive element.</a:t>
            </a:r>
          </a:p>
          <a:p>
            <a:pPr marL="285750" indent="-285750">
              <a:buFont typeface="Arial" panose="020B0604020202020204" pitchFamily="34" charset="0"/>
              <a:buChar char="•"/>
            </a:pPr>
            <a:r>
              <a:rPr lang="en-US" dirty="0"/>
              <a:t>Relies on contact to transfer heat by conduction (and a little radiant)</a:t>
            </a:r>
          </a:p>
          <a:p>
            <a:pPr marL="285750" indent="-285750">
              <a:buFont typeface="Arial" panose="020B0604020202020204" pitchFamily="34" charset="0"/>
              <a:buChar char="•"/>
            </a:pPr>
            <a:r>
              <a:rPr lang="en-US" dirty="0"/>
              <a:t>Can be AC or DC, depends on current and voltage and resistance. </a:t>
            </a:r>
          </a:p>
          <a:p>
            <a:pPr marL="285750" indent="-285750">
              <a:buFont typeface="Arial" panose="020B0604020202020204" pitchFamily="34" charset="0"/>
              <a:buChar char="•"/>
            </a:pPr>
            <a:r>
              <a:rPr lang="en-US" dirty="0"/>
              <a:t>Easy to make and easy to adapt – operation is on and off controlled by thermostat.</a:t>
            </a:r>
          </a:p>
          <a:p>
            <a:pPr marL="285750" indent="-285750">
              <a:buFont typeface="Arial" panose="020B0604020202020204" pitchFamily="34" charset="0"/>
              <a:buChar char="•"/>
            </a:pPr>
            <a:r>
              <a:rPr lang="en-US" dirty="0"/>
              <a:t>Can use any material for the pot</a:t>
            </a:r>
          </a:p>
        </p:txBody>
      </p:sp>
      <p:sp>
        <p:nvSpPr>
          <p:cNvPr id="15" name="Rectangle: Rounded Corners 14">
            <a:extLst>
              <a:ext uri="{FF2B5EF4-FFF2-40B4-BE49-F238E27FC236}">
                <a16:creationId xmlns:a16="http://schemas.microsoft.com/office/drawing/2014/main" id="{764D8845-30D0-C557-E6E9-B7D5AE2EE873}"/>
              </a:ext>
            </a:extLst>
          </p:cNvPr>
          <p:cNvSpPr/>
          <p:nvPr/>
        </p:nvSpPr>
        <p:spPr>
          <a:xfrm>
            <a:off x="9087827" y="6248460"/>
            <a:ext cx="2005046" cy="2444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6" name="Rectangle: Rounded Corners 7">
            <a:extLst>
              <a:ext uri="{FF2B5EF4-FFF2-40B4-BE49-F238E27FC236}">
                <a16:creationId xmlns:a16="http://schemas.microsoft.com/office/drawing/2014/main" id="{16A0DA0A-3F0C-7908-9809-BA5D49B9D6BD}"/>
              </a:ext>
            </a:extLst>
          </p:cNvPr>
          <p:cNvSpPr/>
          <p:nvPr/>
        </p:nvSpPr>
        <p:spPr>
          <a:xfrm>
            <a:off x="9087827" y="5089126"/>
            <a:ext cx="2005046" cy="1024699"/>
          </a:xfrm>
          <a:custGeom>
            <a:avLst/>
            <a:gdLst>
              <a:gd name="connsiteX0" fmla="*/ 0 w 4494363"/>
              <a:gd name="connsiteY0" fmla="*/ 366950 h 1758350"/>
              <a:gd name="connsiteX1" fmla="*/ 366950 w 4494363"/>
              <a:gd name="connsiteY1" fmla="*/ 0 h 1758350"/>
              <a:gd name="connsiteX2" fmla="*/ 4127413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66950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732299 h 2123699"/>
              <a:gd name="connsiteX1" fmla="*/ 330004 w 4494363"/>
              <a:gd name="connsiteY1" fmla="*/ 365349 h 2123699"/>
              <a:gd name="connsiteX2" fmla="*/ 4210540 w 4494363"/>
              <a:gd name="connsiteY2" fmla="*/ 365349 h 2123699"/>
              <a:gd name="connsiteX3" fmla="*/ 4494363 w 4494363"/>
              <a:gd name="connsiteY3" fmla="*/ 732299 h 2123699"/>
              <a:gd name="connsiteX4" fmla="*/ 4494363 w 4494363"/>
              <a:gd name="connsiteY4" fmla="*/ 1756749 h 2123699"/>
              <a:gd name="connsiteX5" fmla="*/ 4127413 w 4494363"/>
              <a:gd name="connsiteY5" fmla="*/ 2123699 h 2123699"/>
              <a:gd name="connsiteX6" fmla="*/ 366950 w 4494363"/>
              <a:gd name="connsiteY6" fmla="*/ 2123699 h 2123699"/>
              <a:gd name="connsiteX7" fmla="*/ 0 w 4494363"/>
              <a:gd name="connsiteY7" fmla="*/ 1756749 h 2123699"/>
              <a:gd name="connsiteX8" fmla="*/ 0 w 4494363"/>
              <a:gd name="connsiteY8" fmla="*/ 732299 h 2123699"/>
              <a:gd name="connsiteX0" fmla="*/ 168482 w 4662845"/>
              <a:gd name="connsiteY0" fmla="*/ 732299 h 2123699"/>
              <a:gd name="connsiteX1" fmla="*/ 498486 w 4662845"/>
              <a:gd name="connsiteY1" fmla="*/ 365349 h 2123699"/>
              <a:gd name="connsiteX2" fmla="*/ 4379022 w 4662845"/>
              <a:gd name="connsiteY2" fmla="*/ 365349 h 2123699"/>
              <a:gd name="connsiteX3" fmla="*/ 4662845 w 4662845"/>
              <a:gd name="connsiteY3" fmla="*/ 732299 h 2123699"/>
              <a:gd name="connsiteX4" fmla="*/ 4662845 w 4662845"/>
              <a:gd name="connsiteY4" fmla="*/ 1756749 h 2123699"/>
              <a:gd name="connsiteX5" fmla="*/ 4295895 w 4662845"/>
              <a:gd name="connsiteY5" fmla="*/ 2123699 h 2123699"/>
              <a:gd name="connsiteX6" fmla="*/ 535432 w 4662845"/>
              <a:gd name="connsiteY6" fmla="*/ 2123699 h 2123699"/>
              <a:gd name="connsiteX7" fmla="*/ 168482 w 4662845"/>
              <a:gd name="connsiteY7" fmla="*/ 1756749 h 2123699"/>
              <a:gd name="connsiteX8" fmla="*/ 168482 w 4662845"/>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63141 w 4890207"/>
              <a:gd name="connsiteY6" fmla="*/ 2105227 h 2123699"/>
              <a:gd name="connsiteX7" fmla="*/ 168482 w 4890207"/>
              <a:gd name="connsiteY7" fmla="*/ 1756749 h 2123699"/>
              <a:gd name="connsiteX8" fmla="*/ 168482 w 4890207"/>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63141 w 4890207"/>
              <a:gd name="connsiteY6" fmla="*/ 2105227 h 2123699"/>
              <a:gd name="connsiteX7" fmla="*/ 168482 w 4890207"/>
              <a:gd name="connsiteY7" fmla="*/ 1756749 h 2123699"/>
              <a:gd name="connsiteX8" fmla="*/ 168482 w 4890207"/>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63141 w 4890207"/>
              <a:gd name="connsiteY6" fmla="*/ 2105227 h 2123699"/>
              <a:gd name="connsiteX7" fmla="*/ 168482 w 4890207"/>
              <a:gd name="connsiteY7" fmla="*/ 1756749 h 2123699"/>
              <a:gd name="connsiteX8" fmla="*/ 168482 w 4890207"/>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63141 w 4890207"/>
              <a:gd name="connsiteY6" fmla="*/ 2105227 h 2123699"/>
              <a:gd name="connsiteX7" fmla="*/ 168482 w 4890207"/>
              <a:gd name="connsiteY7" fmla="*/ 1756749 h 2123699"/>
              <a:gd name="connsiteX8" fmla="*/ 168482 w 4890207"/>
              <a:gd name="connsiteY8" fmla="*/ 732299 h 21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0207" h="2123699">
                <a:moveTo>
                  <a:pt x="168482" y="732299"/>
                </a:moveTo>
                <a:cubicBezTo>
                  <a:pt x="168482" y="529638"/>
                  <a:pt x="-378430" y="383821"/>
                  <a:pt x="498486" y="365349"/>
                </a:cubicBezTo>
                <a:cubicBezTo>
                  <a:pt x="3131271" y="-456688"/>
                  <a:pt x="3085510" y="365349"/>
                  <a:pt x="4379022" y="365349"/>
                </a:cubicBezTo>
                <a:cubicBezTo>
                  <a:pt x="5329828" y="319167"/>
                  <a:pt x="4662845" y="529638"/>
                  <a:pt x="4662845" y="732299"/>
                </a:cubicBezTo>
                <a:lnTo>
                  <a:pt x="4662845" y="1756749"/>
                </a:lnTo>
                <a:cubicBezTo>
                  <a:pt x="4662845" y="1959410"/>
                  <a:pt x="4498556" y="2123699"/>
                  <a:pt x="4295895" y="2123699"/>
                </a:cubicBezTo>
                <a:cubicBezTo>
                  <a:pt x="1259789" y="2117542"/>
                  <a:pt x="985356" y="1991311"/>
                  <a:pt x="563141" y="2105227"/>
                </a:cubicBezTo>
                <a:cubicBezTo>
                  <a:pt x="360480" y="2105227"/>
                  <a:pt x="168482" y="1959410"/>
                  <a:pt x="168482" y="1756749"/>
                </a:cubicBezTo>
                <a:lnTo>
                  <a:pt x="168482" y="732299"/>
                </a:lnTo>
                <a:close/>
              </a:path>
            </a:pathLst>
          </a:custGeom>
          <a:noFill/>
          <a:ln w="130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DFF0C302-C6F1-753C-35CD-8F70DE7FEDE5}"/>
              </a:ext>
            </a:extLst>
          </p:cNvPr>
          <p:cNvSpPr/>
          <p:nvPr/>
        </p:nvSpPr>
        <p:spPr>
          <a:xfrm>
            <a:off x="674255" y="6191297"/>
            <a:ext cx="3519055" cy="2905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Rectangle: Rounded Corners 7">
            <a:extLst>
              <a:ext uri="{FF2B5EF4-FFF2-40B4-BE49-F238E27FC236}">
                <a16:creationId xmlns:a16="http://schemas.microsoft.com/office/drawing/2014/main" id="{B635ECFF-AB1D-D36E-9FEF-D484837A8EC8}"/>
              </a:ext>
            </a:extLst>
          </p:cNvPr>
          <p:cNvSpPr/>
          <p:nvPr/>
        </p:nvSpPr>
        <p:spPr>
          <a:xfrm>
            <a:off x="1558636" y="5139950"/>
            <a:ext cx="1750291" cy="951115"/>
          </a:xfrm>
          <a:custGeom>
            <a:avLst/>
            <a:gdLst>
              <a:gd name="connsiteX0" fmla="*/ 0 w 4494363"/>
              <a:gd name="connsiteY0" fmla="*/ 366950 h 1758350"/>
              <a:gd name="connsiteX1" fmla="*/ 366950 w 4494363"/>
              <a:gd name="connsiteY1" fmla="*/ 0 h 1758350"/>
              <a:gd name="connsiteX2" fmla="*/ 4127413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66950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732299 h 2123699"/>
              <a:gd name="connsiteX1" fmla="*/ 330004 w 4494363"/>
              <a:gd name="connsiteY1" fmla="*/ 365349 h 2123699"/>
              <a:gd name="connsiteX2" fmla="*/ 4210540 w 4494363"/>
              <a:gd name="connsiteY2" fmla="*/ 365349 h 2123699"/>
              <a:gd name="connsiteX3" fmla="*/ 4494363 w 4494363"/>
              <a:gd name="connsiteY3" fmla="*/ 732299 h 2123699"/>
              <a:gd name="connsiteX4" fmla="*/ 4494363 w 4494363"/>
              <a:gd name="connsiteY4" fmla="*/ 1756749 h 2123699"/>
              <a:gd name="connsiteX5" fmla="*/ 4127413 w 4494363"/>
              <a:gd name="connsiteY5" fmla="*/ 2123699 h 2123699"/>
              <a:gd name="connsiteX6" fmla="*/ 366950 w 4494363"/>
              <a:gd name="connsiteY6" fmla="*/ 2123699 h 2123699"/>
              <a:gd name="connsiteX7" fmla="*/ 0 w 4494363"/>
              <a:gd name="connsiteY7" fmla="*/ 1756749 h 2123699"/>
              <a:gd name="connsiteX8" fmla="*/ 0 w 4494363"/>
              <a:gd name="connsiteY8" fmla="*/ 732299 h 2123699"/>
              <a:gd name="connsiteX0" fmla="*/ 168482 w 4662845"/>
              <a:gd name="connsiteY0" fmla="*/ 732299 h 2123699"/>
              <a:gd name="connsiteX1" fmla="*/ 498486 w 4662845"/>
              <a:gd name="connsiteY1" fmla="*/ 365349 h 2123699"/>
              <a:gd name="connsiteX2" fmla="*/ 4379022 w 4662845"/>
              <a:gd name="connsiteY2" fmla="*/ 365349 h 2123699"/>
              <a:gd name="connsiteX3" fmla="*/ 4662845 w 4662845"/>
              <a:gd name="connsiteY3" fmla="*/ 732299 h 2123699"/>
              <a:gd name="connsiteX4" fmla="*/ 4662845 w 4662845"/>
              <a:gd name="connsiteY4" fmla="*/ 1756749 h 2123699"/>
              <a:gd name="connsiteX5" fmla="*/ 4295895 w 4662845"/>
              <a:gd name="connsiteY5" fmla="*/ 2123699 h 2123699"/>
              <a:gd name="connsiteX6" fmla="*/ 535432 w 4662845"/>
              <a:gd name="connsiteY6" fmla="*/ 2123699 h 2123699"/>
              <a:gd name="connsiteX7" fmla="*/ 168482 w 4662845"/>
              <a:gd name="connsiteY7" fmla="*/ 1756749 h 2123699"/>
              <a:gd name="connsiteX8" fmla="*/ 168482 w 4662845"/>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0207" h="2123699">
                <a:moveTo>
                  <a:pt x="168482" y="732299"/>
                </a:moveTo>
                <a:cubicBezTo>
                  <a:pt x="168482" y="529638"/>
                  <a:pt x="-378430" y="383821"/>
                  <a:pt x="498486" y="365349"/>
                </a:cubicBezTo>
                <a:cubicBezTo>
                  <a:pt x="3131271" y="-456688"/>
                  <a:pt x="3085510" y="365349"/>
                  <a:pt x="4379022" y="365349"/>
                </a:cubicBezTo>
                <a:cubicBezTo>
                  <a:pt x="5329828" y="319167"/>
                  <a:pt x="4662845" y="529638"/>
                  <a:pt x="4662845" y="732299"/>
                </a:cubicBezTo>
                <a:lnTo>
                  <a:pt x="4662845" y="1756749"/>
                </a:lnTo>
                <a:cubicBezTo>
                  <a:pt x="4662845" y="1959410"/>
                  <a:pt x="4498556" y="2123699"/>
                  <a:pt x="4295895" y="2123699"/>
                </a:cubicBezTo>
                <a:lnTo>
                  <a:pt x="535432" y="2123699"/>
                </a:lnTo>
                <a:cubicBezTo>
                  <a:pt x="332771" y="2123699"/>
                  <a:pt x="168482" y="1959410"/>
                  <a:pt x="168482" y="1756749"/>
                </a:cubicBezTo>
                <a:lnTo>
                  <a:pt x="168482" y="732299"/>
                </a:lnTo>
                <a:close/>
              </a:path>
            </a:pathLst>
          </a:custGeom>
          <a:noFill/>
          <a:ln w="130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B77EF36E-C651-660D-D297-66EDBCAC0227}"/>
              </a:ext>
            </a:extLst>
          </p:cNvPr>
          <p:cNvSpPr txBox="1"/>
          <p:nvPr/>
        </p:nvSpPr>
        <p:spPr>
          <a:xfrm>
            <a:off x="5255491" y="3615198"/>
            <a:ext cx="3832336" cy="646331"/>
          </a:xfrm>
          <a:prstGeom prst="rect">
            <a:avLst/>
          </a:prstGeom>
          <a:solidFill>
            <a:schemeClr val="accent1">
              <a:lumMod val="20000"/>
              <a:lumOff val="80000"/>
            </a:schemeClr>
          </a:solidFill>
        </p:spPr>
        <p:txBody>
          <a:bodyPr wrap="square">
            <a:spAutoFit/>
          </a:bodyPr>
          <a:lstStyle/>
          <a:p>
            <a:r>
              <a:rPr lang="en-US" dirty="0"/>
              <a:t>Heat transfer to pot dependent on fit of pot to top of heating element.</a:t>
            </a:r>
          </a:p>
        </p:txBody>
      </p:sp>
      <p:sp>
        <p:nvSpPr>
          <p:cNvPr id="33" name="TextBox 32">
            <a:extLst>
              <a:ext uri="{FF2B5EF4-FFF2-40B4-BE49-F238E27FC236}">
                <a16:creationId xmlns:a16="http://schemas.microsoft.com/office/drawing/2014/main" id="{3B9AD9CC-FEE2-D84F-6009-6F5775C86E22}"/>
              </a:ext>
            </a:extLst>
          </p:cNvPr>
          <p:cNvSpPr txBox="1"/>
          <p:nvPr/>
        </p:nvSpPr>
        <p:spPr>
          <a:xfrm>
            <a:off x="4406947" y="5925294"/>
            <a:ext cx="4235402" cy="369332"/>
          </a:xfrm>
          <a:prstGeom prst="rect">
            <a:avLst/>
          </a:prstGeom>
          <a:solidFill>
            <a:schemeClr val="accent1">
              <a:lumMod val="20000"/>
              <a:lumOff val="80000"/>
            </a:schemeClr>
          </a:solidFill>
        </p:spPr>
        <p:txBody>
          <a:bodyPr wrap="square">
            <a:spAutoFit/>
          </a:bodyPr>
          <a:lstStyle/>
          <a:p>
            <a:r>
              <a:rPr lang="en-US" dirty="0"/>
              <a:t>If pot has dents, some bits don’t touch</a:t>
            </a:r>
          </a:p>
        </p:txBody>
      </p:sp>
      <p:sp>
        <p:nvSpPr>
          <p:cNvPr id="35" name="TextBox 34">
            <a:extLst>
              <a:ext uri="{FF2B5EF4-FFF2-40B4-BE49-F238E27FC236}">
                <a16:creationId xmlns:a16="http://schemas.microsoft.com/office/drawing/2014/main" id="{39DA4452-E65E-1AF7-3507-A70460362ED9}"/>
              </a:ext>
            </a:extLst>
          </p:cNvPr>
          <p:cNvSpPr txBox="1"/>
          <p:nvPr/>
        </p:nvSpPr>
        <p:spPr>
          <a:xfrm>
            <a:off x="5245016" y="5157062"/>
            <a:ext cx="3397333" cy="646331"/>
          </a:xfrm>
          <a:prstGeom prst="rect">
            <a:avLst/>
          </a:prstGeom>
          <a:solidFill>
            <a:schemeClr val="accent1">
              <a:lumMod val="20000"/>
              <a:lumOff val="80000"/>
            </a:schemeClr>
          </a:solidFill>
        </p:spPr>
        <p:txBody>
          <a:bodyPr wrap="square">
            <a:spAutoFit/>
          </a:bodyPr>
          <a:lstStyle/>
          <a:p>
            <a:r>
              <a:rPr lang="en-US" dirty="0"/>
              <a:t>If pot significantly smaller then loss at edges</a:t>
            </a:r>
          </a:p>
        </p:txBody>
      </p:sp>
      <p:cxnSp>
        <p:nvCxnSpPr>
          <p:cNvPr id="37" name="Straight Arrow Connector 36">
            <a:extLst>
              <a:ext uri="{FF2B5EF4-FFF2-40B4-BE49-F238E27FC236}">
                <a16:creationId xmlns:a16="http://schemas.microsoft.com/office/drawing/2014/main" id="{4A3533AA-17AE-55CB-9647-F89EB2A37273}"/>
              </a:ext>
            </a:extLst>
          </p:cNvPr>
          <p:cNvCxnSpPr>
            <a:cxnSpLocks/>
            <a:stCxn id="31" idx="1"/>
          </p:cNvCxnSpPr>
          <p:nvPr/>
        </p:nvCxnSpPr>
        <p:spPr>
          <a:xfrm flipH="1">
            <a:off x="5022142" y="3938364"/>
            <a:ext cx="233349" cy="16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Arrow: Up 38">
            <a:extLst>
              <a:ext uri="{FF2B5EF4-FFF2-40B4-BE49-F238E27FC236}">
                <a16:creationId xmlns:a16="http://schemas.microsoft.com/office/drawing/2014/main" id="{D4A0DE03-AF5C-7FC9-A4D7-17B98C039468}"/>
              </a:ext>
            </a:extLst>
          </p:cNvPr>
          <p:cNvSpPr/>
          <p:nvPr/>
        </p:nvSpPr>
        <p:spPr>
          <a:xfrm>
            <a:off x="2269737" y="5763492"/>
            <a:ext cx="306652" cy="48496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0" name="Arrow: Up 39">
            <a:extLst>
              <a:ext uri="{FF2B5EF4-FFF2-40B4-BE49-F238E27FC236}">
                <a16:creationId xmlns:a16="http://schemas.microsoft.com/office/drawing/2014/main" id="{48200A51-07FF-0562-51B5-7821642DDA03}"/>
              </a:ext>
            </a:extLst>
          </p:cNvPr>
          <p:cNvSpPr/>
          <p:nvPr/>
        </p:nvSpPr>
        <p:spPr>
          <a:xfrm>
            <a:off x="3393430" y="5706328"/>
            <a:ext cx="360974" cy="484969"/>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51" name="Group 50">
            <a:extLst>
              <a:ext uri="{FF2B5EF4-FFF2-40B4-BE49-F238E27FC236}">
                <a16:creationId xmlns:a16="http://schemas.microsoft.com/office/drawing/2014/main" id="{1E0CFB48-17C2-BAE0-54CD-DA09592A65BA}"/>
              </a:ext>
            </a:extLst>
          </p:cNvPr>
          <p:cNvGrpSpPr/>
          <p:nvPr/>
        </p:nvGrpSpPr>
        <p:grpSpPr>
          <a:xfrm>
            <a:off x="437937" y="1780913"/>
            <a:ext cx="4890207" cy="3069377"/>
            <a:chOff x="437937" y="1780913"/>
            <a:chExt cx="4890207" cy="3069377"/>
          </a:xfrm>
        </p:grpSpPr>
        <p:sp>
          <p:nvSpPr>
            <p:cNvPr id="7" name="Rectangle: Rounded Corners 6">
              <a:extLst>
                <a:ext uri="{FF2B5EF4-FFF2-40B4-BE49-F238E27FC236}">
                  <a16:creationId xmlns:a16="http://schemas.microsoft.com/office/drawing/2014/main" id="{5F523D97-9483-3F86-0900-2E27CEDD3CD4}"/>
                </a:ext>
              </a:extLst>
            </p:cNvPr>
            <p:cNvSpPr/>
            <p:nvPr/>
          </p:nvSpPr>
          <p:spPr>
            <a:xfrm>
              <a:off x="527779" y="3994837"/>
              <a:ext cx="4494363" cy="3968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Resistive heating element</a:t>
              </a:r>
              <a:endParaRPr lang="en-GB" dirty="0"/>
            </a:p>
          </p:txBody>
        </p:sp>
        <p:sp>
          <p:nvSpPr>
            <p:cNvPr id="12" name="Rectangle: Rounded Corners 7">
              <a:extLst>
                <a:ext uri="{FF2B5EF4-FFF2-40B4-BE49-F238E27FC236}">
                  <a16:creationId xmlns:a16="http://schemas.microsoft.com/office/drawing/2014/main" id="{9AF6463E-8B63-3F77-1493-DDC3384A3588}"/>
                </a:ext>
              </a:extLst>
            </p:cNvPr>
            <p:cNvSpPr/>
            <p:nvPr/>
          </p:nvSpPr>
          <p:spPr>
            <a:xfrm>
              <a:off x="437937" y="1780913"/>
              <a:ext cx="4890207" cy="2123699"/>
            </a:xfrm>
            <a:custGeom>
              <a:avLst/>
              <a:gdLst>
                <a:gd name="connsiteX0" fmla="*/ 0 w 4494363"/>
                <a:gd name="connsiteY0" fmla="*/ 366950 h 1758350"/>
                <a:gd name="connsiteX1" fmla="*/ 366950 w 4494363"/>
                <a:gd name="connsiteY1" fmla="*/ 0 h 1758350"/>
                <a:gd name="connsiteX2" fmla="*/ 4127413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66950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732299 h 2123699"/>
                <a:gd name="connsiteX1" fmla="*/ 330004 w 4494363"/>
                <a:gd name="connsiteY1" fmla="*/ 365349 h 2123699"/>
                <a:gd name="connsiteX2" fmla="*/ 4210540 w 4494363"/>
                <a:gd name="connsiteY2" fmla="*/ 365349 h 2123699"/>
                <a:gd name="connsiteX3" fmla="*/ 4494363 w 4494363"/>
                <a:gd name="connsiteY3" fmla="*/ 732299 h 2123699"/>
                <a:gd name="connsiteX4" fmla="*/ 4494363 w 4494363"/>
                <a:gd name="connsiteY4" fmla="*/ 1756749 h 2123699"/>
                <a:gd name="connsiteX5" fmla="*/ 4127413 w 4494363"/>
                <a:gd name="connsiteY5" fmla="*/ 2123699 h 2123699"/>
                <a:gd name="connsiteX6" fmla="*/ 366950 w 4494363"/>
                <a:gd name="connsiteY6" fmla="*/ 2123699 h 2123699"/>
                <a:gd name="connsiteX7" fmla="*/ 0 w 4494363"/>
                <a:gd name="connsiteY7" fmla="*/ 1756749 h 2123699"/>
                <a:gd name="connsiteX8" fmla="*/ 0 w 4494363"/>
                <a:gd name="connsiteY8" fmla="*/ 732299 h 2123699"/>
                <a:gd name="connsiteX0" fmla="*/ 168482 w 4662845"/>
                <a:gd name="connsiteY0" fmla="*/ 732299 h 2123699"/>
                <a:gd name="connsiteX1" fmla="*/ 498486 w 4662845"/>
                <a:gd name="connsiteY1" fmla="*/ 365349 h 2123699"/>
                <a:gd name="connsiteX2" fmla="*/ 4379022 w 4662845"/>
                <a:gd name="connsiteY2" fmla="*/ 365349 h 2123699"/>
                <a:gd name="connsiteX3" fmla="*/ 4662845 w 4662845"/>
                <a:gd name="connsiteY3" fmla="*/ 732299 h 2123699"/>
                <a:gd name="connsiteX4" fmla="*/ 4662845 w 4662845"/>
                <a:gd name="connsiteY4" fmla="*/ 1756749 h 2123699"/>
                <a:gd name="connsiteX5" fmla="*/ 4295895 w 4662845"/>
                <a:gd name="connsiteY5" fmla="*/ 2123699 h 2123699"/>
                <a:gd name="connsiteX6" fmla="*/ 535432 w 4662845"/>
                <a:gd name="connsiteY6" fmla="*/ 2123699 h 2123699"/>
                <a:gd name="connsiteX7" fmla="*/ 168482 w 4662845"/>
                <a:gd name="connsiteY7" fmla="*/ 1756749 h 2123699"/>
                <a:gd name="connsiteX8" fmla="*/ 168482 w 4662845"/>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0207" h="2123699">
                  <a:moveTo>
                    <a:pt x="168482" y="732299"/>
                  </a:moveTo>
                  <a:cubicBezTo>
                    <a:pt x="168482" y="529638"/>
                    <a:pt x="-378430" y="383821"/>
                    <a:pt x="498486" y="365349"/>
                  </a:cubicBezTo>
                  <a:cubicBezTo>
                    <a:pt x="3131271" y="-456688"/>
                    <a:pt x="3085510" y="365349"/>
                    <a:pt x="4379022" y="365349"/>
                  </a:cubicBezTo>
                  <a:cubicBezTo>
                    <a:pt x="5329828" y="319167"/>
                    <a:pt x="4662845" y="529638"/>
                    <a:pt x="4662845" y="732299"/>
                  </a:cubicBezTo>
                  <a:lnTo>
                    <a:pt x="4662845" y="1756749"/>
                  </a:lnTo>
                  <a:cubicBezTo>
                    <a:pt x="4662845" y="1959410"/>
                    <a:pt x="4498556" y="2123699"/>
                    <a:pt x="4295895" y="2123699"/>
                  </a:cubicBezTo>
                  <a:lnTo>
                    <a:pt x="535432" y="2123699"/>
                  </a:lnTo>
                  <a:cubicBezTo>
                    <a:pt x="332771" y="2123699"/>
                    <a:pt x="168482" y="1959410"/>
                    <a:pt x="168482" y="1756749"/>
                  </a:cubicBezTo>
                  <a:lnTo>
                    <a:pt x="168482" y="732299"/>
                  </a:lnTo>
                  <a:close/>
                </a:path>
              </a:pathLst>
            </a:custGeom>
            <a:noFill/>
            <a:ln w="130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Cooking pot</a:t>
              </a:r>
              <a:endParaRPr lang="en-GB" dirty="0">
                <a:solidFill>
                  <a:schemeClr val="tx1"/>
                </a:solidFill>
              </a:endParaRPr>
            </a:p>
          </p:txBody>
        </p:sp>
        <p:sp>
          <p:nvSpPr>
            <p:cNvPr id="38" name="Arrow: Up 37">
              <a:extLst>
                <a:ext uri="{FF2B5EF4-FFF2-40B4-BE49-F238E27FC236}">
                  <a16:creationId xmlns:a16="http://schemas.microsoft.com/office/drawing/2014/main" id="{FEBA3553-F667-31A3-AF81-7635CB134C75}"/>
                </a:ext>
              </a:extLst>
            </p:cNvPr>
            <p:cNvSpPr/>
            <p:nvPr/>
          </p:nvSpPr>
          <p:spPr>
            <a:xfrm>
              <a:off x="2445467" y="3490333"/>
              <a:ext cx="437573" cy="58494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1" name="Arrow: Up 40">
              <a:extLst>
                <a:ext uri="{FF2B5EF4-FFF2-40B4-BE49-F238E27FC236}">
                  <a16:creationId xmlns:a16="http://schemas.microsoft.com/office/drawing/2014/main" id="{73A5000D-D4BE-C536-B452-9D0E4FA87414}"/>
                </a:ext>
              </a:extLst>
            </p:cNvPr>
            <p:cNvSpPr/>
            <p:nvPr/>
          </p:nvSpPr>
          <p:spPr>
            <a:xfrm rot="10800000">
              <a:off x="3806635" y="4365321"/>
              <a:ext cx="306652" cy="484969"/>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sp>
        <p:nvSpPr>
          <p:cNvPr id="42" name="TextBox 41">
            <a:extLst>
              <a:ext uri="{FF2B5EF4-FFF2-40B4-BE49-F238E27FC236}">
                <a16:creationId xmlns:a16="http://schemas.microsoft.com/office/drawing/2014/main" id="{D3EF71E4-E80E-683E-D386-725B8D239602}"/>
              </a:ext>
            </a:extLst>
          </p:cNvPr>
          <p:cNvSpPr txBox="1"/>
          <p:nvPr/>
        </p:nvSpPr>
        <p:spPr>
          <a:xfrm>
            <a:off x="5245017" y="4365321"/>
            <a:ext cx="3842810" cy="646331"/>
          </a:xfrm>
          <a:prstGeom prst="rect">
            <a:avLst/>
          </a:prstGeom>
          <a:solidFill>
            <a:schemeClr val="accent1">
              <a:lumMod val="20000"/>
              <a:lumOff val="80000"/>
            </a:schemeClr>
          </a:solidFill>
        </p:spPr>
        <p:txBody>
          <a:bodyPr wrap="square">
            <a:spAutoFit/>
          </a:bodyPr>
          <a:lstStyle/>
          <a:p>
            <a:r>
              <a:rPr lang="en-US" dirty="0"/>
              <a:t>Badly made heating elements lose heat downwards as the base is open.</a:t>
            </a:r>
            <a:endParaRPr lang="en-GB" dirty="0"/>
          </a:p>
        </p:txBody>
      </p:sp>
      <p:cxnSp>
        <p:nvCxnSpPr>
          <p:cNvPr id="43" name="Straight Arrow Connector 42">
            <a:extLst>
              <a:ext uri="{FF2B5EF4-FFF2-40B4-BE49-F238E27FC236}">
                <a16:creationId xmlns:a16="http://schemas.microsoft.com/office/drawing/2014/main" id="{4D8FBD02-57D4-EA76-E694-61AFB44688F9}"/>
              </a:ext>
            </a:extLst>
          </p:cNvPr>
          <p:cNvCxnSpPr>
            <a:cxnSpLocks/>
            <a:stCxn id="33" idx="3"/>
          </p:cNvCxnSpPr>
          <p:nvPr/>
        </p:nvCxnSpPr>
        <p:spPr>
          <a:xfrm>
            <a:off x="8642349" y="6109960"/>
            <a:ext cx="815687" cy="74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82F675D-4935-9BEE-E6A1-4521584F080E}"/>
              </a:ext>
            </a:extLst>
          </p:cNvPr>
          <p:cNvCxnSpPr>
            <a:cxnSpLocks/>
          </p:cNvCxnSpPr>
          <p:nvPr/>
        </p:nvCxnSpPr>
        <p:spPr>
          <a:xfrm flipH="1">
            <a:off x="3998489" y="5480227"/>
            <a:ext cx="1246528" cy="468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27A2E53-159E-9E25-D0D2-FDAC2B6E9853}"/>
              </a:ext>
            </a:extLst>
          </p:cNvPr>
          <p:cNvCxnSpPr>
            <a:cxnSpLocks/>
          </p:cNvCxnSpPr>
          <p:nvPr/>
        </p:nvCxnSpPr>
        <p:spPr>
          <a:xfrm flipH="1">
            <a:off x="4193310" y="4660169"/>
            <a:ext cx="10790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761CBAD-0F5B-FA7C-ED93-1BB4823E9B79}"/>
              </a:ext>
            </a:extLst>
          </p:cNvPr>
          <p:cNvPicPr>
            <a:picLocks noChangeAspect="1"/>
          </p:cNvPicPr>
          <p:nvPr/>
        </p:nvPicPr>
        <p:blipFill>
          <a:blip r:embed="rId2"/>
          <a:stretch>
            <a:fillRect/>
          </a:stretch>
        </p:blipFill>
        <p:spPr>
          <a:xfrm>
            <a:off x="10334726" y="2249144"/>
            <a:ext cx="1857274" cy="1809465"/>
          </a:xfrm>
          <a:prstGeom prst="rect">
            <a:avLst/>
          </a:prstGeom>
        </p:spPr>
      </p:pic>
      <p:sp>
        <p:nvSpPr>
          <p:cNvPr id="6" name="TextBox 5">
            <a:extLst>
              <a:ext uri="{FF2B5EF4-FFF2-40B4-BE49-F238E27FC236}">
                <a16:creationId xmlns:a16="http://schemas.microsoft.com/office/drawing/2014/main" id="{0C5F1C30-5C88-915C-D232-2212C869320A}"/>
              </a:ext>
            </a:extLst>
          </p:cNvPr>
          <p:cNvSpPr txBox="1"/>
          <p:nvPr/>
        </p:nvSpPr>
        <p:spPr>
          <a:xfrm>
            <a:off x="10472468" y="4175518"/>
            <a:ext cx="1298753" cy="246221"/>
          </a:xfrm>
          <a:prstGeom prst="rect">
            <a:avLst/>
          </a:prstGeom>
          <a:noFill/>
        </p:spPr>
        <p:txBody>
          <a:bodyPr wrap="none" rtlCol="0">
            <a:spAutoFit/>
          </a:bodyPr>
          <a:lstStyle/>
          <a:p>
            <a:r>
              <a:rPr lang="en-US" sz="1000" dirty="0"/>
              <a:t>Image credit - </a:t>
            </a:r>
            <a:r>
              <a:rPr lang="en-US" sz="1000" dirty="0" err="1"/>
              <a:t>freepik</a:t>
            </a:r>
            <a:endParaRPr lang="en-GB" sz="1000" dirty="0"/>
          </a:p>
        </p:txBody>
      </p:sp>
      <p:sp>
        <p:nvSpPr>
          <p:cNvPr id="4" name="TextBox 3">
            <a:extLst>
              <a:ext uri="{FF2B5EF4-FFF2-40B4-BE49-F238E27FC236}">
                <a16:creationId xmlns:a16="http://schemas.microsoft.com/office/drawing/2014/main" id="{293B2763-1AA2-F8A8-8385-9666B0983110}"/>
              </a:ext>
            </a:extLst>
          </p:cNvPr>
          <p:cNvSpPr txBox="1"/>
          <p:nvPr/>
        </p:nvSpPr>
        <p:spPr>
          <a:xfrm>
            <a:off x="4406948" y="5157062"/>
            <a:ext cx="4235402" cy="646331"/>
          </a:xfrm>
          <a:prstGeom prst="rect">
            <a:avLst/>
          </a:prstGeom>
          <a:solidFill>
            <a:schemeClr val="accent1">
              <a:lumMod val="20000"/>
              <a:lumOff val="80000"/>
            </a:schemeClr>
          </a:solidFill>
        </p:spPr>
        <p:txBody>
          <a:bodyPr wrap="square">
            <a:spAutoFit/>
          </a:bodyPr>
          <a:lstStyle/>
          <a:p>
            <a:r>
              <a:rPr lang="en-US" dirty="0"/>
              <a:t>If pot significantly smaller than heating element then there are losses at the edges</a:t>
            </a:r>
          </a:p>
        </p:txBody>
      </p:sp>
    </p:spTree>
    <p:extLst>
      <p:ext uri="{BB962C8B-B14F-4D97-AF65-F5344CB8AC3E}">
        <p14:creationId xmlns:p14="http://schemas.microsoft.com/office/powerpoint/2010/main" val="4129206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C0F8-CC18-F30A-3F4A-436424169E80}"/>
              </a:ext>
            </a:extLst>
          </p:cNvPr>
          <p:cNvSpPr>
            <a:spLocks noGrp="1"/>
          </p:cNvSpPr>
          <p:nvPr>
            <p:ph type="title"/>
          </p:nvPr>
        </p:nvSpPr>
        <p:spPr>
          <a:xfrm>
            <a:off x="256309" y="-108957"/>
            <a:ext cx="10515600" cy="1325563"/>
          </a:xfrm>
        </p:spPr>
        <p:txBody>
          <a:bodyPr/>
          <a:lstStyle/>
          <a:p>
            <a:r>
              <a:rPr lang="en-US" dirty="0"/>
              <a:t>Infra-red heating element. </a:t>
            </a:r>
            <a:endParaRPr lang="en-GB" dirty="0"/>
          </a:p>
        </p:txBody>
      </p:sp>
      <p:sp>
        <p:nvSpPr>
          <p:cNvPr id="7" name="Rectangle: Rounded Corners 6">
            <a:extLst>
              <a:ext uri="{FF2B5EF4-FFF2-40B4-BE49-F238E27FC236}">
                <a16:creationId xmlns:a16="http://schemas.microsoft.com/office/drawing/2014/main" id="{5F523D97-9483-3F86-0900-2E27CEDD3CD4}"/>
              </a:ext>
            </a:extLst>
          </p:cNvPr>
          <p:cNvSpPr/>
          <p:nvPr/>
        </p:nvSpPr>
        <p:spPr>
          <a:xfrm>
            <a:off x="527779" y="3994837"/>
            <a:ext cx="4494363" cy="3968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Infrared heating element</a:t>
            </a:r>
            <a:endParaRPr lang="en-GB" dirty="0"/>
          </a:p>
        </p:txBody>
      </p:sp>
      <p:sp>
        <p:nvSpPr>
          <p:cNvPr id="12" name="Rectangle: Rounded Corners 7">
            <a:extLst>
              <a:ext uri="{FF2B5EF4-FFF2-40B4-BE49-F238E27FC236}">
                <a16:creationId xmlns:a16="http://schemas.microsoft.com/office/drawing/2014/main" id="{9AF6463E-8B63-3F77-1493-DDC3384A3588}"/>
              </a:ext>
            </a:extLst>
          </p:cNvPr>
          <p:cNvSpPr/>
          <p:nvPr/>
        </p:nvSpPr>
        <p:spPr>
          <a:xfrm>
            <a:off x="437937" y="1431312"/>
            <a:ext cx="4890207" cy="2123699"/>
          </a:xfrm>
          <a:custGeom>
            <a:avLst/>
            <a:gdLst>
              <a:gd name="connsiteX0" fmla="*/ 0 w 4494363"/>
              <a:gd name="connsiteY0" fmla="*/ 366950 h 1758350"/>
              <a:gd name="connsiteX1" fmla="*/ 366950 w 4494363"/>
              <a:gd name="connsiteY1" fmla="*/ 0 h 1758350"/>
              <a:gd name="connsiteX2" fmla="*/ 4127413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66950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732299 h 2123699"/>
              <a:gd name="connsiteX1" fmla="*/ 330004 w 4494363"/>
              <a:gd name="connsiteY1" fmla="*/ 365349 h 2123699"/>
              <a:gd name="connsiteX2" fmla="*/ 4210540 w 4494363"/>
              <a:gd name="connsiteY2" fmla="*/ 365349 h 2123699"/>
              <a:gd name="connsiteX3" fmla="*/ 4494363 w 4494363"/>
              <a:gd name="connsiteY3" fmla="*/ 732299 h 2123699"/>
              <a:gd name="connsiteX4" fmla="*/ 4494363 w 4494363"/>
              <a:gd name="connsiteY4" fmla="*/ 1756749 h 2123699"/>
              <a:gd name="connsiteX5" fmla="*/ 4127413 w 4494363"/>
              <a:gd name="connsiteY5" fmla="*/ 2123699 h 2123699"/>
              <a:gd name="connsiteX6" fmla="*/ 366950 w 4494363"/>
              <a:gd name="connsiteY6" fmla="*/ 2123699 h 2123699"/>
              <a:gd name="connsiteX7" fmla="*/ 0 w 4494363"/>
              <a:gd name="connsiteY7" fmla="*/ 1756749 h 2123699"/>
              <a:gd name="connsiteX8" fmla="*/ 0 w 4494363"/>
              <a:gd name="connsiteY8" fmla="*/ 732299 h 2123699"/>
              <a:gd name="connsiteX0" fmla="*/ 168482 w 4662845"/>
              <a:gd name="connsiteY0" fmla="*/ 732299 h 2123699"/>
              <a:gd name="connsiteX1" fmla="*/ 498486 w 4662845"/>
              <a:gd name="connsiteY1" fmla="*/ 365349 h 2123699"/>
              <a:gd name="connsiteX2" fmla="*/ 4379022 w 4662845"/>
              <a:gd name="connsiteY2" fmla="*/ 365349 h 2123699"/>
              <a:gd name="connsiteX3" fmla="*/ 4662845 w 4662845"/>
              <a:gd name="connsiteY3" fmla="*/ 732299 h 2123699"/>
              <a:gd name="connsiteX4" fmla="*/ 4662845 w 4662845"/>
              <a:gd name="connsiteY4" fmla="*/ 1756749 h 2123699"/>
              <a:gd name="connsiteX5" fmla="*/ 4295895 w 4662845"/>
              <a:gd name="connsiteY5" fmla="*/ 2123699 h 2123699"/>
              <a:gd name="connsiteX6" fmla="*/ 535432 w 4662845"/>
              <a:gd name="connsiteY6" fmla="*/ 2123699 h 2123699"/>
              <a:gd name="connsiteX7" fmla="*/ 168482 w 4662845"/>
              <a:gd name="connsiteY7" fmla="*/ 1756749 h 2123699"/>
              <a:gd name="connsiteX8" fmla="*/ 168482 w 4662845"/>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0207" h="2123699">
                <a:moveTo>
                  <a:pt x="168482" y="732299"/>
                </a:moveTo>
                <a:cubicBezTo>
                  <a:pt x="168482" y="529638"/>
                  <a:pt x="-378430" y="383821"/>
                  <a:pt x="498486" y="365349"/>
                </a:cubicBezTo>
                <a:cubicBezTo>
                  <a:pt x="3131271" y="-456688"/>
                  <a:pt x="3085510" y="365349"/>
                  <a:pt x="4379022" y="365349"/>
                </a:cubicBezTo>
                <a:cubicBezTo>
                  <a:pt x="5329828" y="319167"/>
                  <a:pt x="4662845" y="529638"/>
                  <a:pt x="4662845" y="732299"/>
                </a:cubicBezTo>
                <a:lnTo>
                  <a:pt x="4662845" y="1756749"/>
                </a:lnTo>
                <a:cubicBezTo>
                  <a:pt x="4662845" y="1959410"/>
                  <a:pt x="4498556" y="2123699"/>
                  <a:pt x="4295895" y="2123699"/>
                </a:cubicBezTo>
                <a:lnTo>
                  <a:pt x="535432" y="2123699"/>
                </a:lnTo>
                <a:cubicBezTo>
                  <a:pt x="332771" y="2123699"/>
                  <a:pt x="168482" y="1959410"/>
                  <a:pt x="168482" y="1756749"/>
                </a:cubicBezTo>
                <a:lnTo>
                  <a:pt x="168482" y="732299"/>
                </a:lnTo>
                <a:close/>
              </a:path>
            </a:pathLst>
          </a:custGeom>
          <a:noFill/>
          <a:ln w="130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Cooking pot</a:t>
            </a:r>
            <a:endParaRPr lang="en-GB" dirty="0">
              <a:solidFill>
                <a:schemeClr val="tx1"/>
              </a:solidFill>
            </a:endParaRPr>
          </a:p>
        </p:txBody>
      </p:sp>
      <p:sp>
        <p:nvSpPr>
          <p:cNvPr id="13" name="TextBox 12">
            <a:extLst>
              <a:ext uri="{FF2B5EF4-FFF2-40B4-BE49-F238E27FC236}">
                <a16:creationId xmlns:a16="http://schemas.microsoft.com/office/drawing/2014/main" id="{17950C5D-5CB9-5B82-E596-789A6B25B336}"/>
              </a:ext>
            </a:extLst>
          </p:cNvPr>
          <p:cNvSpPr txBox="1"/>
          <p:nvPr/>
        </p:nvSpPr>
        <p:spPr>
          <a:xfrm>
            <a:off x="5591816" y="959463"/>
            <a:ext cx="4803014" cy="2585323"/>
          </a:xfrm>
          <a:prstGeom prst="rect">
            <a:avLst/>
          </a:prstGeom>
          <a:noFill/>
        </p:spPr>
        <p:txBody>
          <a:bodyPr wrap="square" rtlCol="0">
            <a:spAutoFit/>
          </a:bodyPr>
          <a:lstStyle/>
          <a:p>
            <a:pPr marL="285750" indent="-285750">
              <a:buFont typeface="Arial" panose="020B0604020202020204" pitchFamily="34" charset="0"/>
              <a:buChar char="•"/>
            </a:pPr>
            <a:r>
              <a:rPr lang="en-US" dirty="0"/>
              <a:t>Heat generated in plate by passing current through a resistive element such that heat transfer is through infrared.</a:t>
            </a:r>
          </a:p>
          <a:p>
            <a:pPr marL="285750" indent="-285750">
              <a:buFont typeface="Arial" panose="020B0604020202020204" pitchFamily="34" charset="0"/>
              <a:buChar char="•"/>
            </a:pPr>
            <a:r>
              <a:rPr lang="en-US" dirty="0"/>
              <a:t>Relies on radiant transfer of heat</a:t>
            </a:r>
          </a:p>
          <a:p>
            <a:pPr marL="285750" indent="-285750">
              <a:buFont typeface="Arial" panose="020B0604020202020204" pitchFamily="34" charset="0"/>
              <a:buChar char="•"/>
            </a:pPr>
            <a:r>
              <a:rPr lang="en-US" dirty="0"/>
              <a:t>Can be AC or DC, depends on current and voltage and resistance. </a:t>
            </a:r>
          </a:p>
          <a:p>
            <a:pPr marL="285750" indent="-285750">
              <a:buFont typeface="Arial" panose="020B0604020202020204" pitchFamily="34" charset="0"/>
              <a:buChar char="•"/>
            </a:pPr>
            <a:r>
              <a:rPr lang="en-US" dirty="0"/>
              <a:t>Easy to make and easy to adapt – operation is on and off controlled by thermostat.</a:t>
            </a:r>
          </a:p>
          <a:p>
            <a:pPr marL="285750" indent="-285750">
              <a:buFont typeface="Arial" panose="020B0604020202020204" pitchFamily="34" charset="0"/>
              <a:buChar char="•"/>
            </a:pPr>
            <a:r>
              <a:rPr lang="en-US" dirty="0"/>
              <a:t>Can use any material for the pot</a:t>
            </a:r>
          </a:p>
        </p:txBody>
      </p:sp>
      <p:sp>
        <p:nvSpPr>
          <p:cNvPr id="15" name="Rectangle: Rounded Corners 14">
            <a:extLst>
              <a:ext uri="{FF2B5EF4-FFF2-40B4-BE49-F238E27FC236}">
                <a16:creationId xmlns:a16="http://schemas.microsoft.com/office/drawing/2014/main" id="{764D8845-30D0-C557-E6E9-B7D5AE2EE873}"/>
              </a:ext>
            </a:extLst>
          </p:cNvPr>
          <p:cNvSpPr/>
          <p:nvPr/>
        </p:nvSpPr>
        <p:spPr>
          <a:xfrm>
            <a:off x="9087827" y="6248460"/>
            <a:ext cx="2005046" cy="2444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6" name="Rectangle: Rounded Corners 7">
            <a:extLst>
              <a:ext uri="{FF2B5EF4-FFF2-40B4-BE49-F238E27FC236}">
                <a16:creationId xmlns:a16="http://schemas.microsoft.com/office/drawing/2014/main" id="{16A0DA0A-3F0C-7908-9809-BA5D49B9D6BD}"/>
              </a:ext>
            </a:extLst>
          </p:cNvPr>
          <p:cNvSpPr/>
          <p:nvPr/>
        </p:nvSpPr>
        <p:spPr>
          <a:xfrm>
            <a:off x="9087827" y="5089126"/>
            <a:ext cx="2005046" cy="1024699"/>
          </a:xfrm>
          <a:custGeom>
            <a:avLst/>
            <a:gdLst>
              <a:gd name="connsiteX0" fmla="*/ 0 w 4494363"/>
              <a:gd name="connsiteY0" fmla="*/ 366950 h 1758350"/>
              <a:gd name="connsiteX1" fmla="*/ 366950 w 4494363"/>
              <a:gd name="connsiteY1" fmla="*/ 0 h 1758350"/>
              <a:gd name="connsiteX2" fmla="*/ 4127413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66950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732299 h 2123699"/>
              <a:gd name="connsiteX1" fmla="*/ 330004 w 4494363"/>
              <a:gd name="connsiteY1" fmla="*/ 365349 h 2123699"/>
              <a:gd name="connsiteX2" fmla="*/ 4210540 w 4494363"/>
              <a:gd name="connsiteY2" fmla="*/ 365349 h 2123699"/>
              <a:gd name="connsiteX3" fmla="*/ 4494363 w 4494363"/>
              <a:gd name="connsiteY3" fmla="*/ 732299 h 2123699"/>
              <a:gd name="connsiteX4" fmla="*/ 4494363 w 4494363"/>
              <a:gd name="connsiteY4" fmla="*/ 1756749 h 2123699"/>
              <a:gd name="connsiteX5" fmla="*/ 4127413 w 4494363"/>
              <a:gd name="connsiteY5" fmla="*/ 2123699 h 2123699"/>
              <a:gd name="connsiteX6" fmla="*/ 366950 w 4494363"/>
              <a:gd name="connsiteY6" fmla="*/ 2123699 h 2123699"/>
              <a:gd name="connsiteX7" fmla="*/ 0 w 4494363"/>
              <a:gd name="connsiteY7" fmla="*/ 1756749 h 2123699"/>
              <a:gd name="connsiteX8" fmla="*/ 0 w 4494363"/>
              <a:gd name="connsiteY8" fmla="*/ 732299 h 2123699"/>
              <a:gd name="connsiteX0" fmla="*/ 168482 w 4662845"/>
              <a:gd name="connsiteY0" fmla="*/ 732299 h 2123699"/>
              <a:gd name="connsiteX1" fmla="*/ 498486 w 4662845"/>
              <a:gd name="connsiteY1" fmla="*/ 365349 h 2123699"/>
              <a:gd name="connsiteX2" fmla="*/ 4379022 w 4662845"/>
              <a:gd name="connsiteY2" fmla="*/ 365349 h 2123699"/>
              <a:gd name="connsiteX3" fmla="*/ 4662845 w 4662845"/>
              <a:gd name="connsiteY3" fmla="*/ 732299 h 2123699"/>
              <a:gd name="connsiteX4" fmla="*/ 4662845 w 4662845"/>
              <a:gd name="connsiteY4" fmla="*/ 1756749 h 2123699"/>
              <a:gd name="connsiteX5" fmla="*/ 4295895 w 4662845"/>
              <a:gd name="connsiteY5" fmla="*/ 2123699 h 2123699"/>
              <a:gd name="connsiteX6" fmla="*/ 535432 w 4662845"/>
              <a:gd name="connsiteY6" fmla="*/ 2123699 h 2123699"/>
              <a:gd name="connsiteX7" fmla="*/ 168482 w 4662845"/>
              <a:gd name="connsiteY7" fmla="*/ 1756749 h 2123699"/>
              <a:gd name="connsiteX8" fmla="*/ 168482 w 4662845"/>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63141 w 4890207"/>
              <a:gd name="connsiteY6" fmla="*/ 2105227 h 2123699"/>
              <a:gd name="connsiteX7" fmla="*/ 168482 w 4890207"/>
              <a:gd name="connsiteY7" fmla="*/ 1756749 h 2123699"/>
              <a:gd name="connsiteX8" fmla="*/ 168482 w 4890207"/>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63141 w 4890207"/>
              <a:gd name="connsiteY6" fmla="*/ 2105227 h 2123699"/>
              <a:gd name="connsiteX7" fmla="*/ 168482 w 4890207"/>
              <a:gd name="connsiteY7" fmla="*/ 1756749 h 2123699"/>
              <a:gd name="connsiteX8" fmla="*/ 168482 w 4890207"/>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63141 w 4890207"/>
              <a:gd name="connsiteY6" fmla="*/ 2105227 h 2123699"/>
              <a:gd name="connsiteX7" fmla="*/ 168482 w 4890207"/>
              <a:gd name="connsiteY7" fmla="*/ 1756749 h 2123699"/>
              <a:gd name="connsiteX8" fmla="*/ 168482 w 4890207"/>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63141 w 4890207"/>
              <a:gd name="connsiteY6" fmla="*/ 2105227 h 2123699"/>
              <a:gd name="connsiteX7" fmla="*/ 168482 w 4890207"/>
              <a:gd name="connsiteY7" fmla="*/ 1756749 h 2123699"/>
              <a:gd name="connsiteX8" fmla="*/ 168482 w 4890207"/>
              <a:gd name="connsiteY8" fmla="*/ 732299 h 21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0207" h="2123699">
                <a:moveTo>
                  <a:pt x="168482" y="732299"/>
                </a:moveTo>
                <a:cubicBezTo>
                  <a:pt x="168482" y="529638"/>
                  <a:pt x="-378430" y="383821"/>
                  <a:pt x="498486" y="365349"/>
                </a:cubicBezTo>
                <a:cubicBezTo>
                  <a:pt x="3131271" y="-456688"/>
                  <a:pt x="3085510" y="365349"/>
                  <a:pt x="4379022" y="365349"/>
                </a:cubicBezTo>
                <a:cubicBezTo>
                  <a:pt x="5329828" y="319167"/>
                  <a:pt x="4662845" y="529638"/>
                  <a:pt x="4662845" y="732299"/>
                </a:cubicBezTo>
                <a:lnTo>
                  <a:pt x="4662845" y="1756749"/>
                </a:lnTo>
                <a:cubicBezTo>
                  <a:pt x="4662845" y="1959410"/>
                  <a:pt x="4498556" y="2123699"/>
                  <a:pt x="4295895" y="2123699"/>
                </a:cubicBezTo>
                <a:cubicBezTo>
                  <a:pt x="1259789" y="2117542"/>
                  <a:pt x="985356" y="1991311"/>
                  <a:pt x="563141" y="2105227"/>
                </a:cubicBezTo>
                <a:cubicBezTo>
                  <a:pt x="360480" y="2105227"/>
                  <a:pt x="168482" y="1959410"/>
                  <a:pt x="168482" y="1756749"/>
                </a:cubicBezTo>
                <a:lnTo>
                  <a:pt x="168482" y="732299"/>
                </a:lnTo>
                <a:close/>
              </a:path>
            </a:pathLst>
          </a:custGeom>
          <a:noFill/>
          <a:ln w="130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DFF0C302-C6F1-753C-35CD-8F70DE7FEDE5}"/>
              </a:ext>
            </a:extLst>
          </p:cNvPr>
          <p:cNvSpPr/>
          <p:nvPr/>
        </p:nvSpPr>
        <p:spPr>
          <a:xfrm>
            <a:off x="674255" y="6191297"/>
            <a:ext cx="3519055" cy="2905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Rectangle: Rounded Corners 7">
            <a:extLst>
              <a:ext uri="{FF2B5EF4-FFF2-40B4-BE49-F238E27FC236}">
                <a16:creationId xmlns:a16="http://schemas.microsoft.com/office/drawing/2014/main" id="{B635ECFF-AB1D-D36E-9FEF-D484837A8EC8}"/>
              </a:ext>
            </a:extLst>
          </p:cNvPr>
          <p:cNvSpPr/>
          <p:nvPr/>
        </p:nvSpPr>
        <p:spPr>
          <a:xfrm>
            <a:off x="1558636" y="5139950"/>
            <a:ext cx="1750291" cy="951115"/>
          </a:xfrm>
          <a:custGeom>
            <a:avLst/>
            <a:gdLst>
              <a:gd name="connsiteX0" fmla="*/ 0 w 4494363"/>
              <a:gd name="connsiteY0" fmla="*/ 366950 h 1758350"/>
              <a:gd name="connsiteX1" fmla="*/ 366950 w 4494363"/>
              <a:gd name="connsiteY1" fmla="*/ 0 h 1758350"/>
              <a:gd name="connsiteX2" fmla="*/ 4127413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66950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732299 h 2123699"/>
              <a:gd name="connsiteX1" fmla="*/ 330004 w 4494363"/>
              <a:gd name="connsiteY1" fmla="*/ 365349 h 2123699"/>
              <a:gd name="connsiteX2" fmla="*/ 4210540 w 4494363"/>
              <a:gd name="connsiteY2" fmla="*/ 365349 h 2123699"/>
              <a:gd name="connsiteX3" fmla="*/ 4494363 w 4494363"/>
              <a:gd name="connsiteY3" fmla="*/ 732299 h 2123699"/>
              <a:gd name="connsiteX4" fmla="*/ 4494363 w 4494363"/>
              <a:gd name="connsiteY4" fmla="*/ 1756749 h 2123699"/>
              <a:gd name="connsiteX5" fmla="*/ 4127413 w 4494363"/>
              <a:gd name="connsiteY5" fmla="*/ 2123699 h 2123699"/>
              <a:gd name="connsiteX6" fmla="*/ 366950 w 4494363"/>
              <a:gd name="connsiteY6" fmla="*/ 2123699 h 2123699"/>
              <a:gd name="connsiteX7" fmla="*/ 0 w 4494363"/>
              <a:gd name="connsiteY7" fmla="*/ 1756749 h 2123699"/>
              <a:gd name="connsiteX8" fmla="*/ 0 w 4494363"/>
              <a:gd name="connsiteY8" fmla="*/ 732299 h 2123699"/>
              <a:gd name="connsiteX0" fmla="*/ 168482 w 4662845"/>
              <a:gd name="connsiteY0" fmla="*/ 732299 h 2123699"/>
              <a:gd name="connsiteX1" fmla="*/ 498486 w 4662845"/>
              <a:gd name="connsiteY1" fmla="*/ 365349 h 2123699"/>
              <a:gd name="connsiteX2" fmla="*/ 4379022 w 4662845"/>
              <a:gd name="connsiteY2" fmla="*/ 365349 h 2123699"/>
              <a:gd name="connsiteX3" fmla="*/ 4662845 w 4662845"/>
              <a:gd name="connsiteY3" fmla="*/ 732299 h 2123699"/>
              <a:gd name="connsiteX4" fmla="*/ 4662845 w 4662845"/>
              <a:gd name="connsiteY4" fmla="*/ 1756749 h 2123699"/>
              <a:gd name="connsiteX5" fmla="*/ 4295895 w 4662845"/>
              <a:gd name="connsiteY5" fmla="*/ 2123699 h 2123699"/>
              <a:gd name="connsiteX6" fmla="*/ 535432 w 4662845"/>
              <a:gd name="connsiteY6" fmla="*/ 2123699 h 2123699"/>
              <a:gd name="connsiteX7" fmla="*/ 168482 w 4662845"/>
              <a:gd name="connsiteY7" fmla="*/ 1756749 h 2123699"/>
              <a:gd name="connsiteX8" fmla="*/ 168482 w 4662845"/>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0207" h="2123699">
                <a:moveTo>
                  <a:pt x="168482" y="732299"/>
                </a:moveTo>
                <a:cubicBezTo>
                  <a:pt x="168482" y="529638"/>
                  <a:pt x="-378430" y="383821"/>
                  <a:pt x="498486" y="365349"/>
                </a:cubicBezTo>
                <a:cubicBezTo>
                  <a:pt x="3131271" y="-456688"/>
                  <a:pt x="3085510" y="365349"/>
                  <a:pt x="4379022" y="365349"/>
                </a:cubicBezTo>
                <a:cubicBezTo>
                  <a:pt x="5329828" y="319167"/>
                  <a:pt x="4662845" y="529638"/>
                  <a:pt x="4662845" y="732299"/>
                </a:cubicBezTo>
                <a:lnTo>
                  <a:pt x="4662845" y="1756749"/>
                </a:lnTo>
                <a:cubicBezTo>
                  <a:pt x="4662845" y="1959410"/>
                  <a:pt x="4498556" y="2123699"/>
                  <a:pt x="4295895" y="2123699"/>
                </a:cubicBezTo>
                <a:lnTo>
                  <a:pt x="535432" y="2123699"/>
                </a:lnTo>
                <a:cubicBezTo>
                  <a:pt x="332771" y="2123699"/>
                  <a:pt x="168482" y="1959410"/>
                  <a:pt x="168482" y="1756749"/>
                </a:cubicBezTo>
                <a:lnTo>
                  <a:pt x="168482" y="732299"/>
                </a:lnTo>
                <a:close/>
              </a:path>
            </a:pathLst>
          </a:custGeom>
          <a:noFill/>
          <a:ln w="130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B77EF36E-C651-660D-D297-66EDBCAC0227}"/>
              </a:ext>
            </a:extLst>
          </p:cNvPr>
          <p:cNvSpPr txBox="1"/>
          <p:nvPr/>
        </p:nvSpPr>
        <p:spPr>
          <a:xfrm>
            <a:off x="5255490" y="3615198"/>
            <a:ext cx="3832337" cy="646331"/>
          </a:xfrm>
          <a:prstGeom prst="rect">
            <a:avLst/>
          </a:prstGeom>
          <a:solidFill>
            <a:schemeClr val="accent1">
              <a:lumMod val="20000"/>
              <a:lumOff val="80000"/>
            </a:schemeClr>
          </a:solidFill>
        </p:spPr>
        <p:txBody>
          <a:bodyPr wrap="square">
            <a:spAutoFit/>
          </a:bodyPr>
          <a:lstStyle/>
          <a:p>
            <a:r>
              <a:rPr lang="en-US" dirty="0"/>
              <a:t>Heat transfer to pot possible even with an air gap.</a:t>
            </a:r>
          </a:p>
        </p:txBody>
      </p:sp>
      <p:sp>
        <p:nvSpPr>
          <p:cNvPr id="33" name="TextBox 32">
            <a:extLst>
              <a:ext uri="{FF2B5EF4-FFF2-40B4-BE49-F238E27FC236}">
                <a16:creationId xmlns:a16="http://schemas.microsoft.com/office/drawing/2014/main" id="{3B9AD9CC-FEE2-D84F-6009-6F5775C86E22}"/>
              </a:ext>
            </a:extLst>
          </p:cNvPr>
          <p:cNvSpPr txBox="1"/>
          <p:nvPr/>
        </p:nvSpPr>
        <p:spPr>
          <a:xfrm>
            <a:off x="4443966" y="5925294"/>
            <a:ext cx="4198383" cy="646331"/>
          </a:xfrm>
          <a:prstGeom prst="rect">
            <a:avLst/>
          </a:prstGeom>
          <a:solidFill>
            <a:schemeClr val="accent1">
              <a:lumMod val="20000"/>
              <a:lumOff val="80000"/>
            </a:schemeClr>
          </a:solidFill>
        </p:spPr>
        <p:txBody>
          <a:bodyPr wrap="square">
            <a:spAutoFit/>
          </a:bodyPr>
          <a:lstStyle/>
          <a:p>
            <a:r>
              <a:rPr lang="en-US" dirty="0"/>
              <a:t>Less concern about pot dents, heat transfer across small air gaps</a:t>
            </a:r>
          </a:p>
        </p:txBody>
      </p:sp>
      <p:sp>
        <p:nvSpPr>
          <p:cNvPr id="35" name="TextBox 34">
            <a:extLst>
              <a:ext uri="{FF2B5EF4-FFF2-40B4-BE49-F238E27FC236}">
                <a16:creationId xmlns:a16="http://schemas.microsoft.com/office/drawing/2014/main" id="{39DA4452-E65E-1AF7-3507-A70460362ED9}"/>
              </a:ext>
            </a:extLst>
          </p:cNvPr>
          <p:cNvSpPr txBox="1"/>
          <p:nvPr/>
        </p:nvSpPr>
        <p:spPr>
          <a:xfrm>
            <a:off x="4406948" y="5157062"/>
            <a:ext cx="4235402" cy="646331"/>
          </a:xfrm>
          <a:prstGeom prst="rect">
            <a:avLst/>
          </a:prstGeom>
          <a:solidFill>
            <a:schemeClr val="accent1">
              <a:lumMod val="20000"/>
              <a:lumOff val="80000"/>
            </a:schemeClr>
          </a:solidFill>
        </p:spPr>
        <p:txBody>
          <a:bodyPr wrap="square">
            <a:spAutoFit/>
          </a:bodyPr>
          <a:lstStyle/>
          <a:p>
            <a:r>
              <a:rPr lang="en-US" dirty="0"/>
              <a:t>If pot significantly smaller than heating element then there are losses at the edges</a:t>
            </a:r>
          </a:p>
        </p:txBody>
      </p:sp>
      <p:cxnSp>
        <p:nvCxnSpPr>
          <p:cNvPr id="37" name="Straight Arrow Connector 36">
            <a:extLst>
              <a:ext uri="{FF2B5EF4-FFF2-40B4-BE49-F238E27FC236}">
                <a16:creationId xmlns:a16="http://schemas.microsoft.com/office/drawing/2014/main" id="{4A3533AA-17AE-55CB-9647-F89EB2A37273}"/>
              </a:ext>
            </a:extLst>
          </p:cNvPr>
          <p:cNvCxnSpPr/>
          <p:nvPr/>
        </p:nvCxnSpPr>
        <p:spPr>
          <a:xfrm flipH="1">
            <a:off x="4406947" y="3862867"/>
            <a:ext cx="921197" cy="83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Arrow: Up 37">
            <a:extLst>
              <a:ext uri="{FF2B5EF4-FFF2-40B4-BE49-F238E27FC236}">
                <a16:creationId xmlns:a16="http://schemas.microsoft.com/office/drawing/2014/main" id="{FEBA3553-F667-31A3-AF81-7635CB134C75}"/>
              </a:ext>
            </a:extLst>
          </p:cNvPr>
          <p:cNvSpPr/>
          <p:nvPr/>
        </p:nvSpPr>
        <p:spPr>
          <a:xfrm>
            <a:off x="2445467" y="3490333"/>
            <a:ext cx="437573" cy="58494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9" name="Arrow: Up 38">
            <a:extLst>
              <a:ext uri="{FF2B5EF4-FFF2-40B4-BE49-F238E27FC236}">
                <a16:creationId xmlns:a16="http://schemas.microsoft.com/office/drawing/2014/main" id="{D4A0DE03-AF5C-7FC9-A4D7-17B98C039468}"/>
              </a:ext>
            </a:extLst>
          </p:cNvPr>
          <p:cNvSpPr/>
          <p:nvPr/>
        </p:nvSpPr>
        <p:spPr>
          <a:xfrm>
            <a:off x="2269737" y="5763492"/>
            <a:ext cx="306652" cy="48496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0" name="Arrow: Up 39">
            <a:extLst>
              <a:ext uri="{FF2B5EF4-FFF2-40B4-BE49-F238E27FC236}">
                <a16:creationId xmlns:a16="http://schemas.microsoft.com/office/drawing/2014/main" id="{48200A51-07FF-0562-51B5-7821642DDA03}"/>
              </a:ext>
            </a:extLst>
          </p:cNvPr>
          <p:cNvSpPr/>
          <p:nvPr/>
        </p:nvSpPr>
        <p:spPr>
          <a:xfrm>
            <a:off x="3393430" y="5706328"/>
            <a:ext cx="360974" cy="484969"/>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1" name="Arrow: Up-Down 40">
            <a:extLst>
              <a:ext uri="{FF2B5EF4-FFF2-40B4-BE49-F238E27FC236}">
                <a16:creationId xmlns:a16="http://schemas.microsoft.com/office/drawing/2014/main" id="{73A5000D-D4BE-C536-B452-9D0E4FA87414}"/>
              </a:ext>
            </a:extLst>
          </p:cNvPr>
          <p:cNvSpPr/>
          <p:nvPr/>
        </p:nvSpPr>
        <p:spPr>
          <a:xfrm rot="10800000">
            <a:off x="4035435" y="4261528"/>
            <a:ext cx="250238" cy="328270"/>
          </a:xfrm>
          <a:prstGeom prst="upDownArrow">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D3EF71E4-E80E-683E-D386-725B8D239602}"/>
              </a:ext>
            </a:extLst>
          </p:cNvPr>
          <p:cNvSpPr txBox="1"/>
          <p:nvPr/>
        </p:nvSpPr>
        <p:spPr>
          <a:xfrm>
            <a:off x="5255490" y="4402764"/>
            <a:ext cx="3832337" cy="646331"/>
          </a:xfrm>
          <a:prstGeom prst="rect">
            <a:avLst/>
          </a:prstGeom>
          <a:solidFill>
            <a:schemeClr val="accent1">
              <a:lumMod val="20000"/>
              <a:lumOff val="80000"/>
            </a:schemeClr>
          </a:solidFill>
        </p:spPr>
        <p:txBody>
          <a:bodyPr wrap="square">
            <a:spAutoFit/>
          </a:bodyPr>
          <a:lstStyle/>
          <a:p>
            <a:r>
              <a:rPr lang="en-US" dirty="0"/>
              <a:t>Most constructed with reflective base, so few losses downward.</a:t>
            </a:r>
            <a:endParaRPr lang="en-GB" dirty="0"/>
          </a:p>
        </p:txBody>
      </p:sp>
      <p:cxnSp>
        <p:nvCxnSpPr>
          <p:cNvPr id="43" name="Straight Arrow Connector 42">
            <a:extLst>
              <a:ext uri="{FF2B5EF4-FFF2-40B4-BE49-F238E27FC236}">
                <a16:creationId xmlns:a16="http://schemas.microsoft.com/office/drawing/2014/main" id="{4D8FBD02-57D4-EA76-E694-61AFB44688F9}"/>
              </a:ext>
            </a:extLst>
          </p:cNvPr>
          <p:cNvCxnSpPr>
            <a:cxnSpLocks/>
            <a:stCxn id="33" idx="3"/>
          </p:cNvCxnSpPr>
          <p:nvPr/>
        </p:nvCxnSpPr>
        <p:spPr>
          <a:xfrm flipV="1">
            <a:off x="8642349" y="6184237"/>
            <a:ext cx="815687" cy="64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82F675D-4935-9BEE-E6A1-4521584F080E}"/>
              </a:ext>
            </a:extLst>
          </p:cNvPr>
          <p:cNvCxnSpPr>
            <a:cxnSpLocks/>
            <a:stCxn id="35" idx="1"/>
          </p:cNvCxnSpPr>
          <p:nvPr/>
        </p:nvCxnSpPr>
        <p:spPr>
          <a:xfrm flipH="1">
            <a:off x="3907766" y="5480228"/>
            <a:ext cx="499182" cy="610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27A2E53-159E-9E25-D0D2-FDAC2B6E9853}"/>
              </a:ext>
            </a:extLst>
          </p:cNvPr>
          <p:cNvCxnSpPr>
            <a:cxnSpLocks/>
            <a:stCxn id="42" idx="1"/>
          </p:cNvCxnSpPr>
          <p:nvPr/>
        </p:nvCxnSpPr>
        <p:spPr>
          <a:xfrm flipH="1" flipV="1">
            <a:off x="4406947" y="4480125"/>
            <a:ext cx="848543" cy="2458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FC81D194-3A4C-7C3A-9971-1300394CC1AD}"/>
              </a:ext>
            </a:extLst>
          </p:cNvPr>
          <p:cNvCxnSpPr/>
          <p:nvPr/>
        </p:nvCxnSpPr>
        <p:spPr>
          <a:xfrm flipV="1">
            <a:off x="527779" y="4584694"/>
            <a:ext cx="4494363" cy="33268"/>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A picture containing electronics, circle, electronic device, text&#10;&#10;Description automatically generated">
            <a:extLst>
              <a:ext uri="{FF2B5EF4-FFF2-40B4-BE49-F238E27FC236}">
                <a16:creationId xmlns:a16="http://schemas.microsoft.com/office/drawing/2014/main" id="{AD72DC98-9598-E3EC-72EB-65076060A03C}"/>
              </a:ext>
            </a:extLst>
          </p:cNvPr>
          <p:cNvPicPr>
            <a:picLocks noChangeAspect="1"/>
          </p:cNvPicPr>
          <p:nvPr/>
        </p:nvPicPr>
        <p:blipFill rotWithShape="1">
          <a:blip r:embed="rId2">
            <a:extLst>
              <a:ext uri="{28A0092B-C50C-407E-A947-70E740481C1C}">
                <a14:useLocalDpi xmlns:a14="http://schemas.microsoft.com/office/drawing/2010/main" val="0"/>
              </a:ext>
            </a:extLst>
          </a:blip>
          <a:srcRect r="50576"/>
          <a:stretch/>
        </p:blipFill>
        <p:spPr>
          <a:xfrm>
            <a:off x="10217727" y="2773516"/>
            <a:ext cx="1750291" cy="2018581"/>
          </a:xfrm>
          <a:prstGeom prst="rect">
            <a:avLst/>
          </a:prstGeom>
        </p:spPr>
      </p:pic>
      <p:sp>
        <p:nvSpPr>
          <p:cNvPr id="9" name="TextBox 8">
            <a:extLst>
              <a:ext uri="{FF2B5EF4-FFF2-40B4-BE49-F238E27FC236}">
                <a16:creationId xmlns:a16="http://schemas.microsoft.com/office/drawing/2014/main" id="{99582F67-59C0-4A17-BB3A-F2C3CFF38B75}"/>
              </a:ext>
            </a:extLst>
          </p:cNvPr>
          <p:cNvSpPr txBox="1"/>
          <p:nvPr/>
        </p:nvSpPr>
        <p:spPr>
          <a:xfrm>
            <a:off x="10696817" y="4513618"/>
            <a:ext cx="1298753" cy="246221"/>
          </a:xfrm>
          <a:prstGeom prst="rect">
            <a:avLst/>
          </a:prstGeom>
          <a:noFill/>
        </p:spPr>
        <p:txBody>
          <a:bodyPr wrap="none" rtlCol="0">
            <a:spAutoFit/>
          </a:bodyPr>
          <a:lstStyle/>
          <a:p>
            <a:r>
              <a:rPr lang="en-US" sz="1000" dirty="0"/>
              <a:t>Image credit - </a:t>
            </a:r>
            <a:r>
              <a:rPr lang="en-US" sz="1000" dirty="0" err="1"/>
              <a:t>freepik</a:t>
            </a:r>
            <a:endParaRPr lang="en-GB" sz="1000" dirty="0"/>
          </a:p>
        </p:txBody>
      </p:sp>
    </p:spTree>
    <p:extLst>
      <p:ext uri="{BB962C8B-B14F-4D97-AF65-F5344CB8AC3E}">
        <p14:creationId xmlns:p14="http://schemas.microsoft.com/office/powerpoint/2010/main" val="2629197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C0F8-CC18-F30A-3F4A-436424169E80}"/>
              </a:ext>
            </a:extLst>
          </p:cNvPr>
          <p:cNvSpPr>
            <a:spLocks noGrp="1"/>
          </p:cNvSpPr>
          <p:nvPr>
            <p:ph type="title"/>
          </p:nvPr>
        </p:nvSpPr>
        <p:spPr>
          <a:xfrm>
            <a:off x="256309" y="-108957"/>
            <a:ext cx="10515600" cy="1325563"/>
          </a:xfrm>
        </p:spPr>
        <p:txBody>
          <a:bodyPr/>
          <a:lstStyle/>
          <a:p>
            <a:r>
              <a:rPr lang="en-US" dirty="0"/>
              <a:t>Induction heating of a pot</a:t>
            </a:r>
            <a:endParaRPr lang="en-GB" dirty="0"/>
          </a:p>
        </p:txBody>
      </p:sp>
      <p:sp>
        <p:nvSpPr>
          <p:cNvPr id="7" name="Rectangle: Rounded Corners 6">
            <a:extLst>
              <a:ext uri="{FF2B5EF4-FFF2-40B4-BE49-F238E27FC236}">
                <a16:creationId xmlns:a16="http://schemas.microsoft.com/office/drawing/2014/main" id="{5F523D97-9483-3F86-0900-2E27CEDD3CD4}"/>
              </a:ext>
            </a:extLst>
          </p:cNvPr>
          <p:cNvSpPr/>
          <p:nvPr/>
        </p:nvSpPr>
        <p:spPr>
          <a:xfrm>
            <a:off x="527779" y="3994837"/>
            <a:ext cx="4494363" cy="396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Induction coil</a:t>
            </a:r>
            <a:endParaRPr lang="en-GB" dirty="0"/>
          </a:p>
        </p:txBody>
      </p:sp>
      <p:sp>
        <p:nvSpPr>
          <p:cNvPr id="12" name="Rectangle: Rounded Corners 7">
            <a:extLst>
              <a:ext uri="{FF2B5EF4-FFF2-40B4-BE49-F238E27FC236}">
                <a16:creationId xmlns:a16="http://schemas.microsoft.com/office/drawing/2014/main" id="{9AF6463E-8B63-3F77-1493-DDC3384A3588}"/>
              </a:ext>
            </a:extLst>
          </p:cNvPr>
          <p:cNvSpPr/>
          <p:nvPr/>
        </p:nvSpPr>
        <p:spPr>
          <a:xfrm>
            <a:off x="437937" y="1690688"/>
            <a:ext cx="4890207" cy="2123699"/>
          </a:xfrm>
          <a:custGeom>
            <a:avLst/>
            <a:gdLst>
              <a:gd name="connsiteX0" fmla="*/ 0 w 4494363"/>
              <a:gd name="connsiteY0" fmla="*/ 366950 h 1758350"/>
              <a:gd name="connsiteX1" fmla="*/ 366950 w 4494363"/>
              <a:gd name="connsiteY1" fmla="*/ 0 h 1758350"/>
              <a:gd name="connsiteX2" fmla="*/ 4127413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66950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732299 h 2123699"/>
              <a:gd name="connsiteX1" fmla="*/ 330004 w 4494363"/>
              <a:gd name="connsiteY1" fmla="*/ 365349 h 2123699"/>
              <a:gd name="connsiteX2" fmla="*/ 4210540 w 4494363"/>
              <a:gd name="connsiteY2" fmla="*/ 365349 h 2123699"/>
              <a:gd name="connsiteX3" fmla="*/ 4494363 w 4494363"/>
              <a:gd name="connsiteY3" fmla="*/ 732299 h 2123699"/>
              <a:gd name="connsiteX4" fmla="*/ 4494363 w 4494363"/>
              <a:gd name="connsiteY4" fmla="*/ 1756749 h 2123699"/>
              <a:gd name="connsiteX5" fmla="*/ 4127413 w 4494363"/>
              <a:gd name="connsiteY5" fmla="*/ 2123699 h 2123699"/>
              <a:gd name="connsiteX6" fmla="*/ 366950 w 4494363"/>
              <a:gd name="connsiteY6" fmla="*/ 2123699 h 2123699"/>
              <a:gd name="connsiteX7" fmla="*/ 0 w 4494363"/>
              <a:gd name="connsiteY7" fmla="*/ 1756749 h 2123699"/>
              <a:gd name="connsiteX8" fmla="*/ 0 w 4494363"/>
              <a:gd name="connsiteY8" fmla="*/ 732299 h 2123699"/>
              <a:gd name="connsiteX0" fmla="*/ 168482 w 4662845"/>
              <a:gd name="connsiteY0" fmla="*/ 732299 h 2123699"/>
              <a:gd name="connsiteX1" fmla="*/ 498486 w 4662845"/>
              <a:gd name="connsiteY1" fmla="*/ 365349 h 2123699"/>
              <a:gd name="connsiteX2" fmla="*/ 4379022 w 4662845"/>
              <a:gd name="connsiteY2" fmla="*/ 365349 h 2123699"/>
              <a:gd name="connsiteX3" fmla="*/ 4662845 w 4662845"/>
              <a:gd name="connsiteY3" fmla="*/ 732299 h 2123699"/>
              <a:gd name="connsiteX4" fmla="*/ 4662845 w 4662845"/>
              <a:gd name="connsiteY4" fmla="*/ 1756749 h 2123699"/>
              <a:gd name="connsiteX5" fmla="*/ 4295895 w 4662845"/>
              <a:gd name="connsiteY5" fmla="*/ 2123699 h 2123699"/>
              <a:gd name="connsiteX6" fmla="*/ 535432 w 4662845"/>
              <a:gd name="connsiteY6" fmla="*/ 2123699 h 2123699"/>
              <a:gd name="connsiteX7" fmla="*/ 168482 w 4662845"/>
              <a:gd name="connsiteY7" fmla="*/ 1756749 h 2123699"/>
              <a:gd name="connsiteX8" fmla="*/ 168482 w 4662845"/>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0207" h="2123699">
                <a:moveTo>
                  <a:pt x="168482" y="732299"/>
                </a:moveTo>
                <a:cubicBezTo>
                  <a:pt x="168482" y="529638"/>
                  <a:pt x="-378430" y="383821"/>
                  <a:pt x="498486" y="365349"/>
                </a:cubicBezTo>
                <a:cubicBezTo>
                  <a:pt x="3131271" y="-456688"/>
                  <a:pt x="3085510" y="365349"/>
                  <a:pt x="4379022" y="365349"/>
                </a:cubicBezTo>
                <a:cubicBezTo>
                  <a:pt x="5329828" y="319167"/>
                  <a:pt x="4662845" y="529638"/>
                  <a:pt x="4662845" y="732299"/>
                </a:cubicBezTo>
                <a:lnTo>
                  <a:pt x="4662845" y="1756749"/>
                </a:lnTo>
                <a:cubicBezTo>
                  <a:pt x="4662845" y="1959410"/>
                  <a:pt x="4498556" y="2123699"/>
                  <a:pt x="4295895" y="2123699"/>
                </a:cubicBezTo>
                <a:lnTo>
                  <a:pt x="535432" y="2123699"/>
                </a:lnTo>
                <a:cubicBezTo>
                  <a:pt x="332771" y="2123699"/>
                  <a:pt x="168482" y="1959410"/>
                  <a:pt x="168482" y="1756749"/>
                </a:cubicBezTo>
                <a:lnTo>
                  <a:pt x="168482" y="732299"/>
                </a:lnTo>
                <a:close/>
              </a:path>
            </a:pathLst>
          </a:custGeom>
          <a:noFill/>
          <a:ln w="130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Cooking pot</a:t>
            </a:r>
            <a:endParaRPr lang="en-GB" dirty="0">
              <a:solidFill>
                <a:schemeClr val="tx1"/>
              </a:solidFill>
            </a:endParaRPr>
          </a:p>
        </p:txBody>
      </p:sp>
      <p:sp>
        <p:nvSpPr>
          <p:cNvPr id="13" name="TextBox 12">
            <a:extLst>
              <a:ext uri="{FF2B5EF4-FFF2-40B4-BE49-F238E27FC236}">
                <a16:creationId xmlns:a16="http://schemas.microsoft.com/office/drawing/2014/main" id="{17950C5D-5CB9-5B82-E596-789A6B25B336}"/>
              </a:ext>
            </a:extLst>
          </p:cNvPr>
          <p:cNvSpPr txBox="1"/>
          <p:nvPr/>
        </p:nvSpPr>
        <p:spPr>
          <a:xfrm>
            <a:off x="5514109" y="960940"/>
            <a:ext cx="448966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Heat generated in the pot by fluctuating magnetic field</a:t>
            </a:r>
          </a:p>
          <a:p>
            <a:pPr marL="285750" indent="-285750">
              <a:buFont typeface="Arial" panose="020B0604020202020204" pitchFamily="34" charset="0"/>
              <a:buChar char="•"/>
            </a:pPr>
            <a:r>
              <a:rPr lang="en-US" dirty="0"/>
              <a:t>Low frequency AC is converted to DC and back to high frequency AC. DC input is also possible.</a:t>
            </a:r>
          </a:p>
          <a:p>
            <a:pPr marL="285750" indent="-285750">
              <a:buFont typeface="Arial" panose="020B0604020202020204" pitchFamily="34" charset="0"/>
              <a:buChar char="•"/>
            </a:pPr>
            <a:r>
              <a:rPr lang="en-US" b="1" dirty="0"/>
              <a:t>Operation relies on the electronics</a:t>
            </a:r>
            <a:r>
              <a:rPr lang="en-US" dirty="0"/>
              <a:t>.</a:t>
            </a:r>
          </a:p>
          <a:p>
            <a:pPr marL="285750" indent="-285750">
              <a:buFont typeface="Arial" panose="020B0604020202020204" pitchFamily="34" charset="0"/>
              <a:buChar char="•"/>
            </a:pPr>
            <a:r>
              <a:rPr lang="en-US" dirty="0"/>
              <a:t>Pot has to be iron based.</a:t>
            </a:r>
          </a:p>
        </p:txBody>
      </p:sp>
      <p:sp>
        <p:nvSpPr>
          <p:cNvPr id="15" name="Rectangle: Rounded Corners 14">
            <a:extLst>
              <a:ext uri="{FF2B5EF4-FFF2-40B4-BE49-F238E27FC236}">
                <a16:creationId xmlns:a16="http://schemas.microsoft.com/office/drawing/2014/main" id="{764D8845-30D0-C557-E6E9-B7D5AE2EE873}"/>
              </a:ext>
            </a:extLst>
          </p:cNvPr>
          <p:cNvSpPr/>
          <p:nvPr/>
        </p:nvSpPr>
        <p:spPr>
          <a:xfrm>
            <a:off x="9087827" y="6248460"/>
            <a:ext cx="2005046" cy="244415"/>
          </a:xfrm>
          <a:prstGeom prst="round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6" name="Rectangle: Rounded Corners 7">
            <a:extLst>
              <a:ext uri="{FF2B5EF4-FFF2-40B4-BE49-F238E27FC236}">
                <a16:creationId xmlns:a16="http://schemas.microsoft.com/office/drawing/2014/main" id="{16A0DA0A-3F0C-7908-9809-BA5D49B9D6BD}"/>
              </a:ext>
            </a:extLst>
          </p:cNvPr>
          <p:cNvSpPr/>
          <p:nvPr/>
        </p:nvSpPr>
        <p:spPr>
          <a:xfrm>
            <a:off x="9087827" y="5089126"/>
            <a:ext cx="2005046" cy="1024699"/>
          </a:xfrm>
          <a:custGeom>
            <a:avLst/>
            <a:gdLst>
              <a:gd name="connsiteX0" fmla="*/ 0 w 4494363"/>
              <a:gd name="connsiteY0" fmla="*/ 366950 h 1758350"/>
              <a:gd name="connsiteX1" fmla="*/ 366950 w 4494363"/>
              <a:gd name="connsiteY1" fmla="*/ 0 h 1758350"/>
              <a:gd name="connsiteX2" fmla="*/ 4127413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66950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732299 h 2123699"/>
              <a:gd name="connsiteX1" fmla="*/ 330004 w 4494363"/>
              <a:gd name="connsiteY1" fmla="*/ 365349 h 2123699"/>
              <a:gd name="connsiteX2" fmla="*/ 4210540 w 4494363"/>
              <a:gd name="connsiteY2" fmla="*/ 365349 h 2123699"/>
              <a:gd name="connsiteX3" fmla="*/ 4494363 w 4494363"/>
              <a:gd name="connsiteY3" fmla="*/ 732299 h 2123699"/>
              <a:gd name="connsiteX4" fmla="*/ 4494363 w 4494363"/>
              <a:gd name="connsiteY4" fmla="*/ 1756749 h 2123699"/>
              <a:gd name="connsiteX5" fmla="*/ 4127413 w 4494363"/>
              <a:gd name="connsiteY5" fmla="*/ 2123699 h 2123699"/>
              <a:gd name="connsiteX6" fmla="*/ 366950 w 4494363"/>
              <a:gd name="connsiteY6" fmla="*/ 2123699 h 2123699"/>
              <a:gd name="connsiteX7" fmla="*/ 0 w 4494363"/>
              <a:gd name="connsiteY7" fmla="*/ 1756749 h 2123699"/>
              <a:gd name="connsiteX8" fmla="*/ 0 w 4494363"/>
              <a:gd name="connsiteY8" fmla="*/ 732299 h 2123699"/>
              <a:gd name="connsiteX0" fmla="*/ 168482 w 4662845"/>
              <a:gd name="connsiteY0" fmla="*/ 732299 h 2123699"/>
              <a:gd name="connsiteX1" fmla="*/ 498486 w 4662845"/>
              <a:gd name="connsiteY1" fmla="*/ 365349 h 2123699"/>
              <a:gd name="connsiteX2" fmla="*/ 4379022 w 4662845"/>
              <a:gd name="connsiteY2" fmla="*/ 365349 h 2123699"/>
              <a:gd name="connsiteX3" fmla="*/ 4662845 w 4662845"/>
              <a:gd name="connsiteY3" fmla="*/ 732299 h 2123699"/>
              <a:gd name="connsiteX4" fmla="*/ 4662845 w 4662845"/>
              <a:gd name="connsiteY4" fmla="*/ 1756749 h 2123699"/>
              <a:gd name="connsiteX5" fmla="*/ 4295895 w 4662845"/>
              <a:gd name="connsiteY5" fmla="*/ 2123699 h 2123699"/>
              <a:gd name="connsiteX6" fmla="*/ 535432 w 4662845"/>
              <a:gd name="connsiteY6" fmla="*/ 2123699 h 2123699"/>
              <a:gd name="connsiteX7" fmla="*/ 168482 w 4662845"/>
              <a:gd name="connsiteY7" fmla="*/ 1756749 h 2123699"/>
              <a:gd name="connsiteX8" fmla="*/ 168482 w 4662845"/>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63141 w 4890207"/>
              <a:gd name="connsiteY6" fmla="*/ 2105227 h 2123699"/>
              <a:gd name="connsiteX7" fmla="*/ 168482 w 4890207"/>
              <a:gd name="connsiteY7" fmla="*/ 1756749 h 2123699"/>
              <a:gd name="connsiteX8" fmla="*/ 168482 w 4890207"/>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63141 w 4890207"/>
              <a:gd name="connsiteY6" fmla="*/ 2105227 h 2123699"/>
              <a:gd name="connsiteX7" fmla="*/ 168482 w 4890207"/>
              <a:gd name="connsiteY7" fmla="*/ 1756749 h 2123699"/>
              <a:gd name="connsiteX8" fmla="*/ 168482 w 4890207"/>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63141 w 4890207"/>
              <a:gd name="connsiteY6" fmla="*/ 2105227 h 2123699"/>
              <a:gd name="connsiteX7" fmla="*/ 168482 w 4890207"/>
              <a:gd name="connsiteY7" fmla="*/ 1756749 h 2123699"/>
              <a:gd name="connsiteX8" fmla="*/ 168482 w 4890207"/>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63141 w 4890207"/>
              <a:gd name="connsiteY6" fmla="*/ 2105227 h 2123699"/>
              <a:gd name="connsiteX7" fmla="*/ 168482 w 4890207"/>
              <a:gd name="connsiteY7" fmla="*/ 1756749 h 2123699"/>
              <a:gd name="connsiteX8" fmla="*/ 168482 w 4890207"/>
              <a:gd name="connsiteY8" fmla="*/ 732299 h 21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0207" h="2123699">
                <a:moveTo>
                  <a:pt x="168482" y="732299"/>
                </a:moveTo>
                <a:cubicBezTo>
                  <a:pt x="168482" y="529638"/>
                  <a:pt x="-378430" y="383821"/>
                  <a:pt x="498486" y="365349"/>
                </a:cubicBezTo>
                <a:cubicBezTo>
                  <a:pt x="3131271" y="-456688"/>
                  <a:pt x="3085510" y="365349"/>
                  <a:pt x="4379022" y="365349"/>
                </a:cubicBezTo>
                <a:cubicBezTo>
                  <a:pt x="5329828" y="319167"/>
                  <a:pt x="4662845" y="529638"/>
                  <a:pt x="4662845" y="732299"/>
                </a:cubicBezTo>
                <a:lnTo>
                  <a:pt x="4662845" y="1756749"/>
                </a:lnTo>
                <a:cubicBezTo>
                  <a:pt x="4662845" y="1959410"/>
                  <a:pt x="4498556" y="2123699"/>
                  <a:pt x="4295895" y="2123699"/>
                </a:cubicBezTo>
                <a:cubicBezTo>
                  <a:pt x="1259789" y="2117542"/>
                  <a:pt x="985356" y="1991311"/>
                  <a:pt x="563141" y="2105227"/>
                </a:cubicBezTo>
                <a:cubicBezTo>
                  <a:pt x="360480" y="2105227"/>
                  <a:pt x="168482" y="1959410"/>
                  <a:pt x="168482" y="1756749"/>
                </a:cubicBezTo>
                <a:lnTo>
                  <a:pt x="168482" y="732299"/>
                </a:lnTo>
                <a:close/>
              </a:path>
            </a:pathLst>
          </a:custGeom>
          <a:noFill/>
          <a:ln w="130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DFF0C302-C6F1-753C-35CD-8F70DE7FEDE5}"/>
              </a:ext>
            </a:extLst>
          </p:cNvPr>
          <p:cNvSpPr/>
          <p:nvPr/>
        </p:nvSpPr>
        <p:spPr>
          <a:xfrm>
            <a:off x="674255" y="6191297"/>
            <a:ext cx="3519055" cy="290595"/>
          </a:xfrm>
          <a:prstGeom prst="round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Rectangle: Rounded Corners 7">
            <a:extLst>
              <a:ext uri="{FF2B5EF4-FFF2-40B4-BE49-F238E27FC236}">
                <a16:creationId xmlns:a16="http://schemas.microsoft.com/office/drawing/2014/main" id="{B635ECFF-AB1D-D36E-9FEF-D484837A8EC8}"/>
              </a:ext>
            </a:extLst>
          </p:cNvPr>
          <p:cNvSpPr/>
          <p:nvPr/>
        </p:nvSpPr>
        <p:spPr>
          <a:xfrm>
            <a:off x="1558636" y="5139950"/>
            <a:ext cx="1750291" cy="951115"/>
          </a:xfrm>
          <a:custGeom>
            <a:avLst/>
            <a:gdLst>
              <a:gd name="connsiteX0" fmla="*/ 0 w 4494363"/>
              <a:gd name="connsiteY0" fmla="*/ 366950 h 1758350"/>
              <a:gd name="connsiteX1" fmla="*/ 366950 w 4494363"/>
              <a:gd name="connsiteY1" fmla="*/ 0 h 1758350"/>
              <a:gd name="connsiteX2" fmla="*/ 4127413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66950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732299 h 2123699"/>
              <a:gd name="connsiteX1" fmla="*/ 330004 w 4494363"/>
              <a:gd name="connsiteY1" fmla="*/ 365349 h 2123699"/>
              <a:gd name="connsiteX2" fmla="*/ 4210540 w 4494363"/>
              <a:gd name="connsiteY2" fmla="*/ 365349 h 2123699"/>
              <a:gd name="connsiteX3" fmla="*/ 4494363 w 4494363"/>
              <a:gd name="connsiteY3" fmla="*/ 732299 h 2123699"/>
              <a:gd name="connsiteX4" fmla="*/ 4494363 w 4494363"/>
              <a:gd name="connsiteY4" fmla="*/ 1756749 h 2123699"/>
              <a:gd name="connsiteX5" fmla="*/ 4127413 w 4494363"/>
              <a:gd name="connsiteY5" fmla="*/ 2123699 h 2123699"/>
              <a:gd name="connsiteX6" fmla="*/ 366950 w 4494363"/>
              <a:gd name="connsiteY6" fmla="*/ 2123699 h 2123699"/>
              <a:gd name="connsiteX7" fmla="*/ 0 w 4494363"/>
              <a:gd name="connsiteY7" fmla="*/ 1756749 h 2123699"/>
              <a:gd name="connsiteX8" fmla="*/ 0 w 4494363"/>
              <a:gd name="connsiteY8" fmla="*/ 732299 h 2123699"/>
              <a:gd name="connsiteX0" fmla="*/ 168482 w 4662845"/>
              <a:gd name="connsiteY0" fmla="*/ 732299 h 2123699"/>
              <a:gd name="connsiteX1" fmla="*/ 498486 w 4662845"/>
              <a:gd name="connsiteY1" fmla="*/ 365349 h 2123699"/>
              <a:gd name="connsiteX2" fmla="*/ 4379022 w 4662845"/>
              <a:gd name="connsiteY2" fmla="*/ 365349 h 2123699"/>
              <a:gd name="connsiteX3" fmla="*/ 4662845 w 4662845"/>
              <a:gd name="connsiteY3" fmla="*/ 732299 h 2123699"/>
              <a:gd name="connsiteX4" fmla="*/ 4662845 w 4662845"/>
              <a:gd name="connsiteY4" fmla="*/ 1756749 h 2123699"/>
              <a:gd name="connsiteX5" fmla="*/ 4295895 w 4662845"/>
              <a:gd name="connsiteY5" fmla="*/ 2123699 h 2123699"/>
              <a:gd name="connsiteX6" fmla="*/ 535432 w 4662845"/>
              <a:gd name="connsiteY6" fmla="*/ 2123699 h 2123699"/>
              <a:gd name="connsiteX7" fmla="*/ 168482 w 4662845"/>
              <a:gd name="connsiteY7" fmla="*/ 1756749 h 2123699"/>
              <a:gd name="connsiteX8" fmla="*/ 168482 w 4662845"/>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0207" h="2123699">
                <a:moveTo>
                  <a:pt x="168482" y="732299"/>
                </a:moveTo>
                <a:cubicBezTo>
                  <a:pt x="168482" y="529638"/>
                  <a:pt x="-378430" y="383821"/>
                  <a:pt x="498486" y="365349"/>
                </a:cubicBezTo>
                <a:cubicBezTo>
                  <a:pt x="3131271" y="-456688"/>
                  <a:pt x="3085510" y="365349"/>
                  <a:pt x="4379022" y="365349"/>
                </a:cubicBezTo>
                <a:cubicBezTo>
                  <a:pt x="5329828" y="319167"/>
                  <a:pt x="4662845" y="529638"/>
                  <a:pt x="4662845" y="732299"/>
                </a:cubicBezTo>
                <a:lnTo>
                  <a:pt x="4662845" y="1756749"/>
                </a:lnTo>
                <a:cubicBezTo>
                  <a:pt x="4662845" y="1959410"/>
                  <a:pt x="4498556" y="2123699"/>
                  <a:pt x="4295895" y="2123699"/>
                </a:cubicBezTo>
                <a:lnTo>
                  <a:pt x="535432" y="2123699"/>
                </a:lnTo>
                <a:cubicBezTo>
                  <a:pt x="332771" y="2123699"/>
                  <a:pt x="168482" y="1959410"/>
                  <a:pt x="168482" y="1756749"/>
                </a:cubicBezTo>
                <a:lnTo>
                  <a:pt x="168482" y="732299"/>
                </a:lnTo>
                <a:close/>
              </a:path>
            </a:pathLst>
          </a:custGeom>
          <a:noFill/>
          <a:ln w="130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B77EF36E-C651-660D-D297-66EDBCAC0227}"/>
              </a:ext>
            </a:extLst>
          </p:cNvPr>
          <p:cNvSpPr txBox="1"/>
          <p:nvPr/>
        </p:nvSpPr>
        <p:spPr>
          <a:xfrm>
            <a:off x="5245016" y="3502962"/>
            <a:ext cx="4226824" cy="646331"/>
          </a:xfrm>
          <a:prstGeom prst="rect">
            <a:avLst/>
          </a:prstGeom>
          <a:solidFill>
            <a:schemeClr val="accent1">
              <a:lumMod val="20000"/>
              <a:lumOff val="80000"/>
            </a:schemeClr>
          </a:solidFill>
        </p:spPr>
        <p:txBody>
          <a:bodyPr wrap="square">
            <a:spAutoFit/>
          </a:bodyPr>
          <a:lstStyle/>
          <a:p>
            <a:r>
              <a:rPr lang="en-US" dirty="0"/>
              <a:t>Heat generated in the pot, energy transfer very slightly sensitive to distance to pot.   </a:t>
            </a:r>
          </a:p>
        </p:txBody>
      </p:sp>
      <p:sp>
        <p:nvSpPr>
          <p:cNvPr id="33" name="TextBox 32">
            <a:extLst>
              <a:ext uri="{FF2B5EF4-FFF2-40B4-BE49-F238E27FC236}">
                <a16:creationId xmlns:a16="http://schemas.microsoft.com/office/drawing/2014/main" id="{3B9AD9CC-FEE2-D84F-6009-6F5775C86E22}"/>
              </a:ext>
            </a:extLst>
          </p:cNvPr>
          <p:cNvSpPr txBox="1"/>
          <p:nvPr/>
        </p:nvSpPr>
        <p:spPr>
          <a:xfrm>
            <a:off x="4408054" y="5925294"/>
            <a:ext cx="4234295" cy="646331"/>
          </a:xfrm>
          <a:prstGeom prst="rect">
            <a:avLst/>
          </a:prstGeom>
          <a:solidFill>
            <a:schemeClr val="accent1">
              <a:lumMod val="20000"/>
              <a:lumOff val="80000"/>
            </a:schemeClr>
          </a:solidFill>
        </p:spPr>
        <p:txBody>
          <a:bodyPr wrap="square">
            <a:spAutoFit/>
          </a:bodyPr>
          <a:lstStyle/>
          <a:p>
            <a:r>
              <a:rPr lang="en-US" dirty="0"/>
              <a:t>If pot has dents, induction sensitive to distance to metal of pot.</a:t>
            </a:r>
          </a:p>
        </p:txBody>
      </p:sp>
      <p:sp>
        <p:nvSpPr>
          <p:cNvPr id="35" name="TextBox 34">
            <a:extLst>
              <a:ext uri="{FF2B5EF4-FFF2-40B4-BE49-F238E27FC236}">
                <a16:creationId xmlns:a16="http://schemas.microsoft.com/office/drawing/2014/main" id="{39DA4452-E65E-1AF7-3507-A70460362ED9}"/>
              </a:ext>
            </a:extLst>
          </p:cNvPr>
          <p:cNvSpPr txBox="1"/>
          <p:nvPr/>
        </p:nvSpPr>
        <p:spPr>
          <a:xfrm>
            <a:off x="4415526" y="5157062"/>
            <a:ext cx="4226823" cy="646331"/>
          </a:xfrm>
          <a:prstGeom prst="rect">
            <a:avLst/>
          </a:prstGeom>
          <a:solidFill>
            <a:schemeClr val="accent1">
              <a:lumMod val="20000"/>
              <a:lumOff val="80000"/>
            </a:schemeClr>
          </a:solidFill>
        </p:spPr>
        <p:txBody>
          <a:bodyPr wrap="square">
            <a:spAutoFit/>
          </a:bodyPr>
          <a:lstStyle/>
          <a:p>
            <a:r>
              <a:rPr lang="en-US" dirty="0"/>
              <a:t>If pot significantly smaller then NO loss at edges</a:t>
            </a:r>
          </a:p>
        </p:txBody>
      </p:sp>
      <p:cxnSp>
        <p:nvCxnSpPr>
          <p:cNvPr id="37" name="Straight Arrow Connector 36">
            <a:extLst>
              <a:ext uri="{FF2B5EF4-FFF2-40B4-BE49-F238E27FC236}">
                <a16:creationId xmlns:a16="http://schemas.microsoft.com/office/drawing/2014/main" id="{4A3533AA-17AE-55CB-9647-F89EB2A37273}"/>
              </a:ext>
            </a:extLst>
          </p:cNvPr>
          <p:cNvCxnSpPr>
            <a:cxnSpLocks/>
            <a:stCxn id="31" idx="1"/>
          </p:cNvCxnSpPr>
          <p:nvPr/>
        </p:nvCxnSpPr>
        <p:spPr>
          <a:xfrm flipH="1">
            <a:off x="4408054" y="3826128"/>
            <a:ext cx="836962" cy="110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3EF71E4-E80E-683E-D386-725B8D239602}"/>
              </a:ext>
            </a:extLst>
          </p:cNvPr>
          <p:cNvSpPr txBox="1"/>
          <p:nvPr/>
        </p:nvSpPr>
        <p:spPr>
          <a:xfrm>
            <a:off x="5245016" y="4365321"/>
            <a:ext cx="4183222" cy="369332"/>
          </a:xfrm>
          <a:prstGeom prst="rect">
            <a:avLst/>
          </a:prstGeom>
          <a:solidFill>
            <a:schemeClr val="accent1">
              <a:lumMod val="20000"/>
              <a:lumOff val="80000"/>
            </a:schemeClr>
          </a:solidFill>
        </p:spPr>
        <p:txBody>
          <a:bodyPr wrap="square">
            <a:spAutoFit/>
          </a:bodyPr>
          <a:lstStyle/>
          <a:p>
            <a:r>
              <a:rPr lang="en-US" dirty="0"/>
              <a:t>NO heat loss downwards</a:t>
            </a:r>
            <a:endParaRPr lang="en-GB" dirty="0"/>
          </a:p>
        </p:txBody>
      </p:sp>
      <p:cxnSp>
        <p:nvCxnSpPr>
          <p:cNvPr id="43" name="Straight Arrow Connector 42">
            <a:extLst>
              <a:ext uri="{FF2B5EF4-FFF2-40B4-BE49-F238E27FC236}">
                <a16:creationId xmlns:a16="http://schemas.microsoft.com/office/drawing/2014/main" id="{4D8FBD02-57D4-EA76-E694-61AFB44688F9}"/>
              </a:ext>
            </a:extLst>
          </p:cNvPr>
          <p:cNvCxnSpPr>
            <a:cxnSpLocks/>
            <a:stCxn id="33" idx="3"/>
          </p:cNvCxnSpPr>
          <p:nvPr/>
        </p:nvCxnSpPr>
        <p:spPr>
          <a:xfrm flipV="1">
            <a:off x="8642349" y="6184237"/>
            <a:ext cx="815687" cy="64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82F675D-4935-9BEE-E6A1-4521584F080E}"/>
              </a:ext>
            </a:extLst>
          </p:cNvPr>
          <p:cNvCxnSpPr>
            <a:cxnSpLocks/>
            <a:stCxn id="35" idx="1"/>
          </p:cNvCxnSpPr>
          <p:nvPr/>
        </p:nvCxnSpPr>
        <p:spPr>
          <a:xfrm flipH="1">
            <a:off x="3998489" y="5480228"/>
            <a:ext cx="417037" cy="468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27A2E53-159E-9E25-D0D2-FDAC2B6E9853}"/>
              </a:ext>
            </a:extLst>
          </p:cNvPr>
          <p:cNvCxnSpPr>
            <a:cxnSpLocks/>
            <a:stCxn id="42" idx="1"/>
          </p:cNvCxnSpPr>
          <p:nvPr/>
        </p:nvCxnSpPr>
        <p:spPr>
          <a:xfrm flipH="1">
            <a:off x="4193310" y="4549987"/>
            <a:ext cx="1051706" cy="110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F731F5D0-8D89-CD14-4690-E43B7EE8735A}"/>
              </a:ext>
            </a:extLst>
          </p:cNvPr>
          <p:cNvSpPr/>
          <p:nvPr/>
        </p:nvSpPr>
        <p:spPr>
          <a:xfrm>
            <a:off x="877455" y="3752343"/>
            <a:ext cx="3906981" cy="11052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A31F9F38-766C-8DD7-9B76-237437FB488C}"/>
              </a:ext>
            </a:extLst>
          </p:cNvPr>
          <p:cNvSpPr/>
          <p:nvPr/>
        </p:nvSpPr>
        <p:spPr>
          <a:xfrm>
            <a:off x="1773380" y="6038143"/>
            <a:ext cx="1320801" cy="10584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C5D713BB-4BDC-260B-C9DE-D6D4329D5F7A}"/>
              </a:ext>
            </a:extLst>
          </p:cNvPr>
          <p:cNvSpPr/>
          <p:nvPr/>
        </p:nvSpPr>
        <p:spPr>
          <a:xfrm rot="154428">
            <a:off x="9429949" y="6055850"/>
            <a:ext cx="1320801" cy="10584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8" name="Picture 7" descr="A picture containing kitchen appliance, appliance, hot plate, home appliance&#10;&#10;Description automatically generated">
            <a:extLst>
              <a:ext uri="{FF2B5EF4-FFF2-40B4-BE49-F238E27FC236}">
                <a16:creationId xmlns:a16="http://schemas.microsoft.com/office/drawing/2014/main" id="{8950E0AA-EDDE-16DC-A38E-0E9B4AB5A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5779" y="3261932"/>
            <a:ext cx="2130968" cy="629545"/>
          </a:xfrm>
          <a:prstGeom prst="rect">
            <a:avLst/>
          </a:prstGeom>
        </p:spPr>
      </p:pic>
      <p:sp>
        <p:nvSpPr>
          <p:cNvPr id="9" name="TextBox 8">
            <a:extLst>
              <a:ext uri="{FF2B5EF4-FFF2-40B4-BE49-F238E27FC236}">
                <a16:creationId xmlns:a16="http://schemas.microsoft.com/office/drawing/2014/main" id="{054ACD01-3915-B1E2-65E1-6D6143D1F786}"/>
              </a:ext>
            </a:extLst>
          </p:cNvPr>
          <p:cNvSpPr txBox="1"/>
          <p:nvPr/>
        </p:nvSpPr>
        <p:spPr>
          <a:xfrm>
            <a:off x="10767695" y="3928213"/>
            <a:ext cx="1298753" cy="246221"/>
          </a:xfrm>
          <a:prstGeom prst="rect">
            <a:avLst/>
          </a:prstGeom>
          <a:noFill/>
        </p:spPr>
        <p:txBody>
          <a:bodyPr wrap="none" rtlCol="0">
            <a:spAutoFit/>
          </a:bodyPr>
          <a:lstStyle/>
          <a:p>
            <a:r>
              <a:rPr lang="en-US" sz="1000" dirty="0"/>
              <a:t>Image credit - </a:t>
            </a:r>
            <a:r>
              <a:rPr lang="en-US" sz="1000" dirty="0" err="1"/>
              <a:t>freepik</a:t>
            </a:r>
            <a:endParaRPr lang="en-GB" sz="1000" dirty="0"/>
          </a:p>
        </p:txBody>
      </p:sp>
    </p:spTree>
    <p:extLst>
      <p:ext uri="{BB962C8B-B14F-4D97-AF65-F5344CB8AC3E}">
        <p14:creationId xmlns:p14="http://schemas.microsoft.com/office/powerpoint/2010/main" val="2915459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C0F8-CC18-F30A-3F4A-436424169E80}"/>
              </a:ext>
            </a:extLst>
          </p:cNvPr>
          <p:cNvSpPr>
            <a:spLocks noGrp="1"/>
          </p:cNvSpPr>
          <p:nvPr>
            <p:ph type="title"/>
          </p:nvPr>
        </p:nvSpPr>
        <p:spPr>
          <a:xfrm>
            <a:off x="247071" y="185073"/>
            <a:ext cx="10928927" cy="1325563"/>
          </a:xfrm>
        </p:spPr>
        <p:txBody>
          <a:bodyPr>
            <a:normAutofit/>
          </a:bodyPr>
          <a:lstStyle/>
          <a:p>
            <a:r>
              <a:rPr lang="en-US" dirty="0"/>
              <a:t>Most electric pressure cookers use resistive heating elements because heat transfer assured by design:-</a:t>
            </a:r>
            <a:endParaRPr lang="en-GB" dirty="0"/>
          </a:p>
        </p:txBody>
      </p:sp>
      <p:sp>
        <p:nvSpPr>
          <p:cNvPr id="7" name="Rectangle: Rounded Corners 6">
            <a:extLst>
              <a:ext uri="{FF2B5EF4-FFF2-40B4-BE49-F238E27FC236}">
                <a16:creationId xmlns:a16="http://schemas.microsoft.com/office/drawing/2014/main" id="{5F523D97-9483-3F86-0900-2E27CEDD3CD4}"/>
              </a:ext>
            </a:extLst>
          </p:cNvPr>
          <p:cNvSpPr/>
          <p:nvPr/>
        </p:nvSpPr>
        <p:spPr>
          <a:xfrm>
            <a:off x="886691" y="3786104"/>
            <a:ext cx="3871082" cy="605548"/>
          </a:xfrm>
          <a:custGeom>
            <a:avLst/>
            <a:gdLst>
              <a:gd name="connsiteX0" fmla="*/ 0 w 4494363"/>
              <a:gd name="connsiteY0" fmla="*/ 66137 h 396815"/>
              <a:gd name="connsiteX1" fmla="*/ 66137 w 4494363"/>
              <a:gd name="connsiteY1" fmla="*/ 0 h 396815"/>
              <a:gd name="connsiteX2" fmla="*/ 4428226 w 4494363"/>
              <a:gd name="connsiteY2" fmla="*/ 0 h 396815"/>
              <a:gd name="connsiteX3" fmla="*/ 4494363 w 4494363"/>
              <a:gd name="connsiteY3" fmla="*/ 66137 h 396815"/>
              <a:gd name="connsiteX4" fmla="*/ 4494363 w 4494363"/>
              <a:gd name="connsiteY4" fmla="*/ 330678 h 396815"/>
              <a:gd name="connsiteX5" fmla="*/ 4428226 w 4494363"/>
              <a:gd name="connsiteY5" fmla="*/ 396815 h 396815"/>
              <a:gd name="connsiteX6" fmla="*/ 66137 w 4494363"/>
              <a:gd name="connsiteY6" fmla="*/ 396815 h 396815"/>
              <a:gd name="connsiteX7" fmla="*/ 0 w 4494363"/>
              <a:gd name="connsiteY7" fmla="*/ 330678 h 396815"/>
              <a:gd name="connsiteX8" fmla="*/ 0 w 4494363"/>
              <a:gd name="connsiteY8" fmla="*/ 66137 h 396815"/>
              <a:gd name="connsiteX0" fmla="*/ 0 w 4494363"/>
              <a:gd name="connsiteY0" fmla="*/ 205708 h 536386"/>
              <a:gd name="connsiteX1" fmla="*/ 66137 w 4494363"/>
              <a:gd name="connsiteY1" fmla="*/ 139571 h 536386"/>
              <a:gd name="connsiteX2" fmla="*/ 4428226 w 4494363"/>
              <a:gd name="connsiteY2" fmla="*/ 139571 h 536386"/>
              <a:gd name="connsiteX3" fmla="*/ 4494363 w 4494363"/>
              <a:gd name="connsiteY3" fmla="*/ 205708 h 536386"/>
              <a:gd name="connsiteX4" fmla="*/ 4494363 w 4494363"/>
              <a:gd name="connsiteY4" fmla="*/ 470249 h 536386"/>
              <a:gd name="connsiteX5" fmla="*/ 4428226 w 4494363"/>
              <a:gd name="connsiteY5" fmla="*/ 536386 h 536386"/>
              <a:gd name="connsiteX6" fmla="*/ 66137 w 4494363"/>
              <a:gd name="connsiteY6" fmla="*/ 536386 h 536386"/>
              <a:gd name="connsiteX7" fmla="*/ 0 w 4494363"/>
              <a:gd name="connsiteY7" fmla="*/ 470249 h 536386"/>
              <a:gd name="connsiteX8" fmla="*/ 0 w 4494363"/>
              <a:gd name="connsiteY8" fmla="*/ 205708 h 536386"/>
              <a:gd name="connsiteX0" fmla="*/ 0 w 4494363"/>
              <a:gd name="connsiteY0" fmla="*/ 274870 h 605548"/>
              <a:gd name="connsiteX1" fmla="*/ 66137 w 4494363"/>
              <a:gd name="connsiteY1" fmla="*/ 208733 h 605548"/>
              <a:gd name="connsiteX2" fmla="*/ 4428226 w 4494363"/>
              <a:gd name="connsiteY2" fmla="*/ 208733 h 605548"/>
              <a:gd name="connsiteX3" fmla="*/ 4494363 w 4494363"/>
              <a:gd name="connsiteY3" fmla="*/ 274870 h 605548"/>
              <a:gd name="connsiteX4" fmla="*/ 4494363 w 4494363"/>
              <a:gd name="connsiteY4" fmla="*/ 539411 h 605548"/>
              <a:gd name="connsiteX5" fmla="*/ 4428226 w 4494363"/>
              <a:gd name="connsiteY5" fmla="*/ 605548 h 605548"/>
              <a:gd name="connsiteX6" fmla="*/ 66137 w 4494363"/>
              <a:gd name="connsiteY6" fmla="*/ 605548 h 605548"/>
              <a:gd name="connsiteX7" fmla="*/ 0 w 4494363"/>
              <a:gd name="connsiteY7" fmla="*/ 539411 h 605548"/>
              <a:gd name="connsiteX8" fmla="*/ 0 w 4494363"/>
              <a:gd name="connsiteY8" fmla="*/ 274870 h 60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4363" h="605548">
                <a:moveTo>
                  <a:pt x="0" y="274870"/>
                </a:moveTo>
                <a:cubicBezTo>
                  <a:pt x="0" y="238344"/>
                  <a:pt x="29611" y="208733"/>
                  <a:pt x="66137" y="208733"/>
                </a:cubicBezTo>
                <a:cubicBezTo>
                  <a:pt x="2092821" y="-105303"/>
                  <a:pt x="2650924" y="-31412"/>
                  <a:pt x="4428226" y="208733"/>
                </a:cubicBezTo>
                <a:cubicBezTo>
                  <a:pt x="4464752" y="208733"/>
                  <a:pt x="4494363" y="238344"/>
                  <a:pt x="4494363" y="274870"/>
                </a:cubicBezTo>
                <a:lnTo>
                  <a:pt x="4494363" y="539411"/>
                </a:lnTo>
                <a:cubicBezTo>
                  <a:pt x="4494363" y="575937"/>
                  <a:pt x="4464752" y="605548"/>
                  <a:pt x="4428226" y="605548"/>
                </a:cubicBezTo>
                <a:lnTo>
                  <a:pt x="66137" y="605548"/>
                </a:lnTo>
                <a:cubicBezTo>
                  <a:pt x="29611" y="605548"/>
                  <a:pt x="0" y="575937"/>
                  <a:pt x="0" y="539411"/>
                </a:cubicBezTo>
                <a:lnTo>
                  <a:pt x="0" y="27487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t>Reistive</a:t>
            </a:r>
            <a:r>
              <a:rPr lang="en-US" dirty="0"/>
              <a:t> heating element</a:t>
            </a:r>
            <a:endParaRPr lang="en-GB" dirty="0"/>
          </a:p>
        </p:txBody>
      </p:sp>
      <p:sp>
        <p:nvSpPr>
          <p:cNvPr id="12" name="Rectangle: Rounded Corners 7">
            <a:extLst>
              <a:ext uri="{FF2B5EF4-FFF2-40B4-BE49-F238E27FC236}">
                <a16:creationId xmlns:a16="http://schemas.microsoft.com/office/drawing/2014/main" id="{9AF6463E-8B63-3F77-1493-DDC3384A3588}"/>
              </a:ext>
            </a:extLst>
          </p:cNvPr>
          <p:cNvSpPr/>
          <p:nvPr/>
        </p:nvSpPr>
        <p:spPr>
          <a:xfrm>
            <a:off x="437937" y="1690688"/>
            <a:ext cx="4890207" cy="2123699"/>
          </a:xfrm>
          <a:custGeom>
            <a:avLst/>
            <a:gdLst>
              <a:gd name="connsiteX0" fmla="*/ 0 w 4494363"/>
              <a:gd name="connsiteY0" fmla="*/ 366950 h 1758350"/>
              <a:gd name="connsiteX1" fmla="*/ 366950 w 4494363"/>
              <a:gd name="connsiteY1" fmla="*/ 0 h 1758350"/>
              <a:gd name="connsiteX2" fmla="*/ 4127413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66950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732299 h 2123699"/>
              <a:gd name="connsiteX1" fmla="*/ 330004 w 4494363"/>
              <a:gd name="connsiteY1" fmla="*/ 365349 h 2123699"/>
              <a:gd name="connsiteX2" fmla="*/ 4210540 w 4494363"/>
              <a:gd name="connsiteY2" fmla="*/ 365349 h 2123699"/>
              <a:gd name="connsiteX3" fmla="*/ 4494363 w 4494363"/>
              <a:gd name="connsiteY3" fmla="*/ 732299 h 2123699"/>
              <a:gd name="connsiteX4" fmla="*/ 4494363 w 4494363"/>
              <a:gd name="connsiteY4" fmla="*/ 1756749 h 2123699"/>
              <a:gd name="connsiteX5" fmla="*/ 4127413 w 4494363"/>
              <a:gd name="connsiteY5" fmla="*/ 2123699 h 2123699"/>
              <a:gd name="connsiteX6" fmla="*/ 366950 w 4494363"/>
              <a:gd name="connsiteY6" fmla="*/ 2123699 h 2123699"/>
              <a:gd name="connsiteX7" fmla="*/ 0 w 4494363"/>
              <a:gd name="connsiteY7" fmla="*/ 1756749 h 2123699"/>
              <a:gd name="connsiteX8" fmla="*/ 0 w 4494363"/>
              <a:gd name="connsiteY8" fmla="*/ 732299 h 2123699"/>
              <a:gd name="connsiteX0" fmla="*/ 168482 w 4662845"/>
              <a:gd name="connsiteY0" fmla="*/ 732299 h 2123699"/>
              <a:gd name="connsiteX1" fmla="*/ 498486 w 4662845"/>
              <a:gd name="connsiteY1" fmla="*/ 365349 h 2123699"/>
              <a:gd name="connsiteX2" fmla="*/ 4379022 w 4662845"/>
              <a:gd name="connsiteY2" fmla="*/ 365349 h 2123699"/>
              <a:gd name="connsiteX3" fmla="*/ 4662845 w 4662845"/>
              <a:gd name="connsiteY3" fmla="*/ 732299 h 2123699"/>
              <a:gd name="connsiteX4" fmla="*/ 4662845 w 4662845"/>
              <a:gd name="connsiteY4" fmla="*/ 1756749 h 2123699"/>
              <a:gd name="connsiteX5" fmla="*/ 4295895 w 4662845"/>
              <a:gd name="connsiteY5" fmla="*/ 2123699 h 2123699"/>
              <a:gd name="connsiteX6" fmla="*/ 535432 w 4662845"/>
              <a:gd name="connsiteY6" fmla="*/ 2123699 h 2123699"/>
              <a:gd name="connsiteX7" fmla="*/ 168482 w 4662845"/>
              <a:gd name="connsiteY7" fmla="*/ 1756749 h 2123699"/>
              <a:gd name="connsiteX8" fmla="*/ 168482 w 4662845"/>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0207" h="2123699">
                <a:moveTo>
                  <a:pt x="168482" y="732299"/>
                </a:moveTo>
                <a:cubicBezTo>
                  <a:pt x="168482" y="529638"/>
                  <a:pt x="-378430" y="383821"/>
                  <a:pt x="498486" y="365349"/>
                </a:cubicBezTo>
                <a:cubicBezTo>
                  <a:pt x="3131271" y="-456688"/>
                  <a:pt x="3085510" y="365349"/>
                  <a:pt x="4379022" y="365349"/>
                </a:cubicBezTo>
                <a:cubicBezTo>
                  <a:pt x="5329828" y="319167"/>
                  <a:pt x="4662845" y="529638"/>
                  <a:pt x="4662845" y="732299"/>
                </a:cubicBezTo>
                <a:lnTo>
                  <a:pt x="4662845" y="1756749"/>
                </a:lnTo>
                <a:cubicBezTo>
                  <a:pt x="4662845" y="1959410"/>
                  <a:pt x="4498556" y="2123699"/>
                  <a:pt x="4295895" y="2123699"/>
                </a:cubicBezTo>
                <a:cubicBezTo>
                  <a:pt x="1989462" y="1929736"/>
                  <a:pt x="2703320" y="1883553"/>
                  <a:pt x="535432" y="2123699"/>
                </a:cubicBezTo>
                <a:cubicBezTo>
                  <a:pt x="332771" y="2123699"/>
                  <a:pt x="168482" y="1959410"/>
                  <a:pt x="168482" y="1756749"/>
                </a:cubicBezTo>
                <a:lnTo>
                  <a:pt x="168482" y="732299"/>
                </a:lnTo>
                <a:close/>
              </a:path>
            </a:pathLst>
          </a:custGeom>
          <a:noFill/>
          <a:ln w="130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Cooking pot</a:t>
            </a:r>
            <a:endParaRPr lang="en-GB" dirty="0">
              <a:solidFill>
                <a:schemeClr val="tx1"/>
              </a:solidFill>
            </a:endParaRPr>
          </a:p>
        </p:txBody>
      </p:sp>
      <p:sp>
        <p:nvSpPr>
          <p:cNvPr id="13" name="TextBox 12">
            <a:extLst>
              <a:ext uri="{FF2B5EF4-FFF2-40B4-BE49-F238E27FC236}">
                <a16:creationId xmlns:a16="http://schemas.microsoft.com/office/drawing/2014/main" id="{17950C5D-5CB9-5B82-E596-789A6B25B336}"/>
              </a:ext>
            </a:extLst>
          </p:cNvPr>
          <p:cNvSpPr txBox="1"/>
          <p:nvPr/>
        </p:nvSpPr>
        <p:spPr>
          <a:xfrm>
            <a:off x="5636044" y="1768162"/>
            <a:ext cx="4890207" cy="2492990"/>
          </a:xfrm>
          <a:prstGeom prst="rect">
            <a:avLst/>
          </a:prstGeom>
          <a:noFill/>
        </p:spPr>
        <p:txBody>
          <a:bodyPr wrap="square" rtlCol="0">
            <a:spAutoFit/>
          </a:bodyPr>
          <a:lstStyle/>
          <a:p>
            <a:pPr marL="285750" indent="-285750">
              <a:buFont typeface="Arial" panose="020B0604020202020204" pitchFamily="34" charset="0"/>
              <a:buChar char="•"/>
            </a:pPr>
            <a:r>
              <a:rPr lang="en-US" sz="2400" dirty="0"/>
              <a:t>Has a bespoke pot, that is correct size for heating element </a:t>
            </a:r>
            <a:r>
              <a:rPr lang="en-US" dirty="0"/>
              <a:t>and…</a:t>
            </a:r>
            <a:endParaRPr lang="en-US" sz="2400" dirty="0"/>
          </a:p>
          <a:p>
            <a:pPr marL="285750" indent="-285750">
              <a:buFont typeface="Arial" panose="020B0604020202020204" pitchFamily="34" charset="0"/>
              <a:buChar char="•"/>
            </a:pPr>
            <a:r>
              <a:rPr lang="en-US" dirty="0"/>
              <a:t>Heat generated in plate by passing current through a resistive element.</a:t>
            </a:r>
          </a:p>
          <a:p>
            <a:pPr marL="285750" indent="-285750">
              <a:buFont typeface="Arial" panose="020B0604020202020204" pitchFamily="34" charset="0"/>
              <a:buChar char="•"/>
            </a:pPr>
            <a:r>
              <a:rPr lang="en-US" dirty="0"/>
              <a:t>Can be AC or DC, depends on current and voltage and resistance. </a:t>
            </a:r>
          </a:p>
          <a:p>
            <a:pPr marL="285750" indent="-285750">
              <a:buFont typeface="Arial" panose="020B0604020202020204" pitchFamily="34" charset="0"/>
              <a:buChar char="•"/>
            </a:pPr>
            <a:r>
              <a:rPr lang="en-US" dirty="0"/>
              <a:t>Easy to make and easy to adapt - operation is on and off controlled by thermostat.</a:t>
            </a:r>
          </a:p>
        </p:txBody>
      </p:sp>
      <p:sp>
        <p:nvSpPr>
          <p:cNvPr id="31" name="TextBox 30">
            <a:extLst>
              <a:ext uri="{FF2B5EF4-FFF2-40B4-BE49-F238E27FC236}">
                <a16:creationId xmlns:a16="http://schemas.microsoft.com/office/drawing/2014/main" id="{B77EF36E-C651-660D-D297-66EDBCAC0227}"/>
              </a:ext>
            </a:extLst>
          </p:cNvPr>
          <p:cNvSpPr txBox="1"/>
          <p:nvPr/>
        </p:nvSpPr>
        <p:spPr>
          <a:xfrm>
            <a:off x="5508209" y="4414161"/>
            <a:ext cx="5072328" cy="1477328"/>
          </a:xfrm>
          <a:prstGeom prst="rect">
            <a:avLst/>
          </a:prstGeom>
          <a:solidFill>
            <a:schemeClr val="accent1">
              <a:lumMod val="20000"/>
              <a:lumOff val="80000"/>
            </a:schemeClr>
          </a:solidFill>
        </p:spPr>
        <p:txBody>
          <a:bodyPr wrap="square">
            <a:spAutoFit/>
          </a:bodyPr>
          <a:lstStyle/>
          <a:p>
            <a:r>
              <a:rPr lang="en-US" dirty="0"/>
              <a:t>Pot base slightly concave as required for pressure cookers ISO, and therefore heating element slightly convex to fit pot </a:t>
            </a:r>
            <a:r>
              <a:rPr lang="en-US" b="1" dirty="0"/>
              <a:t>– contact between the two is  excellent.  </a:t>
            </a:r>
            <a:r>
              <a:rPr lang="en-US" dirty="0"/>
              <a:t>(Also heating element slightly smaller than pot, so no side leakage)</a:t>
            </a:r>
          </a:p>
        </p:txBody>
      </p:sp>
      <p:sp>
        <p:nvSpPr>
          <p:cNvPr id="33" name="TextBox 32">
            <a:extLst>
              <a:ext uri="{FF2B5EF4-FFF2-40B4-BE49-F238E27FC236}">
                <a16:creationId xmlns:a16="http://schemas.microsoft.com/office/drawing/2014/main" id="{3B9AD9CC-FEE2-D84F-6009-6F5775C86E22}"/>
              </a:ext>
            </a:extLst>
          </p:cNvPr>
          <p:cNvSpPr txBox="1"/>
          <p:nvPr/>
        </p:nvSpPr>
        <p:spPr>
          <a:xfrm>
            <a:off x="527778" y="5918914"/>
            <a:ext cx="3610111" cy="369332"/>
          </a:xfrm>
          <a:prstGeom prst="rect">
            <a:avLst/>
          </a:prstGeom>
          <a:solidFill>
            <a:schemeClr val="accent1">
              <a:lumMod val="20000"/>
              <a:lumOff val="80000"/>
            </a:schemeClr>
          </a:solidFill>
        </p:spPr>
        <p:txBody>
          <a:bodyPr wrap="square">
            <a:spAutoFit/>
          </a:bodyPr>
          <a:lstStyle/>
          <a:p>
            <a:r>
              <a:rPr lang="en-US" dirty="0"/>
              <a:t>Pot has no dents</a:t>
            </a:r>
          </a:p>
        </p:txBody>
      </p:sp>
      <p:sp>
        <p:nvSpPr>
          <p:cNvPr id="35" name="TextBox 34">
            <a:extLst>
              <a:ext uri="{FF2B5EF4-FFF2-40B4-BE49-F238E27FC236}">
                <a16:creationId xmlns:a16="http://schemas.microsoft.com/office/drawing/2014/main" id="{39DA4452-E65E-1AF7-3507-A70460362ED9}"/>
              </a:ext>
            </a:extLst>
          </p:cNvPr>
          <p:cNvSpPr txBox="1"/>
          <p:nvPr/>
        </p:nvSpPr>
        <p:spPr>
          <a:xfrm>
            <a:off x="527779" y="5023083"/>
            <a:ext cx="3610112" cy="646331"/>
          </a:xfrm>
          <a:prstGeom prst="rect">
            <a:avLst/>
          </a:prstGeom>
          <a:solidFill>
            <a:schemeClr val="accent1">
              <a:lumMod val="20000"/>
              <a:lumOff val="80000"/>
            </a:schemeClr>
          </a:solidFill>
        </p:spPr>
        <p:txBody>
          <a:bodyPr wrap="square">
            <a:spAutoFit/>
          </a:bodyPr>
          <a:lstStyle/>
          <a:p>
            <a:r>
              <a:rPr lang="en-US" dirty="0"/>
              <a:t>Pot is fit to heating element diameter (often fractionally bigger)</a:t>
            </a:r>
          </a:p>
        </p:txBody>
      </p:sp>
      <p:cxnSp>
        <p:nvCxnSpPr>
          <p:cNvPr id="37" name="Straight Arrow Connector 36">
            <a:extLst>
              <a:ext uri="{FF2B5EF4-FFF2-40B4-BE49-F238E27FC236}">
                <a16:creationId xmlns:a16="http://schemas.microsoft.com/office/drawing/2014/main" id="{4A3533AA-17AE-55CB-9647-F89EB2A37273}"/>
              </a:ext>
            </a:extLst>
          </p:cNvPr>
          <p:cNvCxnSpPr>
            <a:cxnSpLocks/>
            <a:stCxn id="31" idx="1"/>
          </p:cNvCxnSpPr>
          <p:nvPr/>
        </p:nvCxnSpPr>
        <p:spPr>
          <a:xfrm flipH="1" flipV="1">
            <a:off x="4846364" y="3967396"/>
            <a:ext cx="661845" cy="1185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Arrow: Up 40">
            <a:extLst>
              <a:ext uri="{FF2B5EF4-FFF2-40B4-BE49-F238E27FC236}">
                <a16:creationId xmlns:a16="http://schemas.microsoft.com/office/drawing/2014/main" id="{73A5000D-D4BE-C536-B452-9D0E4FA87414}"/>
              </a:ext>
            </a:extLst>
          </p:cNvPr>
          <p:cNvSpPr/>
          <p:nvPr/>
        </p:nvSpPr>
        <p:spPr>
          <a:xfrm rot="10800000">
            <a:off x="3806635" y="4365320"/>
            <a:ext cx="161458" cy="206679"/>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D3EF71E4-E80E-683E-D386-725B8D239602}"/>
              </a:ext>
            </a:extLst>
          </p:cNvPr>
          <p:cNvSpPr txBox="1"/>
          <p:nvPr/>
        </p:nvSpPr>
        <p:spPr>
          <a:xfrm>
            <a:off x="5508209" y="6049693"/>
            <a:ext cx="5072328" cy="646331"/>
          </a:xfrm>
          <a:prstGeom prst="rect">
            <a:avLst/>
          </a:prstGeom>
          <a:solidFill>
            <a:schemeClr val="accent1">
              <a:lumMod val="20000"/>
              <a:lumOff val="80000"/>
            </a:schemeClr>
          </a:solidFill>
        </p:spPr>
        <p:txBody>
          <a:bodyPr wrap="square">
            <a:spAutoFit/>
          </a:bodyPr>
          <a:lstStyle/>
          <a:p>
            <a:r>
              <a:rPr lang="en-US" dirty="0"/>
              <a:t>Heating element is enclosed so downward losses minimal.</a:t>
            </a:r>
            <a:endParaRPr lang="en-GB" dirty="0"/>
          </a:p>
        </p:txBody>
      </p:sp>
      <p:cxnSp>
        <p:nvCxnSpPr>
          <p:cNvPr id="44" name="Straight Arrow Connector 43">
            <a:extLst>
              <a:ext uri="{FF2B5EF4-FFF2-40B4-BE49-F238E27FC236}">
                <a16:creationId xmlns:a16="http://schemas.microsoft.com/office/drawing/2014/main" id="{D82F675D-4935-9BEE-E6A1-4521584F080E}"/>
              </a:ext>
            </a:extLst>
          </p:cNvPr>
          <p:cNvCxnSpPr>
            <a:cxnSpLocks/>
            <a:stCxn id="35" idx="0"/>
          </p:cNvCxnSpPr>
          <p:nvPr/>
        </p:nvCxnSpPr>
        <p:spPr>
          <a:xfrm flipH="1" flipV="1">
            <a:off x="969818" y="3967396"/>
            <a:ext cx="1363017" cy="1055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27A2E53-159E-9E25-D0D2-FDAC2B6E9853}"/>
              </a:ext>
            </a:extLst>
          </p:cNvPr>
          <p:cNvCxnSpPr>
            <a:cxnSpLocks/>
            <a:stCxn id="42" idx="1"/>
          </p:cNvCxnSpPr>
          <p:nvPr/>
        </p:nvCxnSpPr>
        <p:spPr>
          <a:xfrm flipH="1" flipV="1">
            <a:off x="3968093" y="4658264"/>
            <a:ext cx="1540116" cy="1714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Arrow: Up 19">
            <a:extLst>
              <a:ext uri="{FF2B5EF4-FFF2-40B4-BE49-F238E27FC236}">
                <a16:creationId xmlns:a16="http://schemas.microsoft.com/office/drawing/2014/main" id="{591B2D0A-120F-5AE4-316B-FB7317FFB7AA}"/>
              </a:ext>
            </a:extLst>
          </p:cNvPr>
          <p:cNvSpPr/>
          <p:nvPr/>
        </p:nvSpPr>
        <p:spPr>
          <a:xfrm>
            <a:off x="2445467" y="3230014"/>
            <a:ext cx="437573" cy="58494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2050" name="Picture 2" descr="Instant Pot | appliance, insta-pot, instant pot, kitchen, ki… | Flickr">
            <a:extLst>
              <a:ext uri="{FF2B5EF4-FFF2-40B4-BE49-F238E27FC236}">
                <a16:creationId xmlns:a16="http://schemas.microsoft.com/office/drawing/2014/main" id="{85329350-8C7B-7BAE-392A-ADFDC59A1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2777" y="2196787"/>
            <a:ext cx="1900687" cy="14255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A34295-E2EE-607B-E23C-582AADE68AF0}"/>
              </a:ext>
            </a:extLst>
          </p:cNvPr>
          <p:cNvSpPr txBox="1"/>
          <p:nvPr/>
        </p:nvSpPr>
        <p:spPr>
          <a:xfrm>
            <a:off x="10653298" y="3655299"/>
            <a:ext cx="1533345" cy="230832"/>
          </a:xfrm>
          <a:prstGeom prst="rect">
            <a:avLst/>
          </a:prstGeom>
          <a:noFill/>
        </p:spPr>
        <p:txBody>
          <a:bodyPr wrap="square">
            <a:spAutoFit/>
          </a:bodyPr>
          <a:lstStyle/>
          <a:p>
            <a:r>
              <a:rPr lang="en-GB" sz="900" b="0" i="0" dirty="0">
                <a:solidFill>
                  <a:srgbClr val="70757A"/>
                </a:solidFill>
                <a:effectLst/>
                <a:latin typeface="arial" panose="020B0604020202020204" pitchFamily="34" charset="0"/>
              </a:rPr>
              <a:t>Image credit </a:t>
            </a:r>
            <a:r>
              <a:rPr lang="en-GB" sz="900" b="0" i="0" dirty="0" err="1">
                <a:solidFill>
                  <a:srgbClr val="70757A"/>
                </a:solidFill>
                <a:effectLst/>
                <a:latin typeface="arial" panose="020B0604020202020204" pitchFamily="34" charset="0"/>
              </a:rPr>
              <a:t>ajay_suresh</a:t>
            </a:r>
            <a:r>
              <a:rPr lang="en-GB" sz="900" b="0" i="0" dirty="0">
                <a:solidFill>
                  <a:srgbClr val="70757A"/>
                </a:solidFill>
                <a:effectLst/>
                <a:latin typeface="arial" panose="020B0604020202020204" pitchFamily="34" charset="0"/>
              </a:rPr>
              <a:t> </a:t>
            </a:r>
            <a:endParaRPr lang="en-GB" sz="900" dirty="0"/>
          </a:p>
        </p:txBody>
      </p:sp>
    </p:spTree>
    <p:extLst>
      <p:ext uri="{BB962C8B-B14F-4D97-AF65-F5344CB8AC3E}">
        <p14:creationId xmlns:p14="http://schemas.microsoft.com/office/powerpoint/2010/main" val="2225002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CC8C-63F7-45A1-09D4-961911141868}"/>
              </a:ext>
            </a:extLst>
          </p:cNvPr>
          <p:cNvSpPr>
            <a:spLocks noGrp="1"/>
          </p:cNvSpPr>
          <p:nvPr>
            <p:ph type="title"/>
          </p:nvPr>
        </p:nvSpPr>
        <p:spPr>
          <a:xfrm>
            <a:off x="838200" y="796446"/>
            <a:ext cx="10515600" cy="650875"/>
          </a:xfrm>
        </p:spPr>
        <p:txBody>
          <a:bodyPr/>
          <a:lstStyle/>
          <a:p>
            <a:r>
              <a:rPr lang="en-US" dirty="0"/>
              <a:t>Phase 2 – losses during cooking </a:t>
            </a:r>
            <a:endParaRPr lang="en-GB" dirty="0"/>
          </a:p>
        </p:txBody>
      </p:sp>
      <p:sp>
        <p:nvSpPr>
          <p:cNvPr id="3" name="Content Placeholder 2">
            <a:extLst>
              <a:ext uri="{FF2B5EF4-FFF2-40B4-BE49-F238E27FC236}">
                <a16:creationId xmlns:a16="http://schemas.microsoft.com/office/drawing/2014/main" id="{26CD4853-497F-C254-8E6B-CA2365A09D26}"/>
              </a:ext>
            </a:extLst>
          </p:cNvPr>
          <p:cNvSpPr>
            <a:spLocks noGrp="1"/>
          </p:cNvSpPr>
          <p:nvPr>
            <p:ph idx="1"/>
          </p:nvPr>
        </p:nvSpPr>
        <p:spPr/>
        <p:txBody>
          <a:bodyPr>
            <a:normAutofit/>
          </a:bodyPr>
          <a:lstStyle/>
          <a:p>
            <a:r>
              <a:rPr lang="en-US" sz="2200" dirty="0"/>
              <a:t>Transferring heat into the pot is only half the issue when it comes to considering energy efficiency.</a:t>
            </a:r>
          </a:p>
          <a:p>
            <a:r>
              <a:rPr lang="en-US" sz="2200" dirty="0"/>
              <a:t>As said slide 2, WBT iii) considers energy required to hold the water at just below 100 degrees for a given time (i.e. ‘simmering’).</a:t>
            </a:r>
          </a:p>
          <a:p>
            <a:r>
              <a:rPr lang="en-US" sz="2200" dirty="0"/>
              <a:t>If you simmer a food (like beans in water) for 30 minutes or more, then the losses from your cooking device mount up.</a:t>
            </a:r>
          </a:p>
          <a:p>
            <a:r>
              <a:rPr lang="en-US" sz="2200" dirty="0"/>
              <a:t>Energy efficient devices for long cooking (e.g. over 20 mins) include insulation to mitigate those losses.</a:t>
            </a:r>
          </a:p>
          <a:p>
            <a:r>
              <a:rPr lang="en-US" sz="2200" dirty="0"/>
              <a:t>Cooking variously includes frying, baking and simmering (among other processes), and some task specific appliances cannot ‘simmer’.  We have interpreted the simmering phase as ‘holding the food at a specified temperature for a given period of time’.</a:t>
            </a:r>
          </a:p>
          <a:p>
            <a:endParaRPr lang="en-GB" dirty="0"/>
          </a:p>
        </p:txBody>
      </p:sp>
    </p:spTree>
    <p:extLst>
      <p:ext uri="{BB962C8B-B14F-4D97-AF65-F5344CB8AC3E}">
        <p14:creationId xmlns:p14="http://schemas.microsoft.com/office/powerpoint/2010/main" val="2872602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C0F8-CC18-F30A-3F4A-436424169E80}"/>
              </a:ext>
            </a:extLst>
          </p:cNvPr>
          <p:cNvSpPr>
            <a:spLocks noGrp="1"/>
          </p:cNvSpPr>
          <p:nvPr>
            <p:ph type="title"/>
          </p:nvPr>
        </p:nvSpPr>
        <p:spPr>
          <a:xfrm>
            <a:off x="306661" y="128832"/>
            <a:ext cx="10515600" cy="816717"/>
          </a:xfrm>
        </p:spPr>
        <p:txBody>
          <a:bodyPr>
            <a:noAutofit/>
          </a:bodyPr>
          <a:lstStyle/>
          <a:p>
            <a:r>
              <a:rPr lang="en-US" sz="3200" dirty="0"/>
              <a:t>Losses during cooking – no insulation</a:t>
            </a:r>
            <a:br>
              <a:rPr lang="en-US" sz="3200" dirty="0"/>
            </a:br>
            <a:r>
              <a:rPr lang="en-US" sz="3200" dirty="0"/>
              <a:t>True for either induction, resistive hotplates, infra-red</a:t>
            </a:r>
            <a:endParaRPr lang="en-GB" sz="3200" dirty="0"/>
          </a:p>
        </p:txBody>
      </p:sp>
      <p:sp>
        <p:nvSpPr>
          <p:cNvPr id="13" name="TextBox 12">
            <a:extLst>
              <a:ext uri="{FF2B5EF4-FFF2-40B4-BE49-F238E27FC236}">
                <a16:creationId xmlns:a16="http://schemas.microsoft.com/office/drawing/2014/main" id="{17950C5D-5CB9-5B82-E596-789A6B25B336}"/>
              </a:ext>
            </a:extLst>
          </p:cNvPr>
          <p:cNvSpPr txBox="1"/>
          <p:nvPr/>
        </p:nvSpPr>
        <p:spPr>
          <a:xfrm>
            <a:off x="5564461" y="953539"/>
            <a:ext cx="6389702" cy="4524315"/>
          </a:xfrm>
          <a:prstGeom prst="rect">
            <a:avLst/>
          </a:prstGeom>
          <a:noFill/>
        </p:spPr>
        <p:txBody>
          <a:bodyPr wrap="square" rtlCol="0">
            <a:spAutoFit/>
          </a:bodyPr>
          <a:lstStyle/>
          <a:p>
            <a:pPr marL="285750" indent="-285750">
              <a:buFont typeface="Arial" panose="020B0604020202020204" pitchFamily="34" charset="0"/>
              <a:buChar char="•"/>
            </a:pPr>
            <a:r>
              <a:rPr lang="en-US" dirty="0"/>
              <a:t>Lid is important.</a:t>
            </a:r>
          </a:p>
          <a:p>
            <a:pPr marL="285750" indent="-285750">
              <a:buFont typeface="Arial" panose="020B0604020202020204" pitchFamily="34" charset="0"/>
              <a:buChar char="•"/>
            </a:pPr>
            <a:r>
              <a:rPr lang="en-US" dirty="0"/>
              <a:t>Radiant heat emitted from pot sides (can be about 400W)</a:t>
            </a:r>
          </a:p>
          <a:p>
            <a:pPr marL="742950" lvl="1" indent="-285750">
              <a:buFont typeface="Arial" panose="020B0604020202020204" pitchFamily="34" charset="0"/>
              <a:buChar char="•"/>
            </a:pPr>
            <a:r>
              <a:rPr lang="en-US" dirty="0"/>
              <a:t>So once at temperature (100deg) 30 min simmer is 0.2kWh</a:t>
            </a:r>
          </a:p>
          <a:p>
            <a:pPr marL="285750" indent="-285750">
              <a:buFont typeface="Arial" panose="020B0604020202020204" pitchFamily="34" charset="0"/>
              <a:buChar char="•"/>
            </a:pPr>
            <a:r>
              <a:rPr lang="en-US" dirty="0"/>
              <a:t>While simmering, the resistive heating element or infrared or induction tries to compensate for losses, judging when to come on by a thermostat.</a:t>
            </a:r>
          </a:p>
          <a:p>
            <a:pPr marL="285750" indent="-285750">
              <a:buFont typeface="Arial" panose="020B0604020202020204" pitchFamily="34" charset="0"/>
              <a:buChar char="•"/>
            </a:pPr>
            <a:r>
              <a:rPr lang="en-US" b="1" dirty="0"/>
              <a:t>Control becomes important</a:t>
            </a:r>
          </a:p>
          <a:p>
            <a:pPr marL="742950" lvl="1" indent="-285750">
              <a:buFont typeface="Arial" panose="020B0604020202020204" pitchFamily="34" charset="0"/>
              <a:buChar char="•"/>
            </a:pPr>
            <a:r>
              <a:rPr lang="en-US" dirty="0"/>
              <a:t>If thermostat is analogue, based on a dial, then off and on could boil the water rapidly, and losses greater due to evaporation. Control is down to preferences and skill of the cook - they decide where to put the dial</a:t>
            </a:r>
          </a:p>
          <a:p>
            <a:pPr marL="742950" lvl="1" indent="-285750">
              <a:buFont typeface="Arial" panose="020B0604020202020204" pitchFamily="34" charset="0"/>
              <a:buChar char="•"/>
            </a:pPr>
            <a:r>
              <a:rPr lang="en-US" dirty="0"/>
              <a:t>If thermostat is more precise (generally but not exclusively digital), then simmering can be held at a precise temperature just below boiling point – evaporation losses minimal. </a:t>
            </a:r>
          </a:p>
        </p:txBody>
      </p:sp>
      <p:grpSp>
        <p:nvGrpSpPr>
          <p:cNvPr id="6" name="Group 5">
            <a:extLst>
              <a:ext uri="{FF2B5EF4-FFF2-40B4-BE49-F238E27FC236}">
                <a16:creationId xmlns:a16="http://schemas.microsoft.com/office/drawing/2014/main" id="{10D44021-C7DE-FE64-FCE4-DC4C50FDDEC7}"/>
              </a:ext>
            </a:extLst>
          </p:cNvPr>
          <p:cNvGrpSpPr/>
          <p:nvPr/>
        </p:nvGrpSpPr>
        <p:grpSpPr>
          <a:xfrm>
            <a:off x="795054" y="1768162"/>
            <a:ext cx="4137164" cy="2286901"/>
            <a:chOff x="130036" y="1675499"/>
            <a:chExt cx="5384846" cy="2716153"/>
          </a:xfrm>
        </p:grpSpPr>
        <p:sp>
          <p:nvSpPr>
            <p:cNvPr id="7" name="Rectangle: Rounded Corners 6">
              <a:extLst>
                <a:ext uri="{FF2B5EF4-FFF2-40B4-BE49-F238E27FC236}">
                  <a16:creationId xmlns:a16="http://schemas.microsoft.com/office/drawing/2014/main" id="{5F523D97-9483-3F86-0900-2E27CEDD3CD4}"/>
                </a:ext>
              </a:extLst>
            </p:cNvPr>
            <p:cNvSpPr/>
            <p:nvPr/>
          </p:nvSpPr>
          <p:spPr>
            <a:xfrm>
              <a:off x="527779" y="3994837"/>
              <a:ext cx="4494363" cy="3968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2" name="Rectangle: Rounded Corners 7">
              <a:extLst>
                <a:ext uri="{FF2B5EF4-FFF2-40B4-BE49-F238E27FC236}">
                  <a16:creationId xmlns:a16="http://schemas.microsoft.com/office/drawing/2014/main" id="{9AF6463E-8B63-3F77-1493-DDC3384A3588}"/>
                </a:ext>
              </a:extLst>
            </p:cNvPr>
            <p:cNvSpPr/>
            <p:nvPr/>
          </p:nvSpPr>
          <p:spPr>
            <a:xfrm>
              <a:off x="437937" y="1690688"/>
              <a:ext cx="4890207" cy="2123699"/>
            </a:xfrm>
            <a:custGeom>
              <a:avLst/>
              <a:gdLst>
                <a:gd name="connsiteX0" fmla="*/ 0 w 4494363"/>
                <a:gd name="connsiteY0" fmla="*/ 366950 h 1758350"/>
                <a:gd name="connsiteX1" fmla="*/ 366950 w 4494363"/>
                <a:gd name="connsiteY1" fmla="*/ 0 h 1758350"/>
                <a:gd name="connsiteX2" fmla="*/ 4127413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66950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732299 h 2123699"/>
                <a:gd name="connsiteX1" fmla="*/ 330004 w 4494363"/>
                <a:gd name="connsiteY1" fmla="*/ 365349 h 2123699"/>
                <a:gd name="connsiteX2" fmla="*/ 4210540 w 4494363"/>
                <a:gd name="connsiteY2" fmla="*/ 365349 h 2123699"/>
                <a:gd name="connsiteX3" fmla="*/ 4494363 w 4494363"/>
                <a:gd name="connsiteY3" fmla="*/ 732299 h 2123699"/>
                <a:gd name="connsiteX4" fmla="*/ 4494363 w 4494363"/>
                <a:gd name="connsiteY4" fmla="*/ 1756749 h 2123699"/>
                <a:gd name="connsiteX5" fmla="*/ 4127413 w 4494363"/>
                <a:gd name="connsiteY5" fmla="*/ 2123699 h 2123699"/>
                <a:gd name="connsiteX6" fmla="*/ 366950 w 4494363"/>
                <a:gd name="connsiteY6" fmla="*/ 2123699 h 2123699"/>
                <a:gd name="connsiteX7" fmla="*/ 0 w 4494363"/>
                <a:gd name="connsiteY7" fmla="*/ 1756749 h 2123699"/>
                <a:gd name="connsiteX8" fmla="*/ 0 w 4494363"/>
                <a:gd name="connsiteY8" fmla="*/ 732299 h 2123699"/>
                <a:gd name="connsiteX0" fmla="*/ 168482 w 4662845"/>
                <a:gd name="connsiteY0" fmla="*/ 732299 h 2123699"/>
                <a:gd name="connsiteX1" fmla="*/ 498486 w 4662845"/>
                <a:gd name="connsiteY1" fmla="*/ 365349 h 2123699"/>
                <a:gd name="connsiteX2" fmla="*/ 4379022 w 4662845"/>
                <a:gd name="connsiteY2" fmla="*/ 365349 h 2123699"/>
                <a:gd name="connsiteX3" fmla="*/ 4662845 w 4662845"/>
                <a:gd name="connsiteY3" fmla="*/ 732299 h 2123699"/>
                <a:gd name="connsiteX4" fmla="*/ 4662845 w 4662845"/>
                <a:gd name="connsiteY4" fmla="*/ 1756749 h 2123699"/>
                <a:gd name="connsiteX5" fmla="*/ 4295895 w 4662845"/>
                <a:gd name="connsiteY5" fmla="*/ 2123699 h 2123699"/>
                <a:gd name="connsiteX6" fmla="*/ 535432 w 4662845"/>
                <a:gd name="connsiteY6" fmla="*/ 2123699 h 2123699"/>
                <a:gd name="connsiteX7" fmla="*/ 168482 w 4662845"/>
                <a:gd name="connsiteY7" fmla="*/ 1756749 h 2123699"/>
                <a:gd name="connsiteX8" fmla="*/ 168482 w 4662845"/>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0207" h="2123699">
                  <a:moveTo>
                    <a:pt x="168482" y="732299"/>
                  </a:moveTo>
                  <a:cubicBezTo>
                    <a:pt x="168482" y="529638"/>
                    <a:pt x="-378430" y="383821"/>
                    <a:pt x="498486" y="365349"/>
                  </a:cubicBezTo>
                  <a:cubicBezTo>
                    <a:pt x="3131271" y="-456688"/>
                    <a:pt x="3085510" y="365349"/>
                    <a:pt x="4379022" y="365349"/>
                  </a:cubicBezTo>
                  <a:cubicBezTo>
                    <a:pt x="5329828" y="319167"/>
                    <a:pt x="4662845" y="529638"/>
                    <a:pt x="4662845" y="732299"/>
                  </a:cubicBezTo>
                  <a:lnTo>
                    <a:pt x="4662845" y="1756749"/>
                  </a:lnTo>
                  <a:cubicBezTo>
                    <a:pt x="4662845" y="1959410"/>
                    <a:pt x="4498556" y="2123699"/>
                    <a:pt x="4295895" y="2123699"/>
                  </a:cubicBezTo>
                  <a:lnTo>
                    <a:pt x="535432" y="2123699"/>
                  </a:lnTo>
                  <a:cubicBezTo>
                    <a:pt x="332771" y="2123699"/>
                    <a:pt x="168482" y="1959410"/>
                    <a:pt x="168482" y="1756749"/>
                  </a:cubicBezTo>
                  <a:lnTo>
                    <a:pt x="168482" y="732299"/>
                  </a:lnTo>
                  <a:close/>
                </a:path>
              </a:pathLst>
            </a:custGeom>
            <a:noFill/>
            <a:ln w="130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Cooking pot</a:t>
              </a:r>
              <a:endParaRPr lang="en-GB" dirty="0">
                <a:solidFill>
                  <a:schemeClr val="tx1"/>
                </a:solidFill>
              </a:endParaRPr>
            </a:p>
          </p:txBody>
        </p:sp>
        <p:sp>
          <p:nvSpPr>
            <p:cNvPr id="38" name="Arrow: Up 37">
              <a:extLst>
                <a:ext uri="{FF2B5EF4-FFF2-40B4-BE49-F238E27FC236}">
                  <a16:creationId xmlns:a16="http://schemas.microsoft.com/office/drawing/2014/main" id="{FEBA3553-F667-31A3-AF81-7635CB134C75}"/>
                </a:ext>
              </a:extLst>
            </p:cNvPr>
            <p:cNvSpPr/>
            <p:nvPr/>
          </p:nvSpPr>
          <p:spPr>
            <a:xfrm>
              <a:off x="2445467" y="3490333"/>
              <a:ext cx="437573" cy="58494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1" name="Arrow: Up 40">
              <a:extLst>
                <a:ext uri="{FF2B5EF4-FFF2-40B4-BE49-F238E27FC236}">
                  <a16:creationId xmlns:a16="http://schemas.microsoft.com/office/drawing/2014/main" id="{73A5000D-D4BE-C536-B452-9D0E4FA87414}"/>
                </a:ext>
              </a:extLst>
            </p:cNvPr>
            <p:cNvSpPr/>
            <p:nvPr/>
          </p:nvSpPr>
          <p:spPr>
            <a:xfrm rot="5400000">
              <a:off x="5119072" y="2831419"/>
              <a:ext cx="306652" cy="484969"/>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 name="Arrow: Up 2">
              <a:extLst>
                <a:ext uri="{FF2B5EF4-FFF2-40B4-BE49-F238E27FC236}">
                  <a16:creationId xmlns:a16="http://schemas.microsoft.com/office/drawing/2014/main" id="{06A5570E-BE17-5B54-1A6B-D2696458F61B}"/>
                </a:ext>
              </a:extLst>
            </p:cNvPr>
            <p:cNvSpPr/>
            <p:nvPr/>
          </p:nvSpPr>
          <p:spPr>
            <a:xfrm rot="17651099">
              <a:off x="958089" y="1586340"/>
              <a:ext cx="306652" cy="484969"/>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 name="Arrow: Up 3">
              <a:extLst>
                <a:ext uri="{FF2B5EF4-FFF2-40B4-BE49-F238E27FC236}">
                  <a16:creationId xmlns:a16="http://schemas.microsoft.com/office/drawing/2014/main" id="{8A80FED2-6B42-D7BC-6BA4-ABCF7268B2A2}"/>
                </a:ext>
              </a:extLst>
            </p:cNvPr>
            <p:cNvSpPr/>
            <p:nvPr/>
          </p:nvSpPr>
          <p:spPr>
            <a:xfrm rot="3860472">
              <a:off x="4546215" y="1683767"/>
              <a:ext cx="306652" cy="484969"/>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 name="Arrow: Up 4">
              <a:extLst>
                <a:ext uri="{FF2B5EF4-FFF2-40B4-BE49-F238E27FC236}">
                  <a16:creationId xmlns:a16="http://schemas.microsoft.com/office/drawing/2014/main" id="{0F1606F2-3179-7ECA-50CA-A2DCF5B8D44D}"/>
                </a:ext>
              </a:extLst>
            </p:cNvPr>
            <p:cNvSpPr/>
            <p:nvPr/>
          </p:nvSpPr>
          <p:spPr>
            <a:xfrm rot="16200000">
              <a:off x="219195" y="2726006"/>
              <a:ext cx="306652" cy="484969"/>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C7ED4952-254D-5707-1F0A-6FEF36FC8642}"/>
              </a:ext>
            </a:extLst>
          </p:cNvPr>
          <p:cNvGrpSpPr/>
          <p:nvPr/>
        </p:nvGrpSpPr>
        <p:grpSpPr>
          <a:xfrm>
            <a:off x="775878" y="5000841"/>
            <a:ext cx="4325478" cy="1341124"/>
            <a:chOff x="44496" y="2798799"/>
            <a:chExt cx="5629951" cy="1592853"/>
          </a:xfrm>
        </p:grpSpPr>
        <p:sp>
          <p:nvSpPr>
            <p:cNvPr id="9" name="Rectangle: Rounded Corners 8">
              <a:extLst>
                <a:ext uri="{FF2B5EF4-FFF2-40B4-BE49-F238E27FC236}">
                  <a16:creationId xmlns:a16="http://schemas.microsoft.com/office/drawing/2014/main" id="{ADDF122A-119D-B197-7152-B99249B0A399}"/>
                </a:ext>
              </a:extLst>
            </p:cNvPr>
            <p:cNvSpPr/>
            <p:nvPr/>
          </p:nvSpPr>
          <p:spPr>
            <a:xfrm>
              <a:off x="527779" y="3994837"/>
              <a:ext cx="4494363" cy="3968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0" name="Rectangle: Rounded Corners 7">
              <a:extLst>
                <a:ext uri="{FF2B5EF4-FFF2-40B4-BE49-F238E27FC236}">
                  <a16:creationId xmlns:a16="http://schemas.microsoft.com/office/drawing/2014/main" id="{CAAE46B3-E8FE-5488-D63D-2C7DC2FDB005}"/>
                </a:ext>
              </a:extLst>
            </p:cNvPr>
            <p:cNvSpPr/>
            <p:nvPr/>
          </p:nvSpPr>
          <p:spPr>
            <a:xfrm>
              <a:off x="437938" y="2981696"/>
              <a:ext cx="4890207" cy="832692"/>
            </a:xfrm>
            <a:custGeom>
              <a:avLst/>
              <a:gdLst>
                <a:gd name="connsiteX0" fmla="*/ 0 w 4494363"/>
                <a:gd name="connsiteY0" fmla="*/ 366950 h 1758350"/>
                <a:gd name="connsiteX1" fmla="*/ 366950 w 4494363"/>
                <a:gd name="connsiteY1" fmla="*/ 0 h 1758350"/>
                <a:gd name="connsiteX2" fmla="*/ 4127413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66950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366950 h 1758350"/>
                <a:gd name="connsiteX1" fmla="*/ 330004 w 4494363"/>
                <a:gd name="connsiteY1" fmla="*/ 0 h 1758350"/>
                <a:gd name="connsiteX2" fmla="*/ 4210540 w 4494363"/>
                <a:gd name="connsiteY2" fmla="*/ 0 h 1758350"/>
                <a:gd name="connsiteX3" fmla="*/ 4494363 w 4494363"/>
                <a:gd name="connsiteY3" fmla="*/ 366950 h 1758350"/>
                <a:gd name="connsiteX4" fmla="*/ 4494363 w 4494363"/>
                <a:gd name="connsiteY4" fmla="*/ 1391400 h 1758350"/>
                <a:gd name="connsiteX5" fmla="*/ 4127413 w 4494363"/>
                <a:gd name="connsiteY5" fmla="*/ 1758350 h 1758350"/>
                <a:gd name="connsiteX6" fmla="*/ 366950 w 4494363"/>
                <a:gd name="connsiteY6" fmla="*/ 1758350 h 1758350"/>
                <a:gd name="connsiteX7" fmla="*/ 0 w 4494363"/>
                <a:gd name="connsiteY7" fmla="*/ 1391400 h 1758350"/>
                <a:gd name="connsiteX8" fmla="*/ 0 w 4494363"/>
                <a:gd name="connsiteY8" fmla="*/ 366950 h 1758350"/>
                <a:gd name="connsiteX0" fmla="*/ 0 w 4494363"/>
                <a:gd name="connsiteY0" fmla="*/ 732299 h 2123699"/>
                <a:gd name="connsiteX1" fmla="*/ 330004 w 4494363"/>
                <a:gd name="connsiteY1" fmla="*/ 365349 h 2123699"/>
                <a:gd name="connsiteX2" fmla="*/ 4210540 w 4494363"/>
                <a:gd name="connsiteY2" fmla="*/ 365349 h 2123699"/>
                <a:gd name="connsiteX3" fmla="*/ 4494363 w 4494363"/>
                <a:gd name="connsiteY3" fmla="*/ 732299 h 2123699"/>
                <a:gd name="connsiteX4" fmla="*/ 4494363 w 4494363"/>
                <a:gd name="connsiteY4" fmla="*/ 1756749 h 2123699"/>
                <a:gd name="connsiteX5" fmla="*/ 4127413 w 4494363"/>
                <a:gd name="connsiteY5" fmla="*/ 2123699 h 2123699"/>
                <a:gd name="connsiteX6" fmla="*/ 366950 w 4494363"/>
                <a:gd name="connsiteY6" fmla="*/ 2123699 h 2123699"/>
                <a:gd name="connsiteX7" fmla="*/ 0 w 4494363"/>
                <a:gd name="connsiteY7" fmla="*/ 1756749 h 2123699"/>
                <a:gd name="connsiteX8" fmla="*/ 0 w 4494363"/>
                <a:gd name="connsiteY8" fmla="*/ 732299 h 2123699"/>
                <a:gd name="connsiteX0" fmla="*/ 168482 w 4662845"/>
                <a:gd name="connsiteY0" fmla="*/ 732299 h 2123699"/>
                <a:gd name="connsiteX1" fmla="*/ 498486 w 4662845"/>
                <a:gd name="connsiteY1" fmla="*/ 365349 h 2123699"/>
                <a:gd name="connsiteX2" fmla="*/ 4379022 w 4662845"/>
                <a:gd name="connsiteY2" fmla="*/ 365349 h 2123699"/>
                <a:gd name="connsiteX3" fmla="*/ 4662845 w 4662845"/>
                <a:gd name="connsiteY3" fmla="*/ 732299 h 2123699"/>
                <a:gd name="connsiteX4" fmla="*/ 4662845 w 4662845"/>
                <a:gd name="connsiteY4" fmla="*/ 1756749 h 2123699"/>
                <a:gd name="connsiteX5" fmla="*/ 4295895 w 4662845"/>
                <a:gd name="connsiteY5" fmla="*/ 2123699 h 2123699"/>
                <a:gd name="connsiteX6" fmla="*/ 535432 w 4662845"/>
                <a:gd name="connsiteY6" fmla="*/ 2123699 h 2123699"/>
                <a:gd name="connsiteX7" fmla="*/ 168482 w 4662845"/>
                <a:gd name="connsiteY7" fmla="*/ 1756749 h 2123699"/>
                <a:gd name="connsiteX8" fmla="*/ 168482 w 4662845"/>
                <a:gd name="connsiteY8" fmla="*/ 732299 h 2123699"/>
                <a:gd name="connsiteX0" fmla="*/ 168482 w 4890207"/>
                <a:gd name="connsiteY0" fmla="*/ 732299 h 2123699"/>
                <a:gd name="connsiteX1" fmla="*/ 498486 w 4890207"/>
                <a:gd name="connsiteY1" fmla="*/ 365349 h 2123699"/>
                <a:gd name="connsiteX2" fmla="*/ 4379022 w 4890207"/>
                <a:gd name="connsiteY2" fmla="*/ 365349 h 2123699"/>
                <a:gd name="connsiteX3" fmla="*/ 4662845 w 4890207"/>
                <a:gd name="connsiteY3" fmla="*/ 732299 h 2123699"/>
                <a:gd name="connsiteX4" fmla="*/ 4662845 w 4890207"/>
                <a:gd name="connsiteY4" fmla="*/ 1756749 h 2123699"/>
                <a:gd name="connsiteX5" fmla="*/ 4295895 w 4890207"/>
                <a:gd name="connsiteY5" fmla="*/ 2123699 h 2123699"/>
                <a:gd name="connsiteX6" fmla="*/ 535432 w 4890207"/>
                <a:gd name="connsiteY6" fmla="*/ 2123699 h 2123699"/>
                <a:gd name="connsiteX7" fmla="*/ 168482 w 4890207"/>
                <a:gd name="connsiteY7" fmla="*/ 1756749 h 2123699"/>
                <a:gd name="connsiteX8" fmla="*/ 168482 w 4890207"/>
                <a:gd name="connsiteY8" fmla="*/ 732299 h 21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0207" h="2123699">
                  <a:moveTo>
                    <a:pt x="168482" y="732299"/>
                  </a:moveTo>
                  <a:cubicBezTo>
                    <a:pt x="168482" y="529638"/>
                    <a:pt x="-378430" y="383821"/>
                    <a:pt x="498486" y="365349"/>
                  </a:cubicBezTo>
                  <a:cubicBezTo>
                    <a:pt x="3131271" y="-456688"/>
                    <a:pt x="3085510" y="365349"/>
                    <a:pt x="4379022" y="365349"/>
                  </a:cubicBezTo>
                  <a:cubicBezTo>
                    <a:pt x="5329828" y="319167"/>
                    <a:pt x="4662845" y="529638"/>
                    <a:pt x="4662845" y="732299"/>
                  </a:cubicBezTo>
                  <a:lnTo>
                    <a:pt x="4662845" y="1756749"/>
                  </a:lnTo>
                  <a:cubicBezTo>
                    <a:pt x="4662845" y="1959410"/>
                    <a:pt x="4498556" y="2123699"/>
                    <a:pt x="4295895" y="2123699"/>
                  </a:cubicBezTo>
                  <a:lnTo>
                    <a:pt x="535432" y="2123699"/>
                  </a:lnTo>
                  <a:cubicBezTo>
                    <a:pt x="332771" y="2123699"/>
                    <a:pt x="168482" y="1959410"/>
                    <a:pt x="168482" y="1756749"/>
                  </a:cubicBezTo>
                  <a:lnTo>
                    <a:pt x="168482" y="732299"/>
                  </a:lnTo>
                  <a:close/>
                </a:path>
              </a:pathLst>
            </a:custGeom>
            <a:noFill/>
            <a:ln w="130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Cooking pot</a:t>
              </a:r>
              <a:endParaRPr lang="en-GB" dirty="0">
                <a:solidFill>
                  <a:schemeClr val="tx1"/>
                </a:solidFill>
              </a:endParaRPr>
            </a:p>
          </p:txBody>
        </p:sp>
        <p:sp>
          <p:nvSpPr>
            <p:cNvPr id="11" name="Arrow: Up 10">
              <a:extLst>
                <a:ext uri="{FF2B5EF4-FFF2-40B4-BE49-F238E27FC236}">
                  <a16:creationId xmlns:a16="http://schemas.microsoft.com/office/drawing/2014/main" id="{E2DEAE0A-EFE0-D45A-11E3-D598637B06B7}"/>
                </a:ext>
              </a:extLst>
            </p:cNvPr>
            <p:cNvSpPr/>
            <p:nvPr/>
          </p:nvSpPr>
          <p:spPr>
            <a:xfrm>
              <a:off x="2445467" y="3490333"/>
              <a:ext cx="437573" cy="58494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4" name="Arrow: Up 13">
              <a:extLst>
                <a:ext uri="{FF2B5EF4-FFF2-40B4-BE49-F238E27FC236}">
                  <a16:creationId xmlns:a16="http://schemas.microsoft.com/office/drawing/2014/main" id="{5606CF28-A8B8-5F53-BA13-EABEBA9201C6}"/>
                </a:ext>
              </a:extLst>
            </p:cNvPr>
            <p:cNvSpPr/>
            <p:nvPr/>
          </p:nvSpPr>
          <p:spPr>
            <a:xfrm rot="5400000">
              <a:off x="5376027" y="3227894"/>
              <a:ext cx="128272" cy="46856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Arrow: Up 18">
              <a:extLst>
                <a:ext uri="{FF2B5EF4-FFF2-40B4-BE49-F238E27FC236}">
                  <a16:creationId xmlns:a16="http://schemas.microsoft.com/office/drawing/2014/main" id="{30E87358-114C-4B2B-92CE-DBE06BDF5C9A}"/>
                </a:ext>
              </a:extLst>
            </p:cNvPr>
            <p:cNvSpPr/>
            <p:nvPr/>
          </p:nvSpPr>
          <p:spPr>
            <a:xfrm rot="17651099">
              <a:off x="1027119" y="2655981"/>
              <a:ext cx="128272" cy="46856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Arrow: Up 19">
              <a:extLst>
                <a:ext uri="{FF2B5EF4-FFF2-40B4-BE49-F238E27FC236}">
                  <a16:creationId xmlns:a16="http://schemas.microsoft.com/office/drawing/2014/main" id="{71D42EF3-C654-0399-6A6B-AA9B313F1D9F}"/>
                </a:ext>
              </a:extLst>
            </p:cNvPr>
            <p:cNvSpPr/>
            <p:nvPr/>
          </p:nvSpPr>
          <p:spPr>
            <a:xfrm rot="3860472">
              <a:off x="4283494" y="2628651"/>
              <a:ext cx="128272" cy="46856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Arrow: Up 20">
              <a:extLst>
                <a:ext uri="{FF2B5EF4-FFF2-40B4-BE49-F238E27FC236}">
                  <a16:creationId xmlns:a16="http://schemas.microsoft.com/office/drawing/2014/main" id="{308D7E91-8D72-B87F-7484-8EFC525F6EF8}"/>
                </a:ext>
              </a:extLst>
            </p:cNvPr>
            <p:cNvSpPr/>
            <p:nvPr/>
          </p:nvSpPr>
          <p:spPr>
            <a:xfrm rot="16200000">
              <a:off x="214644" y="3210286"/>
              <a:ext cx="128272" cy="46856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sp>
        <p:nvSpPr>
          <p:cNvPr id="22" name="TextBox 21">
            <a:extLst>
              <a:ext uri="{FF2B5EF4-FFF2-40B4-BE49-F238E27FC236}">
                <a16:creationId xmlns:a16="http://schemas.microsoft.com/office/drawing/2014/main" id="{0A960C3C-DD89-47AC-580B-14E131F5F3CD}"/>
              </a:ext>
            </a:extLst>
          </p:cNvPr>
          <p:cNvSpPr txBox="1"/>
          <p:nvPr/>
        </p:nvSpPr>
        <p:spPr>
          <a:xfrm>
            <a:off x="5564461" y="5528839"/>
            <a:ext cx="5072328" cy="1200329"/>
          </a:xfrm>
          <a:prstGeom prst="rect">
            <a:avLst/>
          </a:prstGeom>
          <a:solidFill>
            <a:schemeClr val="accent1">
              <a:lumMod val="20000"/>
              <a:lumOff val="80000"/>
            </a:schemeClr>
          </a:solidFill>
        </p:spPr>
        <p:txBody>
          <a:bodyPr wrap="square">
            <a:spAutoFit/>
          </a:bodyPr>
          <a:lstStyle/>
          <a:p>
            <a:r>
              <a:rPr lang="en-US" dirty="0"/>
              <a:t>For short stir fry or quick cooking in a frying pan, then losses during the cooking phase are minimal – heat in the pot doesn’t have the time to go out from the pot, and the surface area of the sides is small.</a:t>
            </a:r>
          </a:p>
        </p:txBody>
      </p:sp>
    </p:spTree>
    <p:extLst>
      <p:ext uri="{BB962C8B-B14F-4D97-AF65-F5344CB8AC3E}">
        <p14:creationId xmlns:p14="http://schemas.microsoft.com/office/powerpoint/2010/main" val="2279700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2279</Words>
  <Application>Microsoft Office PowerPoint</Application>
  <PresentationFormat>Widescreen</PresentationFormat>
  <Paragraphs>163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vt:lpstr>
      <vt:lpstr>Calibri</vt:lpstr>
      <vt:lpstr>Calibri Light</vt:lpstr>
      <vt:lpstr>Office Theme</vt:lpstr>
      <vt:lpstr>Energy Transfer in Kitchen Appliances</vt:lpstr>
      <vt:lpstr>Introduction</vt:lpstr>
      <vt:lpstr>Phase 1 – Heating of the pot</vt:lpstr>
      <vt:lpstr>Resistive heating element (hotplate)</vt:lpstr>
      <vt:lpstr>Infra-red heating element. </vt:lpstr>
      <vt:lpstr>Induction heating of a pot</vt:lpstr>
      <vt:lpstr>Most electric pressure cookers use resistive heating elements because heat transfer assured by design:-</vt:lpstr>
      <vt:lpstr>Phase 2 – losses during cooking </vt:lpstr>
      <vt:lpstr>Losses during cooking – no insulation True for either induction, resistive hotplates, infra-red</vt:lpstr>
      <vt:lpstr>Electric pressure cookers minimize losses by</vt:lpstr>
      <vt:lpstr>Slow cookers minimizes losses by</vt:lpstr>
      <vt:lpstr>Rice cookers minimize losses by</vt:lpstr>
      <vt:lpstr>Multi cookers minimize losses by</vt:lpstr>
      <vt:lpstr>ISEC (insulated Solar Electric Cookers (origin California, now          in 8 countries) minimize losses by</vt:lpstr>
      <vt:lpstr>Fan assisted ovens minimize losses by</vt:lpstr>
      <vt:lpstr>Air fryers minimize losses by</vt:lpstr>
      <vt:lpstr>Final comment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transfer in Kitchen appliances</dc:title>
  <dc:creator>Simon Batchelor</dc:creator>
  <cp:lastModifiedBy>Simon Batchelor</cp:lastModifiedBy>
  <cp:revision>4</cp:revision>
  <dcterms:created xsi:type="dcterms:W3CDTF">2023-05-20T08:54:42Z</dcterms:created>
  <dcterms:modified xsi:type="dcterms:W3CDTF">2023-11-07T11:52:14Z</dcterms:modified>
</cp:coreProperties>
</file>