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3.xml" ContentType="application/vnd.openxmlformats-officedocument.themeOverr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4">
  <p:sldMasterIdLst>
    <p:sldMasterId id="2147483838" r:id="rId1"/>
  </p:sldMasterIdLst>
  <p:notesMasterIdLst>
    <p:notesMasterId r:id="rId28"/>
  </p:notesMasterIdLst>
  <p:handoutMasterIdLst>
    <p:handoutMasterId r:id="rId29"/>
  </p:handoutMasterIdLst>
  <p:sldIdLst>
    <p:sldId id="256" r:id="rId2"/>
    <p:sldId id="324" r:id="rId3"/>
    <p:sldId id="283" r:id="rId4"/>
    <p:sldId id="314" r:id="rId5"/>
    <p:sldId id="322" r:id="rId6"/>
    <p:sldId id="300" r:id="rId7"/>
    <p:sldId id="259" r:id="rId8"/>
    <p:sldId id="302" r:id="rId9"/>
    <p:sldId id="303" r:id="rId10"/>
    <p:sldId id="304" r:id="rId11"/>
    <p:sldId id="305" r:id="rId12"/>
    <p:sldId id="323" r:id="rId13"/>
    <p:sldId id="316" r:id="rId14"/>
    <p:sldId id="321" r:id="rId15"/>
    <p:sldId id="306" r:id="rId16"/>
    <p:sldId id="307" r:id="rId17"/>
    <p:sldId id="308" r:id="rId18"/>
    <p:sldId id="320" r:id="rId19"/>
    <p:sldId id="319" r:id="rId20"/>
    <p:sldId id="309" r:id="rId21"/>
    <p:sldId id="311" r:id="rId22"/>
    <p:sldId id="310" r:id="rId23"/>
    <p:sldId id="312" r:id="rId24"/>
    <p:sldId id="293" r:id="rId25"/>
    <p:sldId id="313" r:id="rId26"/>
    <p:sldId id="285"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15650B-9563-6B01-EA54-51E2F22665A5}" name="Kinya Kimathi" initials="KK" userId="6d270e08deda68b5" providerId="Windows Live"/>
  <p188:author id="{D2178965-6B3B-C329-586E-17A84374A210}" name="Sheldon Odhiambo" initials="SO" userId="a20f570816248f67" providerId="Windows Live"/>
  <p188:author id="{A3B3A3A9-858B-6948-1973-43E2E0F9A2DA}" name="Richard Sieff" initials="RS" userId="434cac0241b471dc" providerId="Windows Live"/>
  <p188:author id="{848229BA-72E1-F1A6-5EF7-7764D7994290}" name="MOSES NYAKOYO" initials="MN" userId="8c5bb57fb05551b0" providerId="Windows Live"/>
  <p188:author id="{46FA33E2-C7B8-F155-EFF1-3409E19ACE80}" name="Carren Atieno" initials="CA" userId="243d5802b6ac66c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1574"/>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817FC4-E053-48AB-83DA-2CF8225D0C54}" v="41" dt="2025-04-22T09:58:00.1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8"/>
    <p:restoredTop sz="94658"/>
  </p:normalViewPr>
  <p:slideViewPr>
    <p:cSldViewPr snapToGrid="0">
      <p:cViewPr>
        <p:scale>
          <a:sx n="120" d="100"/>
          <a:sy n="120" d="100"/>
        </p:scale>
        <p:origin x="-96"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Feuille_de_calcul_Microsoft_Excel.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Feuille_de_calcul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6d270e08deda68b5/KIJANI%20TEAM/PROJECTS/MECS/Commercial%20E-Cooking%20Study%20in%20Uganda/Analysed%20Data/Survey_Private_sector_-_latest_version%20(3).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Feuille_de_calcul_Microsoft_Excel3.xlsx"/></Relationships>
</file>

<file path=ppt/charts/_rels/chart6.xml.rels><?xml version="1.0" encoding="UTF-8" standalone="yes"?>
<Relationships xmlns="http://schemas.openxmlformats.org/package/2006/relationships"><Relationship Id="rId3" Type="http://schemas.openxmlformats.org/officeDocument/2006/relationships/package" Target="../embeddings/Feuille_de_calcul_Microsoft_Excel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Feuille_de_calcul_Microsoft_Excel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HP\Documents\Work\Current\MECS\Kobo\Survey_form_Supply_chain_player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d.docs.live.net/6d270e08deda68b5/KIJANI%20TEAM/PROJECTS/MECS/Commercial%20E-Cooking%20Study%20in%20Uganda/Analysed%20Data/Survey_Private_sector_-_latest_version%20(3).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ptos" panose="020B0004020202020204" pitchFamily="34" charset="0"/>
                <a:ea typeface="+mn-ea"/>
                <a:cs typeface="+mn-cs"/>
              </a:defRPr>
            </a:pPr>
            <a:r>
              <a:rPr lang="en-US" sz="1600" dirty="0">
                <a:latin typeface="Aptos" panose="020B0004020202020204" pitchFamily="34" charset="0"/>
              </a:rPr>
              <a:t>Private sector surveys (n = 185) </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ptos" panose="020B0004020202020204" pitchFamily="34" charset="0"/>
              <a:ea typeface="+mn-ea"/>
              <a:cs typeface="+mn-cs"/>
            </a:defRPr>
          </a:pPr>
          <a:endParaRPr lang="en-US"/>
        </a:p>
      </c:txPr>
    </c:title>
    <c:autoTitleDeleted val="0"/>
    <c:plotArea>
      <c:layout>
        <c:manualLayout>
          <c:layoutTarget val="inner"/>
          <c:xMode val="edge"/>
          <c:yMode val="edge"/>
          <c:x val="2.2301327814991889E-2"/>
          <c:y val="0.1804458007882635"/>
          <c:w val="0.95539734437001622"/>
          <c:h val="0.59056228327179794"/>
        </c:manualLayout>
      </c:layout>
      <c:barChart>
        <c:barDir val="col"/>
        <c:grouping val="clustered"/>
        <c:varyColors val="0"/>
        <c:ser>
          <c:idx val="0"/>
          <c:order val="0"/>
          <c:tx>
            <c:strRef>
              <c:f>Sheet1!$B$1</c:f>
              <c:strCache>
                <c:ptCount val="1"/>
                <c:pt idx="0">
                  <c:v>Rural</c:v>
                </c:pt>
              </c:strCache>
            </c:strRef>
          </c:tx>
          <c:spPr>
            <a:solidFill>
              <a:schemeClr val="accent6">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Bakery</c:v>
                </c:pt>
                <c:pt idx="1">
                  <c:v>Catering Service</c:v>
                </c:pt>
                <c:pt idx="2">
                  <c:v>Hotel (Accommodation)</c:v>
                </c:pt>
                <c:pt idx="3">
                  <c:v>Kafunda</c:v>
                </c:pt>
                <c:pt idx="4">
                  <c:v>Restaurant</c:v>
                </c:pt>
                <c:pt idx="5">
                  <c:v>Street Vendor</c:v>
                </c:pt>
              </c:strCache>
            </c:strRef>
          </c:cat>
          <c:val>
            <c:numRef>
              <c:f>Sheet1!$B$2:$B$7</c:f>
              <c:numCache>
                <c:formatCode>General</c:formatCode>
                <c:ptCount val="6"/>
                <c:pt idx="0">
                  <c:v>7</c:v>
                </c:pt>
                <c:pt idx="1">
                  <c:v>5</c:v>
                </c:pt>
                <c:pt idx="2">
                  <c:v>5</c:v>
                </c:pt>
                <c:pt idx="3">
                  <c:v>14</c:v>
                </c:pt>
                <c:pt idx="4">
                  <c:v>19</c:v>
                </c:pt>
                <c:pt idx="5">
                  <c:v>34</c:v>
                </c:pt>
              </c:numCache>
            </c:numRef>
          </c:val>
          <c:extLst>
            <c:ext xmlns:c16="http://schemas.microsoft.com/office/drawing/2014/chart" uri="{C3380CC4-5D6E-409C-BE32-E72D297353CC}">
              <c16:uniqueId val="{00000000-37E0-4106-82D4-E228F95D61F1}"/>
            </c:ext>
          </c:extLst>
        </c:ser>
        <c:ser>
          <c:idx val="1"/>
          <c:order val="1"/>
          <c:tx>
            <c:strRef>
              <c:f>Sheet1!$C$1</c:f>
              <c:strCache>
                <c:ptCount val="1"/>
                <c:pt idx="0">
                  <c:v>Urban</c:v>
                </c:pt>
              </c:strCache>
            </c:strRef>
          </c:tx>
          <c:spPr>
            <a:solidFill>
              <a:schemeClr val="accent6">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Bakery</c:v>
                </c:pt>
                <c:pt idx="1">
                  <c:v>Catering Service</c:v>
                </c:pt>
                <c:pt idx="2">
                  <c:v>Hotel (Accommodation)</c:v>
                </c:pt>
                <c:pt idx="3">
                  <c:v>Kafunda</c:v>
                </c:pt>
                <c:pt idx="4">
                  <c:v>Restaurant</c:v>
                </c:pt>
                <c:pt idx="5">
                  <c:v>Street Vendor</c:v>
                </c:pt>
              </c:strCache>
            </c:strRef>
          </c:cat>
          <c:val>
            <c:numRef>
              <c:f>Sheet1!$C$2:$C$7</c:f>
              <c:numCache>
                <c:formatCode>General</c:formatCode>
                <c:ptCount val="6"/>
                <c:pt idx="0">
                  <c:v>8</c:v>
                </c:pt>
                <c:pt idx="1">
                  <c:v>4</c:v>
                </c:pt>
                <c:pt idx="2">
                  <c:v>15</c:v>
                </c:pt>
                <c:pt idx="3">
                  <c:v>16</c:v>
                </c:pt>
                <c:pt idx="4">
                  <c:v>27</c:v>
                </c:pt>
                <c:pt idx="5">
                  <c:v>31</c:v>
                </c:pt>
              </c:numCache>
            </c:numRef>
          </c:val>
          <c:extLst>
            <c:ext xmlns:c16="http://schemas.microsoft.com/office/drawing/2014/chart" uri="{C3380CC4-5D6E-409C-BE32-E72D297353CC}">
              <c16:uniqueId val="{00000001-37E0-4106-82D4-E228F95D61F1}"/>
            </c:ext>
          </c:extLst>
        </c:ser>
        <c:dLbls>
          <c:dLblPos val="outEnd"/>
          <c:showLegendKey val="0"/>
          <c:showVal val="1"/>
          <c:showCatName val="0"/>
          <c:showSerName val="0"/>
          <c:showPercent val="0"/>
          <c:showBubbleSize val="0"/>
        </c:dLbls>
        <c:gapWidth val="219"/>
        <c:overlap val="-27"/>
        <c:axId val="583251648"/>
        <c:axId val="583257048"/>
      </c:barChart>
      <c:catAx>
        <c:axId val="58325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3257048"/>
        <c:crosses val="autoZero"/>
        <c:auto val="1"/>
        <c:lblAlgn val="ctr"/>
        <c:lblOffset val="100"/>
        <c:noMultiLvlLbl val="0"/>
      </c:catAx>
      <c:valAx>
        <c:axId val="583257048"/>
        <c:scaling>
          <c:orientation val="minMax"/>
        </c:scaling>
        <c:delete val="1"/>
        <c:axPos val="l"/>
        <c:numFmt formatCode="General" sourceLinked="1"/>
        <c:majorTickMark val="none"/>
        <c:minorTickMark val="none"/>
        <c:tickLblPos val="nextTo"/>
        <c:crossAx val="583251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dirty="0">
                <a:solidFill>
                  <a:schemeClr val="tx1"/>
                </a:solidFill>
              </a:rPr>
              <a:t>Primary factors considered when purchasing cooking appliances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6"/>
            </a:solidFill>
            <a:ln w="19050">
              <a:solidFill>
                <a:schemeClr val="lt1"/>
              </a:solidFill>
            </a:ln>
            <a:effectLst/>
          </c:spPr>
          <c:invertIfNegative val="0"/>
          <c:cat>
            <c:strRef>
              <c:f>'Primary factors considered '!$N$5:$N$11</c:f>
              <c:strCache>
                <c:ptCount val="7"/>
                <c:pt idx="0">
                  <c:v>Cost of equipment</c:v>
                </c:pt>
                <c:pt idx="1">
                  <c:v>Availability of fuel</c:v>
                </c:pt>
                <c:pt idx="2">
                  <c:v>Durability and reliability</c:v>
                </c:pt>
                <c:pt idx="3">
                  <c:v>Energy efficiency and cost savings</c:v>
                </c:pt>
                <c:pt idx="4">
                  <c:v>Brand reputation</c:v>
                </c:pt>
                <c:pt idx="5">
                  <c:v>Environmental sustainability</c:v>
                </c:pt>
                <c:pt idx="6">
                  <c:v>Other</c:v>
                </c:pt>
              </c:strCache>
            </c:strRef>
          </c:cat>
          <c:val>
            <c:numRef>
              <c:f>'Primary factors considered '!$O$5:$O$11</c:f>
              <c:numCache>
                <c:formatCode>General</c:formatCode>
                <c:ptCount val="7"/>
                <c:pt idx="0">
                  <c:v>43</c:v>
                </c:pt>
                <c:pt idx="1">
                  <c:v>23</c:v>
                </c:pt>
                <c:pt idx="2">
                  <c:v>47</c:v>
                </c:pt>
                <c:pt idx="3">
                  <c:v>44</c:v>
                </c:pt>
                <c:pt idx="4">
                  <c:v>14</c:v>
                </c:pt>
                <c:pt idx="5">
                  <c:v>1</c:v>
                </c:pt>
                <c:pt idx="6">
                  <c:v>5</c:v>
                </c:pt>
              </c:numCache>
            </c:numRef>
          </c:val>
          <c:extLst>
            <c:ext xmlns:c16="http://schemas.microsoft.com/office/drawing/2014/chart" uri="{C3380CC4-5D6E-409C-BE32-E72D297353CC}">
              <c16:uniqueId val="{00000000-DC37-4BE9-950F-0BCA9F122915}"/>
            </c:ext>
          </c:extLst>
        </c:ser>
        <c:dLbls>
          <c:showLegendKey val="0"/>
          <c:showVal val="0"/>
          <c:showCatName val="0"/>
          <c:showSerName val="0"/>
          <c:showPercent val="0"/>
          <c:showBubbleSize val="0"/>
        </c:dLbls>
        <c:gapWidth val="150"/>
        <c:axId val="274080479"/>
        <c:axId val="274081439"/>
      </c:barChart>
      <c:valAx>
        <c:axId val="2740814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Count of responses</a:t>
                </a:r>
              </a:p>
            </c:rich>
          </c:tx>
          <c:layout>
            <c:manualLayout>
              <c:xMode val="edge"/>
              <c:yMode val="edge"/>
              <c:x val="1.2854180756501939E-2"/>
              <c:y val="0.31593745002193713"/>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4080479"/>
        <c:crosses val="autoZero"/>
        <c:crossBetween val="between"/>
      </c:valAx>
      <c:catAx>
        <c:axId val="27408047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Factors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74081439"/>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GB" sz="1600" dirty="0">
                <a:latin typeface="Aptos" panose="020B0004020202020204" pitchFamily="34" charset="0"/>
              </a:rPr>
              <a:t>Key stakeholder</a:t>
            </a:r>
            <a:r>
              <a:rPr lang="en-GB" sz="1600" baseline="0" dirty="0">
                <a:latin typeface="Aptos" panose="020B0004020202020204" pitchFamily="34" charset="0"/>
              </a:rPr>
              <a:t> interviews (KIIs) (n = 99) </a:t>
            </a:r>
            <a:endParaRPr lang="en-GB" sz="1600" dirty="0">
              <a:latin typeface="Aptos" panose="020B00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5.0019500420357299E-2"/>
          <c:y val="0.24929023702682171"/>
          <c:w val="0.93933323652987089"/>
          <c:h val="0.409859923399301"/>
        </c:manualLayout>
      </c:layout>
      <c:barChart>
        <c:barDir val="col"/>
        <c:grouping val="clustered"/>
        <c:varyColors val="0"/>
        <c:ser>
          <c:idx val="0"/>
          <c:order val="0"/>
          <c:tx>
            <c:strRef>
              <c:f>Sheet1!$B$1</c:f>
              <c:strCache>
                <c:ptCount val="1"/>
                <c:pt idx="0">
                  <c:v>Stakeholders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ptos" panose="020B00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Policy Sector</c:v>
                </c:pt>
                <c:pt idx="1">
                  <c:v>Finance Sector</c:v>
                </c:pt>
                <c:pt idx="2">
                  <c:v>Supply Sector</c:v>
                </c:pt>
                <c:pt idx="3">
                  <c:v>Industry Associations/NGOs</c:v>
                </c:pt>
              </c:strCache>
            </c:strRef>
          </c:cat>
          <c:val>
            <c:numRef>
              <c:f>Sheet1!$B$2:$B$5</c:f>
              <c:numCache>
                <c:formatCode>General</c:formatCode>
                <c:ptCount val="4"/>
                <c:pt idx="0">
                  <c:v>10</c:v>
                </c:pt>
                <c:pt idx="1">
                  <c:v>18</c:v>
                </c:pt>
                <c:pt idx="2">
                  <c:v>59</c:v>
                </c:pt>
                <c:pt idx="3">
                  <c:v>12</c:v>
                </c:pt>
              </c:numCache>
            </c:numRef>
          </c:val>
          <c:extLst>
            <c:ext xmlns:c16="http://schemas.microsoft.com/office/drawing/2014/chart" uri="{C3380CC4-5D6E-409C-BE32-E72D297353CC}">
              <c16:uniqueId val="{00000000-E0B0-4CD9-8B3D-2BE9BE6B334A}"/>
            </c:ext>
          </c:extLst>
        </c:ser>
        <c:dLbls>
          <c:showLegendKey val="0"/>
          <c:showVal val="1"/>
          <c:showCatName val="0"/>
          <c:showSerName val="0"/>
          <c:showPercent val="0"/>
          <c:showBubbleSize val="0"/>
        </c:dLbls>
        <c:gapWidth val="150"/>
        <c:overlap val="-25"/>
        <c:axId val="1318451664"/>
        <c:axId val="1318452144"/>
      </c:barChart>
      <c:catAx>
        <c:axId val="131845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ptos" panose="020B0004020202020204" pitchFamily="34" charset="0"/>
                <a:ea typeface="+mn-ea"/>
                <a:cs typeface="+mn-cs"/>
              </a:defRPr>
            </a:pPr>
            <a:endParaRPr lang="en-US"/>
          </a:p>
        </c:txPr>
        <c:crossAx val="1318452144"/>
        <c:crosses val="autoZero"/>
        <c:auto val="1"/>
        <c:lblAlgn val="ctr"/>
        <c:lblOffset val="100"/>
        <c:noMultiLvlLbl val="0"/>
      </c:catAx>
      <c:valAx>
        <c:axId val="1318452144"/>
        <c:scaling>
          <c:orientation val="minMax"/>
        </c:scaling>
        <c:delete val="1"/>
        <c:axPos val="l"/>
        <c:numFmt formatCode="General" sourceLinked="1"/>
        <c:majorTickMark val="none"/>
        <c:minorTickMark val="none"/>
        <c:tickLblPos val="nextTo"/>
        <c:crossAx val="1318451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solidFill>
                  <a:schemeClr val="tx1"/>
                </a:solidFill>
              </a:rPr>
              <a:t>Commercial</a:t>
            </a:r>
            <a:r>
              <a:rPr lang="en-GB" baseline="0" dirty="0">
                <a:solidFill>
                  <a:schemeClr val="tx1"/>
                </a:solidFill>
              </a:rPr>
              <a:t> Cooking Businesses</a:t>
            </a:r>
            <a:r>
              <a:rPr lang="en-GB" dirty="0">
                <a:solidFill>
                  <a:schemeClr val="tx1"/>
                </a:solidFill>
              </a:rPr>
              <a:t> Surveyed (n=185)</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Estabishments Surveyed</c:v>
                </c:pt>
              </c:strCache>
            </c:strRef>
          </c:tx>
          <c:dPt>
            <c:idx val="0"/>
            <c:bubble3D val="0"/>
            <c:spPr>
              <a:solidFill>
                <a:schemeClr val="accent4">
                  <a:shade val="50000"/>
                </a:schemeClr>
              </a:solidFill>
              <a:ln w="19050">
                <a:solidFill>
                  <a:schemeClr val="lt1"/>
                </a:solidFill>
              </a:ln>
              <a:effectLst/>
            </c:spPr>
            <c:extLst>
              <c:ext xmlns:c16="http://schemas.microsoft.com/office/drawing/2014/chart" uri="{C3380CC4-5D6E-409C-BE32-E72D297353CC}">
                <c16:uniqueId val="{00000001-5269-4A6D-AC06-6EFB0BF0D3C0}"/>
              </c:ext>
            </c:extLst>
          </c:dPt>
          <c:dPt>
            <c:idx val="1"/>
            <c:bubble3D val="0"/>
            <c:spPr>
              <a:solidFill>
                <a:schemeClr val="accent4">
                  <a:shade val="70000"/>
                </a:schemeClr>
              </a:solidFill>
              <a:ln w="19050">
                <a:solidFill>
                  <a:schemeClr val="lt1"/>
                </a:solidFill>
              </a:ln>
              <a:effectLst/>
            </c:spPr>
            <c:extLst>
              <c:ext xmlns:c16="http://schemas.microsoft.com/office/drawing/2014/chart" uri="{C3380CC4-5D6E-409C-BE32-E72D297353CC}">
                <c16:uniqueId val="{00000003-5269-4A6D-AC06-6EFB0BF0D3C0}"/>
              </c:ext>
            </c:extLst>
          </c:dPt>
          <c:dPt>
            <c:idx val="2"/>
            <c:bubble3D val="0"/>
            <c:spPr>
              <a:solidFill>
                <a:schemeClr val="accent4">
                  <a:shade val="90000"/>
                </a:schemeClr>
              </a:solidFill>
              <a:ln w="19050">
                <a:solidFill>
                  <a:schemeClr val="lt1"/>
                </a:solidFill>
              </a:ln>
              <a:effectLst/>
            </c:spPr>
            <c:extLst>
              <c:ext xmlns:c16="http://schemas.microsoft.com/office/drawing/2014/chart" uri="{C3380CC4-5D6E-409C-BE32-E72D297353CC}">
                <c16:uniqueId val="{00000005-5269-4A6D-AC06-6EFB0BF0D3C0}"/>
              </c:ext>
            </c:extLst>
          </c:dPt>
          <c:dPt>
            <c:idx val="3"/>
            <c:bubble3D val="0"/>
            <c:spPr>
              <a:solidFill>
                <a:schemeClr val="accent4">
                  <a:tint val="90000"/>
                </a:schemeClr>
              </a:solidFill>
              <a:ln w="19050">
                <a:solidFill>
                  <a:schemeClr val="lt1"/>
                </a:solidFill>
              </a:ln>
              <a:effectLst/>
            </c:spPr>
            <c:extLst>
              <c:ext xmlns:c16="http://schemas.microsoft.com/office/drawing/2014/chart" uri="{C3380CC4-5D6E-409C-BE32-E72D297353CC}">
                <c16:uniqueId val="{00000007-5269-4A6D-AC06-6EFB0BF0D3C0}"/>
              </c:ext>
            </c:extLst>
          </c:dPt>
          <c:dPt>
            <c:idx val="4"/>
            <c:bubble3D val="0"/>
            <c:spPr>
              <a:solidFill>
                <a:schemeClr val="accent4">
                  <a:tint val="70000"/>
                </a:schemeClr>
              </a:solidFill>
              <a:ln w="19050">
                <a:solidFill>
                  <a:schemeClr val="lt1"/>
                </a:solidFill>
              </a:ln>
              <a:effectLst/>
            </c:spPr>
            <c:extLst>
              <c:ext xmlns:c16="http://schemas.microsoft.com/office/drawing/2014/chart" uri="{C3380CC4-5D6E-409C-BE32-E72D297353CC}">
                <c16:uniqueId val="{00000009-5269-4A6D-AC06-6EFB0BF0D3C0}"/>
              </c:ext>
            </c:extLst>
          </c:dPt>
          <c:dPt>
            <c:idx val="5"/>
            <c:bubble3D val="0"/>
            <c:spPr>
              <a:solidFill>
                <a:schemeClr val="accent4">
                  <a:tint val="50000"/>
                </a:schemeClr>
              </a:solidFill>
              <a:ln w="19050">
                <a:solidFill>
                  <a:schemeClr val="lt1"/>
                </a:solidFill>
              </a:ln>
              <a:effectLst/>
            </c:spPr>
            <c:extLst>
              <c:ext xmlns:c16="http://schemas.microsoft.com/office/drawing/2014/chart" uri="{C3380CC4-5D6E-409C-BE32-E72D297353CC}">
                <c16:uniqueId val="{0000000B-5269-4A6D-AC06-6EFB0BF0D3C0}"/>
              </c:ext>
            </c:extLst>
          </c:dPt>
          <c:dLbls>
            <c:dLbl>
              <c:idx val="4"/>
              <c:layout>
                <c:manualLayout>
                  <c:x val="3.0670609248710144E-2"/>
                  <c:y val="-9.1397717973607337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6146694384525399"/>
                      <c:h val="0.15887151886119635"/>
                    </c:manualLayout>
                  </c15:layout>
                </c:ext>
                <c:ext xmlns:c16="http://schemas.microsoft.com/office/drawing/2014/chart" uri="{C3380CC4-5D6E-409C-BE32-E72D297353CC}">
                  <c16:uniqueId val="{00000009-5269-4A6D-AC06-6EFB0BF0D3C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Hotel</c:v>
                </c:pt>
                <c:pt idx="1">
                  <c:v>Kafunda</c:v>
                </c:pt>
                <c:pt idx="2">
                  <c:v>Catering Services</c:v>
                </c:pt>
                <c:pt idx="3">
                  <c:v>Bakeries</c:v>
                </c:pt>
                <c:pt idx="4">
                  <c:v>Restaurants</c:v>
                </c:pt>
                <c:pt idx="5">
                  <c:v>Street Vendors</c:v>
                </c:pt>
              </c:strCache>
            </c:strRef>
          </c:cat>
          <c:val>
            <c:numRef>
              <c:f>Sheet1!$B$2:$B$7</c:f>
              <c:numCache>
                <c:formatCode>General</c:formatCode>
                <c:ptCount val="6"/>
                <c:pt idx="0">
                  <c:v>21</c:v>
                </c:pt>
                <c:pt idx="1">
                  <c:v>30</c:v>
                </c:pt>
                <c:pt idx="2">
                  <c:v>9</c:v>
                </c:pt>
                <c:pt idx="3">
                  <c:v>15</c:v>
                </c:pt>
                <c:pt idx="4">
                  <c:v>46</c:v>
                </c:pt>
                <c:pt idx="5">
                  <c:v>68</c:v>
                </c:pt>
              </c:numCache>
            </c:numRef>
          </c:val>
          <c:extLst>
            <c:ext xmlns:c16="http://schemas.microsoft.com/office/drawing/2014/chart" uri="{C3380CC4-5D6E-409C-BE32-E72D297353CC}">
              <c16:uniqueId val="{0000000C-5269-4A6D-AC06-6EFB0BF0D3C0}"/>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[Survey_Private_sector_-_latest_version (3).xlsx]Cooking fuel and electricity ac!PivotTable17</c:name>
    <c:fmtId val="1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Cooking</a:t>
            </a:r>
            <a:r>
              <a:rPr lang="en-US" baseline="0" dirty="0"/>
              <a:t> f</a:t>
            </a:r>
            <a:r>
              <a:rPr lang="en-US" dirty="0"/>
              <a:t>uel use</a:t>
            </a:r>
            <a:r>
              <a:rPr lang="en-US" baseline="0" dirty="0"/>
              <a:t> by commercial cooking segment</a:t>
            </a:r>
            <a:endParaRPr lang="en-US" dirty="0"/>
          </a:p>
        </c:rich>
      </c:tx>
      <c:layout>
        <c:manualLayout>
          <c:xMode val="edge"/>
          <c:yMode val="edge"/>
          <c:x val="0.14434040593494946"/>
          <c:y val="2.264468527453560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15564302244179662"/>
          <c:y val="0.15048819801796598"/>
          <c:w val="0.60894531378575245"/>
          <c:h val="0.57818946825999662"/>
        </c:manualLayout>
      </c:layout>
      <c:barChart>
        <c:barDir val="col"/>
        <c:grouping val="percentStacked"/>
        <c:varyColors val="0"/>
        <c:ser>
          <c:idx val="0"/>
          <c:order val="0"/>
          <c:tx>
            <c:strRef>
              <c:f>'Cooking fuel and electricity ac'!$W$3</c:f>
              <c:strCache>
                <c:ptCount val="1"/>
                <c:pt idx="0">
                  <c:v> Gas (LPG)</c:v>
                </c:pt>
              </c:strCache>
            </c:strRef>
          </c:tx>
          <c:spPr>
            <a:solidFill>
              <a:srgbClr val="00B0F0"/>
            </a:solidFill>
            <a:ln>
              <a:noFill/>
            </a:ln>
            <a:effectLst/>
          </c:spPr>
          <c:invertIfNegative val="0"/>
          <c:cat>
            <c:strRef>
              <c:f>'Cooking fuel and electricity ac'!$V$4:$V$10</c:f>
              <c:strCache>
                <c:ptCount val="6"/>
                <c:pt idx="0">
                  <c:v>Bakery</c:v>
                </c:pt>
                <c:pt idx="1">
                  <c:v>Catering Service</c:v>
                </c:pt>
                <c:pt idx="2">
                  <c:v>Hotel (Accommodation)</c:v>
                </c:pt>
                <c:pt idx="3">
                  <c:v>Kafunda</c:v>
                </c:pt>
                <c:pt idx="4">
                  <c:v>Restaurant</c:v>
                </c:pt>
                <c:pt idx="5">
                  <c:v>Street Vendor</c:v>
                </c:pt>
              </c:strCache>
            </c:strRef>
          </c:cat>
          <c:val>
            <c:numRef>
              <c:f>'Cooking fuel and electricity ac'!$W$4:$W$10</c:f>
              <c:numCache>
                <c:formatCode>General</c:formatCode>
                <c:ptCount val="6"/>
                <c:pt idx="0">
                  <c:v>5</c:v>
                </c:pt>
                <c:pt idx="1">
                  <c:v>3</c:v>
                </c:pt>
                <c:pt idx="2">
                  <c:v>14</c:v>
                </c:pt>
                <c:pt idx="3">
                  <c:v>1</c:v>
                </c:pt>
                <c:pt idx="4">
                  <c:v>18</c:v>
                </c:pt>
              </c:numCache>
            </c:numRef>
          </c:val>
          <c:extLst>
            <c:ext xmlns:c16="http://schemas.microsoft.com/office/drawing/2014/chart" uri="{C3380CC4-5D6E-409C-BE32-E72D297353CC}">
              <c16:uniqueId val="{00000000-17AF-4D2C-9697-D548AB894760}"/>
            </c:ext>
          </c:extLst>
        </c:ser>
        <c:ser>
          <c:idx val="1"/>
          <c:order val="1"/>
          <c:tx>
            <c:strRef>
              <c:f>'Cooking fuel and electricity ac'!$X$3</c:f>
              <c:strCache>
                <c:ptCount val="1"/>
                <c:pt idx="0">
                  <c:v> Charcoal</c:v>
                </c:pt>
              </c:strCache>
            </c:strRef>
          </c:tx>
          <c:spPr>
            <a:solidFill>
              <a:schemeClr val="tx2">
                <a:lumMod val="65000"/>
              </a:schemeClr>
            </a:solidFill>
            <a:ln>
              <a:noFill/>
            </a:ln>
            <a:effectLst/>
          </c:spPr>
          <c:invertIfNegative val="0"/>
          <c:cat>
            <c:strRef>
              <c:f>'Cooking fuel and electricity ac'!$V$4:$V$10</c:f>
              <c:strCache>
                <c:ptCount val="6"/>
                <c:pt idx="0">
                  <c:v>Bakery</c:v>
                </c:pt>
                <c:pt idx="1">
                  <c:v>Catering Service</c:v>
                </c:pt>
                <c:pt idx="2">
                  <c:v>Hotel (Accommodation)</c:v>
                </c:pt>
                <c:pt idx="3">
                  <c:v>Kafunda</c:v>
                </c:pt>
                <c:pt idx="4">
                  <c:v>Restaurant</c:v>
                </c:pt>
                <c:pt idx="5">
                  <c:v>Street Vendor</c:v>
                </c:pt>
              </c:strCache>
            </c:strRef>
          </c:cat>
          <c:val>
            <c:numRef>
              <c:f>'Cooking fuel and electricity ac'!$X$4:$X$10</c:f>
              <c:numCache>
                <c:formatCode>General</c:formatCode>
                <c:ptCount val="6"/>
                <c:pt idx="0">
                  <c:v>3</c:v>
                </c:pt>
                <c:pt idx="1">
                  <c:v>9</c:v>
                </c:pt>
                <c:pt idx="2">
                  <c:v>15</c:v>
                </c:pt>
                <c:pt idx="3">
                  <c:v>25</c:v>
                </c:pt>
                <c:pt idx="4">
                  <c:v>42</c:v>
                </c:pt>
                <c:pt idx="5">
                  <c:v>57</c:v>
                </c:pt>
              </c:numCache>
            </c:numRef>
          </c:val>
          <c:extLst>
            <c:ext xmlns:c16="http://schemas.microsoft.com/office/drawing/2014/chart" uri="{C3380CC4-5D6E-409C-BE32-E72D297353CC}">
              <c16:uniqueId val="{00000001-17AF-4D2C-9697-D548AB894760}"/>
            </c:ext>
          </c:extLst>
        </c:ser>
        <c:ser>
          <c:idx val="2"/>
          <c:order val="2"/>
          <c:tx>
            <c:strRef>
              <c:f>'Cooking fuel and electricity ac'!$Y$3</c:f>
              <c:strCache>
                <c:ptCount val="1"/>
                <c:pt idx="0">
                  <c:v> Solar power</c:v>
                </c:pt>
              </c:strCache>
            </c:strRef>
          </c:tx>
          <c:spPr>
            <a:solidFill>
              <a:srgbClr val="FFC000"/>
            </a:solidFill>
            <a:ln>
              <a:noFill/>
            </a:ln>
            <a:effectLst/>
          </c:spPr>
          <c:invertIfNegative val="0"/>
          <c:cat>
            <c:strRef>
              <c:f>'Cooking fuel and electricity ac'!$V$4:$V$10</c:f>
              <c:strCache>
                <c:ptCount val="6"/>
                <c:pt idx="0">
                  <c:v>Bakery</c:v>
                </c:pt>
                <c:pt idx="1">
                  <c:v>Catering Service</c:v>
                </c:pt>
                <c:pt idx="2">
                  <c:v>Hotel (Accommodation)</c:v>
                </c:pt>
                <c:pt idx="3">
                  <c:v>Kafunda</c:v>
                </c:pt>
                <c:pt idx="4">
                  <c:v>Restaurant</c:v>
                </c:pt>
                <c:pt idx="5">
                  <c:v>Street Vendor</c:v>
                </c:pt>
              </c:strCache>
            </c:strRef>
          </c:cat>
          <c:val>
            <c:numRef>
              <c:f>'Cooking fuel and electricity ac'!$Y$4:$Y$10</c:f>
              <c:numCache>
                <c:formatCode>General</c:formatCode>
                <c:ptCount val="6"/>
              </c:numCache>
            </c:numRef>
          </c:val>
          <c:extLst>
            <c:ext xmlns:c16="http://schemas.microsoft.com/office/drawing/2014/chart" uri="{C3380CC4-5D6E-409C-BE32-E72D297353CC}">
              <c16:uniqueId val="{00000002-17AF-4D2C-9697-D548AB894760}"/>
            </c:ext>
          </c:extLst>
        </c:ser>
        <c:ser>
          <c:idx val="3"/>
          <c:order val="3"/>
          <c:tx>
            <c:strRef>
              <c:f>'Cooking fuel and electricity ac'!$Z$3</c:f>
              <c:strCache>
                <c:ptCount val="1"/>
                <c:pt idx="0">
                  <c:v> Briquettes</c:v>
                </c:pt>
              </c:strCache>
            </c:strRef>
          </c:tx>
          <c:spPr>
            <a:solidFill>
              <a:schemeClr val="accent3">
                <a:lumMod val="40000"/>
                <a:lumOff val="60000"/>
              </a:schemeClr>
            </a:solidFill>
            <a:ln>
              <a:noFill/>
            </a:ln>
            <a:effectLst/>
          </c:spPr>
          <c:invertIfNegative val="0"/>
          <c:cat>
            <c:strRef>
              <c:f>'Cooking fuel and electricity ac'!$V$4:$V$10</c:f>
              <c:strCache>
                <c:ptCount val="6"/>
                <c:pt idx="0">
                  <c:v>Bakery</c:v>
                </c:pt>
                <c:pt idx="1">
                  <c:v>Catering Service</c:v>
                </c:pt>
                <c:pt idx="2">
                  <c:v>Hotel (Accommodation)</c:v>
                </c:pt>
                <c:pt idx="3">
                  <c:v>Kafunda</c:v>
                </c:pt>
                <c:pt idx="4">
                  <c:v>Restaurant</c:v>
                </c:pt>
                <c:pt idx="5">
                  <c:v>Street Vendor</c:v>
                </c:pt>
              </c:strCache>
            </c:strRef>
          </c:cat>
          <c:val>
            <c:numRef>
              <c:f>'Cooking fuel and electricity ac'!$Z$4:$Z$10</c:f>
              <c:numCache>
                <c:formatCode>General</c:formatCode>
                <c:ptCount val="6"/>
                <c:pt idx="2">
                  <c:v>1</c:v>
                </c:pt>
                <c:pt idx="4">
                  <c:v>4</c:v>
                </c:pt>
                <c:pt idx="5">
                  <c:v>2</c:v>
                </c:pt>
              </c:numCache>
            </c:numRef>
          </c:val>
          <c:extLst>
            <c:ext xmlns:c16="http://schemas.microsoft.com/office/drawing/2014/chart" uri="{C3380CC4-5D6E-409C-BE32-E72D297353CC}">
              <c16:uniqueId val="{00000003-17AF-4D2C-9697-D548AB894760}"/>
            </c:ext>
          </c:extLst>
        </c:ser>
        <c:ser>
          <c:idx val="4"/>
          <c:order val="4"/>
          <c:tx>
            <c:strRef>
              <c:f>'Cooking fuel and electricity ac'!$AA$3</c:f>
              <c:strCache>
                <c:ptCount val="1"/>
                <c:pt idx="0">
                  <c:v> Firewood</c:v>
                </c:pt>
              </c:strCache>
            </c:strRef>
          </c:tx>
          <c:spPr>
            <a:solidFill>
              <a:schemeClr val="accent3">
                <a:lumMod val="75000"/>
              </a:schemeClr>
            </a:solidFill>
            <a:ln>
              <a:noFill/>
            </a:ln>
            <a:effectLst/>
          </c:spPr>
          <c:invertIfNegative val="0"/>
          <c:cat>
            <c:strRef>
              <c:f>'Cooking fuel and electricity ac'!$V$4:$V$10</c:f>
              <c:strCache>
                <c:ptCount val="6"/>
                <c:pt idx="0">
                  <c:v>Bakery</c:v>
                </c:pt>
                <c:pt idx="1">
                  <c:v>Catering Service</c:v>
                </c:pt>
                <c:pt idx="2">
                  <c:v>Hotel (Accommodation)</c:v>
                </c:pt>
                <c:pt idx="3">
                  <c:v>Kafunda</c:v>
                </c:pt>
                <c:pt idx="4">
                  <c:v>Restaurant</c:v>
                </c:pt>
                <c:pt idx="5">
                  <c:v>Street Vendor</c:v>
                </c:pt>
              </c:strCache>
            </c:strRef>
          </c:cat>
          <c:val>
            <c:numRef>
              <c:f>'Cooking fuel and electricity ac'!$AA$4:$AA$10</c:f>
              <c:numCache>
                <c:formatCode>General</c:formatCode>
                <c:ptCount val="6"/>
                <c:pt idx="0">
                  <c:v>1</c:v>
                </c:pt>
                <c:pt idx="1">
                  <c:v>5</c:v>
                </c:pt>
                <c:pt idx="2">
                  <c:v>5</c:v>
                </c:pt>
                <c:pt idx="3">
                  <c:v>7</c:v>
                </c:pt>
                <c:pt idx="4">
                  <c:v>12</c:v>
                </c:pt>
                <c:pt idx="5">
                  <c:v>9</c:v>
                </c:pt>
              </c:numCache>
            </c:numRef>
          </c:val>
          <c:extLst>
            <c:ext xmlns:c16="http://schemas.microsoft.com/office/drawing/2014/chart" uri="{C3380CC4-5D6E-409C-BE32-E72D297353CC}">
              <c16:uniqueId val="{00000004-17AF-4D2C-9697-D548AB894760}"/>
            </c:ext>
          </c:extLst>
        </c:ser>
        <c:ser>
          <c:idx val="5"/>
          <c:order val="5"/>
          <c:tx>
            <c:strRef>
              <c:f>'Cooking fuel and electricity ac'!$AB$3</c:f>
              <c:strCache>
                <c:ptCount val="1"/>
                <c:pt idx="0">
                  <c:v> Electricity</c:v>
                </c:pt>
              </c:strCache>
            </c:strRef>
          </c:tx>
          <c:spPr>
            <a:solidFill>
              <a:srgbClr val="92D050"/>
            </a:solidFill>
            <a:ln>
              <a:noFill/>
            </a:ln>
            <a:effectLst/>
          </c:spPr>
          <c:invertIfNegative val="0"/>
          <c:cat>
            <c:strRef>
              <c:f>'Cooking fuel and electricity ac'!$V$4:$V$10</c:f>
              <c:strCache>
                <c:ptCount val="6"/>
                <c:pt idx="0">
                  <c:v>Bakery</c:v>
                </c:pt>
                <c:pt idx="1">
                  <c:v>Catering Service</c:v>
                </c:pt>
                <c:pt idx="2">
                  <c:v>Hotel (Accommodation)</c:v>
                </c:pt>
                <c:pt idx="3">
                  <c:v>Kafunda</c:v>
                </c:pt>
                <c:pt idx="4">
                  <c:v>Restaurant</c:v>
                </c:pt>
                <c:pt idx="5">
                  <c:v>Street Vendor</c:v>
                </c:pt>
              </c:strCache>
            </c:strRef>
          </c:cat>
          <c:val>
            <c:numRef>
              <c:f>'Cooking fuel and electricity ac'!$AB$4:$AB$10</c:f>
              <c:numCache>
                <c:formatCode>General</c:formatCode>
                <c:ptCount val="6"/>
                <c:pt idx="0">
                  <c:v>13</c:v>
                </c:pt>
                <c:pt idx="1">
                  <c:v>5</c:v>
                </c:pt>
                <c:pt idx="2">
                  <c:v>19</c:v>
                </c:pt>
                <c:pt idx="3">
                  <c:v>3</c:v>
                </c:pt>
                <c:pt idx="4">
                  <c:v>18</c:v>
                </c:pt>
                <c:pt idx="5">
                  <c:v>11</c:v>
                </c:pt>
              </c:numCache>
            </c:numRef>
          </c:val>
          <c:extLst>
            <c:ext xmlns:c16="http://schemas.microsoft.com/office/drawing/2014/chart" uri="{C3380CC4-5D6E-409C-BE32-E72D297353CC}">
              <c16:uniqueId val="{00000005-17AF-4D2C-9697-D548AB894760}"/>
            </c:ext>
          </c:extLst>
        </c:ser>
        <c:dLbls>
          <c:showLegendKey val="0"/>
          <c:showVal val="0"/>
          <c:showCatName val="0"/>
          <c:showSerName val="0"/>
          <c:showPercent val="0"/>
          <c:showBubbleSize val="0"/>
        </c:dLbls>
        <c:gapWidth val="150"/>
        <c:overlap val="100"/>
        <c:axId val="1671091359"/>
        <c:axId val="1671097599"/>
      </c:barChart>
      <c:catAx>
        <c:axId val="1671091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1097599"/>
        <c:crosses val="autoZero"/>
        <c:auto val="1"/>
        <c:lblAlgn val="ctr"/>
        <c:lblOffset val="100"/>
        <c:noMultiLvlLbl val="0"/>
      </c:catAx>
      <c:valAx>
        <c:axId val="16710975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Proportion</a:t>
                </a:r>
                <a:r>
                  <a:rPr lang="en-GB" baseline="0" dirty="0"/>
                  <a:t> of surveyed businesses using each fuel</a:t>
                </a:r>
                <a:endParaRPr lang="en-GB" dirty="0"/>
              </a:p>
            </c:rich>
          </c:tx>
          <c:layout>
            <c:manualLayout>
              <c:xMode val="edge"/>
              <c:yMode val="edge"/>
              <c:x val="3.8002166137718882E-2"/>
              <c:y val="9.8716563428298376E-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1091359"/>
        <c:crosses val="autoZero"/>
        <c:crossBetween val="between"/>
      </c:valAx>
      <c:spPr>
        <a:noFill/>
        <a:ln>
          <a:noFill/>
        </a:ln>
        <a:effectLst/>
      </c:spPr>
    </c:plotArea>
    <c:legend>
      <c:legendPos val="r"/>
      <c:layout>
        <c:manualLayout>
          <c:xMode val="edge"/>
          <c:yMode val="edge"/>
          <c:x val="0.82495820402931253"/>
          <c:y val="0.28839812031281759"/>
          <c:w val="0.12618186807933462"/>
          <c:h val="0.2821416344826848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[Chart in Microsoft PowerPoint]Cooking fuel and electricity ac!PivotTable16</c:name>
    <c:fmtId val="28"/>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600" dirty="0"/>
              <a:t>Cooking fuel use by commercial cooking segment and overall</a:t>
            </a:r>
            <a:r>
              <a:rPr lang="en-GB" sz="1600" baseline="0" dirty="0"/>
              <a:t> fuel expenditure</a:t>
            </a:r>
            <a:endParaRPr lang="en-GB" sz="1600" dirty="0"/>
          </a:p>
        </c:rich>
      </c:tx>
      <c:layout>
        <c:manualLayout>
          <c:xMode val="edge"/>
          <c:yMode val="edge"/>
          <c:x val="0.17134610070693512"/>
          <c:y val="5.072659816885419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circle"/>
          <c:size val="5"/>
          <c:spPr>
            <a:solidFill>
              <a:schemeClr val="accent5"/>
            </a:solidFill>
            <a:ln w="9525">
              <a:solidFill>
                <a:schemeClr val="accent5"/>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w="28575" cap="rnd">
            <a:solidFill>
              <a:schemeClr val="accent1"/>
            </a:solidFill>
            <a:round/>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10657456904980267"/>
          <c:y val="0.17274717259976871"/>
          <c:w val="0.80108545193655623"/>
          <c:h val="0.42208313540332149"/>
        </c:manualLayout>
      </c:layout>
      <c:barChart>
        <c:barDir val="col"/>
        <c:grouping val="percentStacked"/>
        <c:varyColors val="0"/>
        <c:ser>
          <c:idx val="0"/>
          <c:order val="0"/>
          <c:tx>
            <c:strRef>
              <c:f>'Cooking fuel and electricity ac'!$L$194</c:f>
              <c:strCache>
                <c:ptCount val="1"/>
                <c:pt idx="0">
                  <c:v>Sum of Gas (LPG)</c:v>
                </c:pt>
              </c:strCache>
            </c:strRef>
          </c:tx>
          <c:spPr>
            <a:solidFill>
              <a:srgbClr val="00B0F0"/>
            </a:solidFill>
            <a:ln>
              <a:noFill/>
            </a:ln>
            <a:effectLst/>
          </c:spPr>
          <c:invertIfNegative val="0"/>
          <c:cat>
            <c:multiLvlStrRef>
              <c:f>'Cooking fuel and electricity ac'!$K$195:$K$227</c:f>
              <c:multiLvlStrCache>
                <c:ptCount val="26"/>
                <c:lvl>
                  <c:pt idx="0">
                    <c:v>100,000-300,000 UGX</c:v>
                  </c:pt>
                  <c:pt idx="1">
                    <c:v>300,000-500,000 UGX</c:v>
                  </c:pt>
                  <c:pt idx="2">
                    <c:v>500,000-1 MIL UGX</c:v>
                  </c:pt>
                  <c:pt idx="3">
                    <c:v>1 MIL-4 MIL UGX</c:v>
                  </c:pt>
                  <c:pt idx="4">
                    <c:v>100,000-300,000 UGX</c:v>
                  </c:pt>
                  <c:pt idx="5">
                    <c:v>300,000-500,000 UGX</c:v>
                  </c:pt>
                  <c:pt idx="6">
                    <c:v>500,000-1 MIL UGX</c:v>
                  </c:pt>
                  <c:pt idx="7">
                    <c:v>100,000-300,000 UGX</c:v>
                  </c:pt>
                  <c:pt idx="8">
                    <c:v>300,000-500,000 UGX</c:v>
                  </c:pt>
                  <c:pt idx="9">
                    <c:v>500,000-1 MIL UGX</c:v>
                  </c:pt>
                  <c:pt idx="10">
                    <c:v>1 MIL-4 MIL UGX</c:v>
                  </c:pt>
                  <c:pt idx="11">
                    <c:v>4 MIL+ UGX</c:v>
                  </c:pt>
                  <c:pt idx="12">
                    <c:v>&lt;100,000 UGX</c:v>
                  </c:pt>
                  <c:pt idx="13">
                    <c:v>100,000-300,000 UGX</c:v>
                  </c:pt>
                  <c:pt idx="14">
                    <c:v>300,000-500,000 UGX</c:v>
                  </c:pt>
                  <c:pt idx="15">
                    <c:v>500,000-1 MIL UGX</c:v>
                  </c:pt>
                  <c:pt idx="16">
                    <c:v>100,000-300,000 UGX</c:v>
                  </c:pt>
                  <c:pt idx="17">
                    <c:v>300,000-500,000 UGX</c:v>
                  </c:pt>
                  <c:pt idx="18">
                    <c:v>500,000-1 MIL UGX</c:v>
                  </c:pt>
                  <c:pt idx="19">
                    <c:v>1 MIL-4 MIL UGX</c:v>
                  </c:pt>
                  <c:pt idx="20">
                    <c:v>4 MIL+ UGX</c:v>
                  </c:pt>
                  <c:pt idx="21">
                    <c:v>&lt;100,000 UGX</c:v>
                  </c:pt>
                  <c:pt idx="22">
                    <c:v>100,000-300,000 UGX</c:v>
                  </c:pt>
                  <c:pt idx="23">
                    <c:v>300,000-500,000 UGX</c:v>
                  </c:pt>
                  <c:pt idx="24">
                    <c:v>500,000-1 MIL UGX</c:v>
                  </c:pt>
                  <c:pt idx="25">
                    <c:v>1 MIL-4 MIL UGX</c:v>
                  </c:pt>
                </c:lvl>
                <c:lvl>
                  <c:pt idx="0">
                    <c:v>Bakery</c:v>
                  </c:pt>
                  <c:pt idx="4">
                    <c:v>Catering Service</c:v>
                  </c:pt>
                  <c:pt idx="7">
                    <c:v>Hotel (Accommodation)</c:v>
                  </c:pt>
                  <c:pt idx="12">
                    <c:v>Kafunda</c:v>
                  </c:pt>
                  <c:pt idx="16">
                    <c:v>Restaurant</c:v>
                  </c:pt>
                  <c:pt idx="21">
                    <c:v>Street Vendor</c:v>
                  </c:pt>
                </c:lvl>
              </c:multiLvlStrCache>
            </c:multiLvlStrRef>
          </c:cat>
          <c:val>
            <c:numRef>
              <c:f>'Cooking fuel and electricity ac'!$L$195:$L$227</c:f>
              <c:numCache>
                <c:formatCode>General</c:formatCode>
                <c:ptCount val="26"/>
                <c:pt idx="1">
                  <c:v>3</c:v>
                </c:pt>
                <c:pt idx="2">
                  <c:v>1</c:v>
                </c:pt>
                <c:pt idx="3">
                  <c:v>1</c:v>
                </c:pt>
                <c:pt idx="6">
                  <c:v>1</c:v>
                </c:pt>
                <c:pt idx="9">
                  <c:v>2</c:v>
                </c:pt>
                <c:pt idx="10">
                  <c:v>11</c:v>
                </c:pt>
                <c:pt idx="11">
                  <c:v>1</c:v>
                </c:pt>
                <c:pt idx="15">
                  <c:v>1</c:v>
                </c:pt>
                <c:pt idx="16">
                  <c:v>3</c:v>
                </c:pt>
                <c:pt idx="17">
                  <c:v>3</c:v>
                </c:pt>
                <c:pt idx="18">
                  <c:v>5</c:v>
                </c:pt>
                <c:pt idx="19">
                  <c:v>6</c:v>
                </c:pt>
              </c:numCache>
            </c:numRef>
          </c:val>
          <c:extLst>
            <c:ext xmlns:c16="http://schemas.microsoft.com/office/drawing/2014/chart" uri="{C3380CC4-5D6E-409C-BE32-E72D297353CC}">
              <c16:uniqueId val="{00000000-1B07-4E97-A55A-8036346CE12B}"/>
            </c:ext>
          </c:extLst>
        </c:ser>
        <c:ser>
          <c:idx val="1"/>
          <c:order val="1"/>
          <c:tx>
            <c:strRef>
              <c:f>'Cooking fuel and electricity ac'!$M$194</c:f>
              <c:strCache>
                <c:ptCount val="1"/>
                <c:pt idx="0">
                  <c:v>Sum of Firewood</c:v>
                </c:pt>
              </c:strCache>
            </c:strRef>
          </c:tx>
          <c:spPr>
            <a:solidFill>
              <a:srgbClr val="DE7E18">
                <a:lumMod val="75000"/>
              </a:srgbClr>
            </a:solidFill>
            <a:ln>
              <a:noFill/>
            </a:ln>
            <a:effectLst/>
          </c:spPr>
          <c:invertIfNegative val="0"/>
          <c:cat>
            <c:multiLvlStrRef>
              <c:f>'Cooking fuel and electricity ac'!$K$195:$K$227</c:f>
              <c:multiLvlStrCache>
                <c:ptCount val="26"/>
                <c:lvl>
                  <c:pt idx="0">
                    <c:v>100,000-300,000 UGX</c:v>
                  </c:pt>
                  <c:pt idx="1">
                    <c:v>300,000-500,000 UGX</c:v>
                  </c:pt>
                  <c:pt idx="2">
                    <c:v>500,000-1 MIL UGX</c:v>
                  </c:pt>
                  <c:pt idx="3">
                    <c:v>1 MIL-4 MIL UGX</c:v>
                  </c:pt>
                  <c:pt idx="4">
                    <c:v>100,000-300,000 UGX</c:v>
                  </c:pt>
                  <c:pt idx="5">
                    <c:v>300,000-500,000 UGX</c:v>
                  </c:pt>
                  <c:pt idx="6">
                    <c:v>500,000-1 MIL UGX</c:v>
                  </c:pt>
                  <c:pt idx="7">
                    <c:v>100,000-300,000 UGX</c:v>
                  </c:pt>
                  <c:pt idx="8">
                    <c:v>300,000-500,000 UGX</c:v>
                  </c:pt>
                  <c:pt idx="9">
                    <c:v>500,000-1 MIL UGX</c:v>
                  </c:pt>
                  <c:pt idx="10">
                    <c:v>1 MIL-4 MIL UGX</c:v>
                  </c:pt>
                  <c:pt idx="11">
                    <c:v>4 MIL+ UGX</c:v>
                  </c:pt>
                  <c:pt idx="12">
                    <c:v>&lt;100,000 UGX</c:v>
                  </c:pt>
                  <c:pt idx="13">
                    <c:v>100,000-300,000 UGX</c:v>
                  </c:pt>
                  <c:pt idx="14">
                    <c:v>300,000-500,000 UGX</c:v>
                  </c:pt>
                  <c:pt idx="15">
                    <c:v>500,000-1 MIL UGX</c:v>
                  </c:pt>
                  <c:pt idx="16">
                    <c:v>100,000-300,000 UGX</c:v>
                  </c:pt>
                  <c:pt idx="17">
                    <c:v>300,000-500,000 UGX</c:v>
                  </c:pt>
                  <c:pt idx="18">
                    <c:v>500,000-1 MIL UGX</c:v>
                  </c:pt>
                  <c:pt idx="19">
                    <c:v>1 MIL-4 MIL UGX</c:v>
                  </c:pt>
                  <c:pt idx="20">
                    <c:v>4 MIL+ UGX</c:v>
                  </c:pt>
                  <c:pt idx="21">
                    <c:v>&lt;100,000 UGX</c:v>
                  </c:pt>
                  <c:pt idx="22">
                    <c:v>100,000-300,000 UGX</c:v>
                  </c:pt>
                  <c:pt idx="23">
                    <c:v>300,000-500,000 UGX</c:v>
                  </c:pt>
                  <c:pt idx="24">
                    <c:v>500,000-1 MIL UGX</c:v>
                  </c:pt>
                  <c:pt idx="25">
                    <c:v>1 MIL-4 MIL UGX</c:v>
                  </c:pt>
                </c:lvl>
                <c:lvl>
                  <c:pt idx="0">
                    <c:v>Bakery</c:v>
                  </c:pt>
                  <c:pt idx="4">
                    <c:v>Catering Service</c:v>
                  </c:pt>
                  <c:pt idx="7">
                    <c:v>Hotel (Accommodation)</c:v>
                  </c:pt>
                  <c:pt idx="12">
                    <c:v>Kafunda</c:v>
                  </c:pt>
                  <c:pt idx="16">
                    <c:v>Restaurant</c:v>
                  </c:pt>
                  <c:pt idx="21">
                    <c:v>Street Vendor</c:v>
                  </c:pt>
                </c:lvl>
              </c:multiLvlStrCache>
            </c:multiLvlStrRef>
          </c:cat>
          <c:val>
            <c:numRef>
              <c:f>'Cooking fuel and electricity ac'!$M$195:$M$227</c:f>
              <c:numCache>
                <c:formatCode>General</c:formatCode>
                <c:ptCount val="26"/>
                <c:pt idx="0">
                  <c:v>1</c:v>
                </c:pt>
                <c:pt idx="4">
                  <c:v>1</c:v>
                </c:pt>
                <c:pt idx="6">
                  <c:v>2</c:v>
                </c:pt>
                <c:pt idx="7">
                  <c:v>1</c:v>
                </c:pt>
                <c:pt idx="10">
                  <c:v>4</c:v>
                </c:pt>
                <c:pt idx="13">
                  <c:v>4</c:v>
                </c:pt>
                <c:pt idx="14">
                  <c:v>1</c:v>
                </c:pt>
                <c:pt idx="15">
                  <c:v>2</c:v>
                </c:pt>
                <c:pt idx="17">
                  <c:v>4</c:v>
                </c:pt>
                <c:pt idx="18">
                  <c:v>4</c:v>
                </c:pt>
                <c:pt idx="19">
                  <c:v>4</c:v>
                </c:pt>
                <c:pt idx="22">
                  <c:v>7</c:v>
                </c:pt>
                <c:pt idx="23">
                  <c:v>2</c:v>
                </c:pt>
              </c:numCache>
            </c:numRef>
          </c:val>
          <c:extLst>
            <c:ext xmlns:c16="http://schemas.microsoft.com/office/drawing/2014/chart" uri="{C3380CC4-5D6E-409C-BE32-E72D297353CC}">
              <c16:uniqueId val="{00000001-1B07-4E97-A55A-8036346CE12B}"/>
            </c:ext>
          </c:extLst>
        </c:ser>
        <c:ser>
          <c:idx val="2"/>
          <c:order val="2"/>
          <c:tx>
            <c:strRef>
              <c:f>'Cooking fuel and electricity ac'!$N$194</c:f>
              <c:strCache>
                <c:ptCount val="1"/>
                <c:pt idx="0">
                  <c:v>Sum of Briquettes</c:v>
                </c:pt>
              </c:strCache>
            </c:strRef>
          </c:tx>
          <c:spPr>
            <a:solidFill>
              <a:srgbClr val="DE7E18">
                <a:lumMod val="40000"/>
                <a:lumOff val="60000"/>
              </a:srgbClr>
            </a:solidFill>
            <a:ln>
              <a:noFill/>
            </a:ln>
            <a:effectLst/>
          </c:spPr>
          <c:invertIfNegative val="0"/>
          <c:cat>
            <c:multiLvlStrRef>
              <c:f>'Cooking fuel and electricity ac'!$K$195:$K$227</c:f>
              <c:multiLvlStrCache>
                <c:ptCount val="26"/>
                <c:lvl>
                  <c:pt idx="0">
                    <c:v>100,000-300,000 UGX</c:v>
                  </c:pt>
                  <c:pt idx="1">
                    <c:v>300,000-500,000 UGX</c:v>
                  </c:pt>
                  <c:pt idx="2">
                    <c:v>500,000-1 MIL UGX</c:v>
                  </c:pt>
                  <c:pt idx="3">
                    <c:v>1 MIL-4 MIL UGX</c:v>
                  </c:pt>
                  <c:pt idx="4">
                    <c:v>100,000-300,000 UGX</c:v>
                  </c:pt>
                  <c:pt idx="5">
                    <c:v>300,000-500,000 UGX</c:v>
                  </c:pt>
                  <c:pt idx="6">
                    <c:v>500,000-1 MIL UGX</c:v>
                  </c:pt>
                  <c:pt idx="7">
                    <c:v>100,000-300,000 UGX</c:v>
                  </c:pt>
                  <c:pt idx="8">
                    <c:v>300,000-500,000 UGX</c:v>
                  </c:pt>
                  <c:pt idx="9">
                    <c:v>500,000-1 MIL UGX</c:v>
                  </c:pt>
                  <c:pt idx="10">
                    <c:v>1 MIL-4 MIL UGX</c:v>
                  </c:pt>
                  <c:pt idx="11">
                    <c:v>4 MIL+ UGX</c:v>
                  </c:pt>
                  <c:pt idx="12">
                    <c:v>&lt;100,000 UGX</c:v>
                  </c:pt>
                  <c:pt idx="13">
                    <c:v>100,000-300,000 UGX</c:v>
                  </c:pt>
                  <c:pt idx="14">
                    <c:v>300,000-500,000 UGX</c:v>
                  </c:pt>
                  <c:pt idx="15">
                    <c:v>500,000-1 MIL UGX</c:v>
                  </c:pt>
                  <c:pt idx="16">
                    <c:v>100,000-300,000 UGX</c:v>
                  </c:pt>
                  <c:pt idx="17">
                    <c:v>300,000-500,000 UGX</c:v>
                  </c:pt>
                  <c:pt idx="18">
                    <c:v>500,000-1 MIL UGX</c:v>
                  </c:pt>
                  <c:pt idx="19">
                    <c:v>1 MIL-4 MIL UGX</c:v>
                  </c:pt>
                  <c:pt idx="20">
                    <c:v>4 MIL+ UGX</c:v>
                  </c:pt>
                  <c:pt idx="21">
                    <c:v>&lt;100,000 UGX</c:v>
                  </c:pt>
                  <c:pt idx="22">
                    <c:v>100,000-300,000 UGX</c:v>
                  </c:pt>
                  <c:pt idx="23">
                    <c:v>300,000-500,000 UGX</c:v>
                  </c:pt>
                  <c:pt idx="24">
                    <c:v>500,000-1 MIL UGX</c:v>
                  </c:pt>
                  <c:pt idx="25">
                    <c:v>1 MIL-4 MIL UGX</c:v>
                  </c:pt>
                </c:lvl>
                <c:lvl>
                  <c:pt idx="0">
                    <c:v>Bakery</c:v>
                  </c:pt>
                  <c:pt idx="4">
                    <c:v>Catering Service</c:v>
                  </c:pt>
                  <c:pt idx="7">
                    <c:v>Hotel (Accommodation)</c:v>
                  </c:pt>
                  <c:pt idx="12">
                    <c:v>Kafunda</c:v>
                  </c:pt>
                  <c:pt idx="16">
                    <c:v>Restaurant</c:v>
                  </c:pt>
                  <c:pt idx="21">
                    <c:v>Street Vendor</c:v>
                  </c:pt>
                </c:lvl>
              </c:multiLvlStrCache>
            </c:multiLvlStrRef>
          </c:cat>
          <c:val>
            <c:numRef>
              <c:f>'Cooking fuel and electricity ac'!$N$195:$N$227</c:f>
              <c:numCache>
                <c:formatCode>General</c:formatCode>
                <c:ptCount val="26"/>
                <c:pt idx="10">
                  <c:v>1</c:v>
                </c:pt>
                <c:pt idx="16">
                  <c:v>1</c:v>
                </c:pt>
                <c:pt idx="17">
                  <c:v>1</c:v>
                </c:pt>
                <c:pt idx="18">
                  <c:v>1</c:v>
                </c:pt>
                <c:pt idx="20">
                  <c:v>1</c:v>
                </c:pt>
                <c:pt idx="24">
                  <c:v>2</c:v>
                </c:pt>
              </c:numCache>
            </c:numRef>
          </c:val>
          <c:extLst>
            <c:ext xmlns:c16="http://schemas.microsoft.com/office/drawing/2014/chart" uri="{C3380CC4-5D6E-409C-BE32-E72D297353CC}">
              <c16:uniqueId val="{00000002-1B07-4E97-A55A-8036346CE12B}"/>
            </c:ext>
          </c:extLst>
        </c:ser>
        <c:ser>
          <c:idx val="3"/>
          <c:order val="3"/>
          <c:tx>
            <c:strRef>
              <c:f>'Cooking fuel and electricity ac'!$O$194</c:f>
              <c:strCache>
                <c:ptCount val="1"/>
                <c:pt idx="0">
                  <c:v>Sum of Charcoal</c:v>
                </c:pt>
              </c:strCache>
            </c:strRef>
          </c:tx>
          <c:spPr>
            <a:solidFill>
              <a:srgbClr val="FFFFFF">
                <a:lumMod val="65000"/>
              </a:srgbClr>
            </a:solidFill>
            <a:ln>
              <a:noFill/>
            </a:ln>
            <a:effectLst/>
          </c:spPr>
          <c:invertIfNegative val="0"/>
          <c:cat>
            <c:multiLvlStrRef>
              <c:f>'Cooking fuel and electricity ac'!$K$195:$K$227</c:f>
              <c:multiLvlStrCache>
                <c:ptCount val="26"/>
                <c:lvl>
                  <c:pt idx="0">
                    <c:v>100,000-300,000 UGX</c:v>
                  </c:pt>
                  <c:pt idx="1">
                    <c:v>300,000-500,000 UGX</c:v>
                  </c:pt>
                  <c:pt idx="2">
                    <c:v>500,000-1 MIL UGX</c:v>
                  </c:pt>
                  <c:pt idx="3">
                    <c:v>1 MIL-4 MIL UGX</c:v>
                  </c:pt>
                  <c:pt idx="4">
                    <c:v>100,000-300,000 UGX</c:v>
                  </c:pt>
                  <c:pt idx="5">
                    <c:v>300,000-500,000 UGX</c:v>
                  </c:pt>
                  <c:pt idx="6">
                    <c:v>500,000-1 MIL UGX</c:v>
                  </c:pt>
                  <c:pt idx="7">
                    <c:v>100,000-300,000 UGX</c:v>
                  </c:pt>
                  <c:pt idx="8">
                    <c:v>300,000-500,000 UGX</c:v>
                  </c:pt>
                  <c:pt idx="9">
                    <c:v>500,000-1 MIL UGX</c:v>
                  </c:pt>
                  <c:pt idx="10">
                    <c:v>1 MIL-4 MIL UGX</c:v>
                  </c:pt>
                  <c:pt idx="11">
                    <c:v>4 MIL+ UGX</c:v>
                  </c:pt>
                  <c:pt idx="12">
                    <c:v>&lt;100,000 UGX</c:v>
                  </c:pt>
                  <c:pt idx="13">
                    <c:v>100,000-300,000 UGX</c:v>
                  </c:pt>
                  <c:pt idx="14">
                    <c:v>300,000-500,000 UGX</c:v>
                  </c:pt>
                  <c:pt idx="15">
                    <c:v>500,000-1 MIL UGX</c:v>
                  </c:pt>
                  <c:pt idx="16">
                    <c:v>100,000-300,000 UGX</c:v>
                  </c:pt>
                  <c:pt idx="17">
                    <c:v>300,000-500,000 UGX</c:v>
                  </c:pt>
                  <c:pt idx="18">
                    <c:v>500,000-1 MIL UGX</c:v>
                  </c:pt>
                  <c:pt idx="19">
                    <c:v>1 MIL-4 MIL UGX</c:v>
                  </c:pt>
                  <c:pt idx="20">
                    <c:v>4 MIL+ UGX</c:v>
                  </c:pt>
                  <c:pt idx="21">
                    <c:v>&lt;100,000 UGX</c:v>
                  </c:pt>
                  <c:pt idx="22">
                    <c:v>100,000-300,000 UGX</c:v>
                  </c:pt>
                  <c:pt idx="23">
                    <c:v>300,000-500,000 UGX</c:v>
                  </c:pt>
                  <c:pt idx="24">
                    <c:v>500,000-1 MIL UGX</c:v>
                  </c:pt>
                  <c:pt idx="25">
                    <c:v>1 MIL-4 MIL UGX</c:v>
                  </c:pt>
                </c:lvl>
                <c:lvl>
                  <c:pt idx="0">
                    <c:v>Bakery</c:v>
                  </c:pt>
                  <c:pt idx="4">
                    <c:v>Catering Service</c:v>
                  </c:pt>
                  <c:pt idx="7">
                    <c:v>Hotel (Accommodation)</c:v>
                  </c:pt>
                  <c:pt idx="12">
                    <c:v>Kafunda</c:v>
                  </c:pt>
                  <c:pt idx="16">
                    <c:v>Restaurant</c:v>
                  </c:pt>
                  <c:pt idx="21">
                    <c:v>Street Vendor</c:v>
                  </c:pt>
                </c:lvl>
              </c:multiLvlStrCache>
            </c:multiLvlStrRef>
          </c:cat>
          <c:val>
            <c:numRef>
              <c:f>'Cooking fuel and electricity ac'!$O$195:$O$227</c:f>
              <c:numCache>
                <c:formatCode>General</c:formatCode>
                <c:ptCount val="26"/>
                <c:pt idx="0">
                  <c:v>2</c:v>
                </c:pt>
                <c:pt idx="1">
                  <c:v>1</c:v>
                </c:pt>
                <c:pt idx="4">
                  <c:v>2</c:v>
                </c:pt>
                <c:pt idx="5">
                  <c:v>1</c:v>
                </c:pt>
                <c:pt idx="6">
                  <c:v>2</c:v>
                </c:pt>
                <c:pt idx="7">
                  <c:v>2</c:v>
                </c:pt>
                <c:pt idx="9">
                  <c:v>1</c:v>
                </c:pt>
                <c:pt idx="10">
                  <c:v>11</c:v>
                </c:pt>
                <c:pt idx="11">
                  <c:v>1</c:v>
                </c:pt>
                <c:pt idx="12">
                  <c:v>2</c:v>
                </c:pt>
                <c:pt idx="13">
                  <c:v>8</c:v>
                </c:pt>
                <c:pt idx="14">
                  <c:v>12</c:v>
                </c:pt>
                <c:pt idx="15">
                  <c:v>3</c:v>
                </c:pt>
                <c:pt idx="16">
                  <c:v>10</c:v>
                </c:pt>
                <c:pt idx="17">
                  <c:v>10</c:v>
                </c:pt>
                <c:pt idx="18">
                  <c:v>10</c:v>
                </c:pt>
                <c:pt idx="19">
                  <c:v>10</c:v>
                </c:pt>
                <c:pt idx="20">
                  <c:v>1</c:v>
                </c:pt>
                <c:pt idx="21">
                  <c:v>5</c:v>
                </c:pt>
                <c:pt idx="22">
                  <c:v>29</c:v>
                </c:pt>
                <c:pt idx="23">
                  <c:v>12</c:v>
                </c:pt>
                <c:pt idx="24">
                  <c:v>9</c:v>
                </c:pt>
                <c:pt idx="25">
                  <c:v>1</c:v>
                </c:pt>
              </c:numCache>
            </c:numRef>
          </c:val>
          <c:extLst>
            <c:ext xmlns:c16="http://schemas.microsoft.com/office/drawing/2014/chart" uri="{C3380CC4-5D6E-409C-BE32-E72D297353CC}">
              <c16:uniqueId val="{00000003-1B07-4E97-A55A-8036346CE12B}"/>
            </c:ext>
          </c:extLst>
        </c:ser>
        <c:ser>
          <c:idx val="4"/>
          <c:order val="4"/>
          <c:tx>
            <c:strRef>
              <c:f>'Cooking fuel and electricity ac'!$P$194</c:f>
              <c:strCache>
                <c:ptCount val="1"/>
                <c:pt idx="0">
                  <c:v>Count of Solar power</c:v>
                </c:pt>
              </c:strCache>
            </c:strRef>
          </c:tx>
          <c:spPr>
            <a:solidFill>
              <a:srgbClr val="FFC000"/>
            </a:solidFill>
            <a:ln>
              <a:noFill/>
            </a:ln>
            <a:effectLst/>
          </c:spPr>
          <c:invertIfNegative val="0"/>
          <c:cat>
            <c:multiLvlStrRef>
              <c:f>'Cooking fuel and electricity ac'!$K$195:$K$227</c:f>
              <c:multiLvlStrCache>
                <c:ptCount val="26"/>
                <c:lvl>
                  <c:pt idx="0">
                    <c:v>100,000-300,000 UGX</c:v>
                  </c:pt>
                  <c:pt idx="1">
                    <c:v>300,000-500,000 UGX</c:v>
                  </c:pt>
                  <c:pt idx="2">
                    <c:v>500,000-1 MIL UGX</c:v>
                  </c:pt>
                  <c:pt idx="3">
                    <c:v>1 MIL-4 MIL UGX</c:v>
                  </c:pt>
                  <c:pt idx="4">
                    <c:v>100,000-300,000 UGX</c:v>
                  </c:pt>
                  <c:pt idx="5">
                    <c:v>300,000-500,000 UGX</c:v>
                  </c:pt>
                  <c:pt idx="6">
                    <c:v>500,000-1 MIL UGX</c:v>
                  </c:pt>
                  <c:pt idx="7">
                    <c:v>100,000-300,000 UGX</c:v>
                  </c:pt>
                  <c:pt idx="8">
                    <c:v>300,000-500,000 UGX</c:v>
                  </c:pt>
                  <c:pt idx="9">
                    <c:v>500,000-1 MIL UGX</c:v>
                  </c:pt>
                  <c:pt idx="10">
                    <c:v>1 MIL-4 MIL UGX</c:v>
                  </c:pt>
                  <c:pt idx="11">
                    <c:v>4 MIL+ UGX</c:v>
                  </c:pt>
                  <c:pt idx="12">
                    <c:v>&lt;100,000 UGX</c:v>
                  </c:pt>
                  <c:pt idx="13">
                    <c:v>100,000-300,000 UGX</c:v>
                  </c:pt>
                  <c:pt idx="14">
                    <c:v>300,000-500,000 UGX</c:v>
                  </c:pt>
                  <c:pt idx="15">
                    <c:v>500,000-1 MIL UGX</c:v>
                  </c:pt>
                  <c:pt idx="16">
                    <c:v>100,000-300,000 UGX</c:v>
                  </c:pt>
                  <c:pt idx="17">
                    <c:v>300,000-500,000 UGX</c:v>
                  </c:pt>
                  <c:pt idx="18">
                    <c:v>500,000-1 MIL UGX</c:v>
                  </c:pt>
                  <c:pt idx="19">
                    <c:v>1 MIL-4 MIL UGX</c:v>
                  </c:pt>
                  <c:pt idx="20">
                    <c:v>4 MIL+ UGX</c:v>
                  </c:pt>
                  <c:pt idx="21">
                    <c:v>&lt;100,000 UGX</c:v>
                  </c:pt>
                  <c:pt idx="22">
                    <c:v>100,000-300,000 UGX</c:v>
                  </c:pt>
                  <c:pt idx="23">
                    <c:v>300,000-500,000 UGX</c:v>
                  </c:pt>
                  <c:pt idx="24">
                    <c:v>500,000-1 MIL UGX</c:v>
                  </c:pt>
                  <c:pt idx="25">
                    <c:v>1 MIL-4 MIL UGX</c:v>
                  </c:pt>
                </c:lvl>
                <c:lvl>
                  <c:pt idx="0">
                    <c:v>Bakery</c:v>
                  </c:pt>
                  <c:pt idx="4">
                    <c:v>Catering Service</c:v>
                  </c:pt>
                  <c:pt idx="7">
                    <c:v>Hotel (Accommodation)</c:v>
                  </c:pt>
                  <c:pt idx="12">
                    <c:v>Kafunda</c:v>
                  </c:pt>
                  <c:pt idx="16">
                    <c:v>Restaurant</c:v>
                  </c:pt>
                  <c:pt idx="21">
                    <c:v>Street Vendor</c:v>
                  </c:pt>
                </c:lvl>
              </c:multiLvlStrCache>
            </c:multiLvlStrRef>
          </c:cat>
          <c:val>
            <c:numRef>
              <c:f>'Cooking fuel and electricity ac'!$P$195:$P$227</c:f>
              <c:numCache>
                <c:formatCode>General</c:formatCode>
                <c:ptCount val="26"/>
              </c:numCache>
            </c:numRef>
          </c:val>
          <c:extLst>
            <c:ext xmlns:c16="http://schemas.microsoft.com/office/drawing/2014/chart" uri="{C3380CC4-5D6E-409C-BE32-E72D297353CC}">
              <c16:uniqueId val="{00000004-1B07-4E97-A55A-8036346CE12B}"/>
            </c:ext>
          </c:extLst>
        </c:ser>
        <c:ser>
          <c:idx val="5"/>
          <c:order val="5"/>
          <c:tx>
            <c:strRef>
              <c:f>'Cooking fuel and electricity ac'!$Q$194</c:f>
              <c:strCache>
                <c:ptCount val="1"/>
                <c:pt idx="0">
                  <c:v>Sum of Electricity</c:v>
                </c:pt>
              </c:strCache>
            </c:strRef>
          </c:tx>
          <c:spPr>
            <a:solidFill>
              <a:srgbClr val="92D050"/>
            </a:solidFill>
            <a:ln>
              <a:noFill/>
            </a:ln>
            <a:effectLst/>
          </c:spPr>
          <c:invertIfNegative val="0"/>
          <c:cat>
            <c:multiLvlStrRef>
              <c:f>'Cooking fuel and electricity ac'!$K$195:$K$227</c:f>
              <c:multiLvlStrCache>
                <c:ptCount val="26"/>
                <c:lvl>
                  <c:pt idx="0">
                    <c:v>100,000-300,000 UGX</c:v>
                  </c:pt>
                  <c:pt idx="1">
                    <c:v>300,000-500,000 UGX</c:v>
                  </c:pt>
                  <c:pt idx="2">
                    <c:v>500,000-1 MIL UGX</c:v>
                  </c:pt>
                  <c:pt idx="3">
                    <c:v>1 MIL-4 MIL UGX</c:v>
                  </c:pt>
                  <c:pt idx="4">
                    <c:v>100,000-300,000 UGX</c:v>
                  </c:pt>
                  <c:pt idx="5">
                    <c:v>300,000-500,000 UGX</c:v>
                  </c:pt>
                  <c:pt idx="6">
                    <c:v>500,000-1 MIL UGX</c:v>
                  </c:pt>
                  <c:pt idx="7">
                    <c:v>100,000-300,000 UGX</c:v>
                  </c:pt>
                  <c:pt idx="8">
                    <c:v>300,000-500,000 UGX</c:v>
                  </c:pt>
                  <c:pt idx="9">
                    <c:v>500,000-1 MIL UGX</c:v>
                  </c:pt>
                  <c:pt idx="10">
                    <c:v>1 MIL-4 MIL UGX</c:v>
                  </c:pt>
                  <c:pt idx="11">
                    <c:v>4 MIL+ UGX</c:v>
                  </c:pt>
                  <c:pt idx="12">
                    <c:v>&lt;100,000 UGX</c:v>
                  </c:pt>
                  <c:pt idx="13">
                    <c:v>100,000-300,000 UGX</c:v>
                  </c:pt>
                  <c:pt idx="14">
                    <c:v>300,000-500,000 UGX</c:v>
                  </c:pt>
                  <c:pt idx="15">
                    <c:v>500,000-1 MIL UGX</c:v>
                  </c:pt>
                  <c:pt idx="16">
                    <c:v>100,000-300,000 UGX</c:v>
                  </c:pt>
                  <c:pt idx="17">
                    <c:v>300,000-500,000 UGX</c:v>
                  </c:pt>
                  <c:pt idx="18">
                    <c:v>500,000-1 MIL UGX</c:v>
                  </c:pt>
                  <c:pt idx="19">
                    <c:v>1 MIL-4 MIL UGX</c:v>
                  </c:pt>
                  <c:pt idx="20">
                    <c:v>4 MIL+ UGX</c:v>
                  </c:pt>
                  <c:pt idx="21">
                    <c:v>&lt;100,000 UGX</c:v>
                  </c:pt>
                  <c:pt idx="22">
                    <c:v>100,000-300,000 UGX</c:v>
                  </c:pt>
                  <c:pt idx="23">
                    <c:v>300,000-500,000 UGX</c:v>
                  </c:pt>
                  <c:pt idx="24">
                    <c:v>500,000-1 MIL UGX</c:v>
                  </c:pt>
                  <c:pt idx="25">
                    <c:v>1 MIL-4 MIL UGX</c:v>
                  </c:pt>
                </c:lvl>
                <c:lvl>
                  <c:pt idx="0">
                    <c:v>Bakery</c:v>
                  </c:pt>
                  <c:pt idx="4">
                    <c:v>Catering Service</c:v>
                  </c:pt>
                  <c:pt idx="7">
                    <c:v>Hotel (Accommodation)</c:v>
                  </c:pt>
                  <c:pt idx="12">
                    <c:v>Kafunda</c:v>
                  </c:pt>
                  <c:pt idx="16">
                    <c:v>Restaurant</c:v>
                  </c:pt>
                  <c:pt idx="21">
                    <c:v>Street Vendor</c:v>
                  </c:pt>
                </c:lvl>
              </c:multiLvlStrCache>
            </c:multiLvlStrRef>
          </c:cat>
          <c:val>
            <c:numRef>
              <c:f>'Cooking fuel and electricity ac'!$Q$195:$Q$227</c:f>
              <c:numCache>
                <c:formatCode>General</c:formatCode>
                <c:ptCount val="26"/>
                <c:pt idx="0">
                  <c:v>3</c:v>
                </c:pt>
                <c:pt idx="1">
                  <c:v>5</c:v>
                </c:pt>
                <c:pt idx="2">
                  <c:v>1</c:v>
                </c:pt>
                <c:pt idx="3">
                  <c:v>3</c:v>
                </c:pt>
                <c:pt idx="5">
                  <c:v>1</c:v>
                </c:pt>
                <c:pt idx="6">
                  <c:v>2</c:v>
                </c:pt>
                <c:pt idx="7">
                  <c:v>1</c:v>
                </c:pt>
                <c:pt idx="8">
                  <c:v>1</c:v>
                </c:pt>
                <c:pt idx="9">
                  <c:v>2</c:v>
                </c:pt>
                <c:pt idx="10">
                  <c:v>14</c:v>
                </c:pt>
                <c:pt idx="11">
                  <c:v>1</c:v>
                </c:pt>
                <c:pt idx="14">
                  <c:v>2</c:v>
                </c:pt>
                <c:pt idx="15">
                  <c:v>1</c:v>
                </c:pt>
                <c:pt idx="16">
                  <c:v>2</c:v>
                </c:pt>
                <c:pt idx="17">
                  <c:v>3</c:v>
                </c:pt>
                <c:pt idx="18">
                  <c:v>5</c:v>
                </c:pt>
                <c:pt idx="19">
                  <c:v>7</c:v>
                </c:pt>
                <c:pt idx="20">
                  <c:v>1</c:v>
                </c:pt>
                <c:pt idx="21">
                  <c:v>3</c:v>
                </c:pt>
                <c:pt idx="22">
                  <c:v>3</c:v>
                </c:pt>
                <c:pt idx="23">
                  <c:v>3</c:v>
                </c:pt>
                <c:pt idx="24">
                  <c:v>2</c:v>
                </c:pt>
              </c:numCache>
            </c:numRef>
          </c:val>
          <c:extLst>
            <c:ext xmlns:c16="http://schemas.microsoft.com/office/drawing/2014/chart" uri="{C3380CC4-5D6E-409C-BE32-E72D297353CC}">
              <c16:uniqueId val="{00000005-1B07-4E97-A55A-8036346CE12B}"/>
            </c:ext>
          </c:extLst>
        </c:ser>
        <c:dLbls>
          <c:showLegendKey val="0"/>
          <c:showVal val="0"/>
          <c:showCatName val="0"/>
          <c:showSerName val="0"/>
          <c:showPercent val="0"/>
          <c:showBubbleSize val="0"/>
        </c:dLbls>
        <c:gapWidth val="150"/>
        <c:overlap val="100"/>
        <c:axId val="1104840543"/>
        <c:axId val="1104823263"/>
      </c:barChart>
      <c:catAx>
        <c:axId val="1104840543"/>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Overall fuel expenditure</a:t>
                </a:r>
                <a:r>
                  <a:rPr lang="en-GB" baseline="0" dirty="0"/>
                  <a:t> for surveyed businesses in different c</a:t>
                </a:r>
                <a:r>
                  <a:rPr lang="en-GB" dirty="0"/>
                  <a:t>ommercial</a:t>
                </a:r>
                <a:r>
                  <a:rPr lang="en-GB" baseline="0" dirty="0"/>
                  <a:t> cooking segments</a:t>
                </a:r>
                <a:endParaRPr lang="en-GB" dirty="0"/>
              </a:p>
            </c:rich>
          </c:tx>
          <c:layout>
            <c:manualLayout>
              <c:xMode val="edge"/>
              <c:yMode val="edge"/>
              <c:x val="0.19419449275931777"/>
              <c:y val="0.8822869108194418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04823263"/>
        <c:crosses val="autoZero"/>
        <c:auto val="1"/>
        <c:lblAlgn val="ctr"/>
        <c:lblOffset val="100"/>
        <c:noMultiLvlLbl val="0"/>
      </c:catAx>
      <c:valAx>
        <c:axId val="11048232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Proportion of vendors using each fuel</a:t>
                </a:r>
              </a:p>
            </c:rich>
          </c:tx>
          <c:layout>
            <c:manualLayout>
              <c:xMode val="edge"/>
              <c:yMode val="edge"/>
              <c:x val="2.083783561047561E-2"/>
              <c:y val="0.2211887542164541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048405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dirty="0"/>
              <a:t>Value</a:t>
            </a:r>
            <a:r>
              <a:rPr lang="en-US" sz="1400" baseline="0" dirty="0"/>
              <a:t> </a:t>
            </a:r>
            <a:r>
              <a:rPr lang="en-US" sz="1400" dirty="0"/>
              <a:t>of Imports Per Country</a:t>
            </a:r>
          </a:p>
        </c:rich>
      </c:tx>
      <c:layout>
        <c:manualLayout>
          <c:xMode val="edge"/>
          <c:yMode val="edge"/>
          <c:x val="0.19451900331236466"/>
          <c:y val="2.0182622611315053E-4"/>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Cost of Imports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Kenya</c:v>
                </c:pt>
                <c:pt idx="1">
                  <c:v>China</c:v>
                </c:pt>
                <c:pt idx="2">
                  <c:v>Turkey</c:v>
                </c:pt>
                <c:pt idx="3">
                  <c:v>UAE</c:v>
                </c:pt>
                <c:pt idx="4">
                  <c:v>India</c:v>
                </c:pt>
              </c:strCache>
            </c:strRef>
          </c:cat>
          <c:val>
            <c:numRef>
              <c:f>Sheet1!$B$2:$B$6</c:f>
              <c:numCache>
                <c:formatCode>"$"#,##0.00_);[Red]\("$"#,##0.00\)</c:formatCode>
                <c:ptCount val="5"/>
                <c:pt idx="0">
                  <c:v>535380</c:v>
                </c:pt>
                <c:pt idx="1">
                  <c:v>75770</c:v>
                </c:pt>
                <c:pt idx="2">
                  <c:v>73890</c:v>
                </c:pt>
                <c:pt idx="3">
                  <c:v>8500</c:v>
                </c:pt>
                <c:pt idx="4">
                  <c:v>7460</c:v>
                </c:pt>
              </c:numCache>
            </c:numRef>
          </c:val>
          <c:extLst>
            <c:ext xmlns:c16="http://schemas.microsoft.com/office/drawing/2014/chart" uri="{C3380CC4-5D6E-409C-BE32-E72D297353CC}">
              <c16:uniqueId val="{00000000-3A6E-40B6-B928-37C865040482}"/>
            </c:ext>
          </c:extLst>
        </c:ser>
        <c:dLbls>
          <c:showLegendKey val="0"/>
          <c:showVal val="1"/>
          <c:showCatName val="0"/>
          <c:showSerName val="0"/>
          <c:showPercent val="0"/>
          <c:showBubbleSize val="0"/>
        </c:dLbls>
        <c:gapWidth val="150"/>
        <c:overlap val="-25"/>
        <c:axId val="199206319"/>
        <c:axId val="199205359"/>
      </c:barChart>
      <c:catAx>
        <c:axId val="199206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9205359"/>
        <c:crosses val="autoZero"/>
        <c:auto val="1"/>
        <c:lblAlgn val="ctr"/>
        <c:lblOffset val="100"/>
        <c:noMultiLvlLbl val="0"/>
      </c:catAx>
      <c:valAx>
        <c:axId val="199205359"/>
        <c:scaling>
          <c:orientation val="minMax"/>
        </c:scaling>
        <c:delete val="1"/>
        <c:axPos val="l"/>
        <c:numFmt formatCode="&quot;$&quot;#,##0.00_);[Red]\(&quot;$&quot;#,##0.00\)" sourceLinked="1"/>
        <c:majorTickMark val="none"/>
        <c:minorTickMark val="none"/>
        <c:tickLblPos val="nextTo"/>
        <c:crossAx val="1992063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dirty="0"/>
              <a:t>Appliance</a:t>
            </a:r>
            <a:r>
              <a:rPr lang="en-US" sz="1400" baseline="0" dirty="0"/>
              <a:t> Import Volumes</a:t>
            </a:r>
            <a:endParaRPr lang="en-US" sz="1400"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86265059666041"/>
          <c:y val="0.1739408372587487"/>
          <c:w val="0.8498059645761582"/>
          <c:h val="0.40941435250754482"/>
        </c:manualLayout>
      </c:layout>
      <c:barChart>
        <c:barDir val="col"/>
        <c:grouping val="clustered"/>
        <c:varyColors val="0"/>
        <c:ser>
          <c:idx val="0"/>
          <c:order val="0"/>
          <c:tx>
            <c:strRef>
              <c:f>Sheet1!$B$1</c:f>
              <c:strCache>
                <c:ptCount val="1"/>
                <c:pt idx="0">
                  <c:v>Number of Units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Oven/Cooker </c:v>
                </c:pt>
                <c:pt idx="1">
                  <c:v>Kettle</c:v>
                </c:pt>
                <c:pt idx="2">
                  <c:v>Hotplate</c:v>
                </c:pt>
                <c:pt idx="3">
                  <c:v>Rice Cooker</c:v>
                </c:pt>
                <c:pt idx="4">
                  <c:v>EPC</c:v>
                </c:pt>
                <c:pt idx="5">
                  <c:v>Induction/Infra-red</c:v>
                </c:pt>
              </c:strCache>
            </c:strRef>
          </c:cat>
          <c:val>
            <c:numRef>
              <c:f>Sheet1!$B$2:$B$7</c:f>
              <c:numCache>
                <c:formatCode>General</c:formatCode>
                <c:ptCount val="6"/>
                <c:pt idx="0">
                  <c:v>930469</c:v>
                </c:pt>
                <c:pt idx="1">
                  <c:v>404110</c:v>
                </c:pt>
                <c:pt idx="2">
                  <c:v>167381</c:v>
                </c:pt>
                <c:pt idx="3">
                  <c:v>140226</c:v>
                </c:pt>
                <c:pt idx="4">
                  <c:v>2300</c:v>
                </c:pt>
                <c:pt idx="5">
                  <c:v>7000</c:v>
                </c:pt>
              </c:numCache>
            </c:numRef>
          </c:val>
          <c:extLst>
            <c:ext xmlns:c16="http://schemas.microsoft.com/office/drawing/2014/chart" uri="{C3380CC4-5D6E-409C-BE32-E72D297353CC}">
              <c16:uniqueId val="{00000000-484C-4785-8DA4-C5AEF415DF05}"/>
            </c:ext>
          </c:extLst>
        </c:ser>
        <c:dLbls>
          <c:showLegendKey val="0"/>
          <c:showVal val="1"/>
          <c:showCatName val="0"/>
          <c:showSerName val="0"/>
          <c:showPercent val="0"/>
          <c:showBubbleSize val="0"/>
        </c:dLbls>
        <c:gapWidth val="150"/>
        <c:overlap val="-25"/>
        <c:axId val="1195728751"/>
        <c:axId val="1195726351"/>
      </c:barChart>
      <c:catAx>
        <c:axId val="1195728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195726351"/>
        <c:crosses val="autoZero"/>
        <c:auto val="1"/>
        <c:lblAlgn val="ctr"/>
        <c:lblOffset val="100"/>
        <c:noMultiLvlLbl val="0"/>
      </c:catAx>
      <c:valAx>
        <c:axId val="1195726351"/>
        <c:scaling>
          <c:orientation val="minMax"/>
        </c:scaling>
        <c:delete val="1"/>
        <c:axPos val="l"/>
        <c:numFmt formatCode="General" sourceLinked="1"/>
        <c:majorTickMark val="none"/>
        <c:minorTickMark val="none"/>
        <c:tickLblPos val="nextTo"/>
        <c:crossAx val="11957287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baseline="0">
                <a:solidFill>
                  <a:schemeClr val="dk1">
                    <a:lumMod val="65000"/>
                    <a:lumOff val="35000"/>
                  </a:schemeClr>
                </a:solidFill>
                <a:latin typeface="+mn-lt"/>
                <a:ea typeface="+mn-ea"/>
                <a:cs typeface="+mn-cs"/>
              </a:defRPr>
            </a:pPr>
            <a:r>
              <a:rPr lang="en-US" sz="1200" b="0" dirty="0"/>
              <a:t>Supply Chain Players Survey Distribution</a:t>
            </a:r>
          </a:p>
        </c:rich>
      </c:tx>
      <c:layout>
        <c:manualLayout>
          <c:xMode val="edge"/>
          <c:yMode val="edge"/>
          <c:x val="0.13442049640090148"/>
          <c:y val="9.019006444123087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mn-lt"/>
              <a:ea typeface="+mn-ea"/>
              <a:cs typeface="+mn-cs"/>
            </a:defRPr>
          </a:pPr>
          <a:endParaRPr lang="en-US"/>
        </a:p>
      </c:txPr>
    </c:title>
    <c:autoTitleDeleted val="0"/>
    <c:plotArea>
      <c:layout>
        <c:manualLayout>
          <c:layoutTarget val="inner"/>
          <c:xMode val="edge"/>
          <c:yMode val="edge"/>
          <c:x val="9.8183614575979822E-2"/>
          <c:y val="0.30692067804900502"/>
          <c:w val="0.43057299066331522"/>
          <c:h val="0.58765478881600108"/>
        </c:manualLayout>
      </c:layout>
      <c:doughnutChart>
        <c:varyColors val="1"/>
        <c:ser>
          <c:idx val="7"/>
          <c:order val="7"/>
          <c:tx>
            <c:strRef>
              <c:f>Roles!$G$40</c:f>
              <c:strCache>
                <c:ptCount val="1"/>
                <c:pt idx="0">
                  <c:v>Grand Total</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4988-41B3-9ABF-D81CE5E2EEEE}"/>
              </c:ext>
            </c:extLst>
          </c:dPt>
          <c:dPt>
            <c:idx val="1"/>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4988-41B3-9ABF-D81CE5E2EEEE}"/>
              </c:ext>
            </c:extLst>
          </c:dPt>
          <c:dPt>
            <c:idx val="2"/>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4988-41B3-9ABF-D81CE5E2EEEE}"/>
              </c:ext>
            </c:extLst>
          </c:dPt>
          <c:dPt>
            <c:idx val="3"/>
            <c:bubble3D val="0"/>
            <c:spPr>
              <a:solidFill>
                <a:schemeClr val="accent1">
                  <a:lumMod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4988-41B3-9ABF-D81CE5E2EEE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Roles!$H$32:$K$32</c:f>
              <c:strCache>
                <c:ptCount val="4"/>
                <c:pt idx="0">
                  <c:v>Manufacturer</c:v>
                </c:pt>
                <c:pt idx="1">
                  <c:v>Supplier / Distributor</c:v>
                </c:pt>
                <c:pt idx="2">
                  <c:v>Retailer/Agent</c:v>
                </c:pt>
                <c:pt idx="3">
                  <c:v>Other</c:v>
                </c:pt>
              </c:strCache>
            </c:strRef>
          </c:cat>
          <c:val>
            <c:numRef>
              <c:f>Roles!$H$40:$K$40</c:f>
              <c:numCache>
                <c:formatCode>General</c:formatCode>
                <c:ptCount val="4"/>
                <c:pt idx="0">
                  <c:v>19</c:v>
                </c:pt>
                <c:pt idx="1">
                  <c:v>29</c:v>
                </c:pt>
                <c:pt idx="2">
                  <c:v>20</c:v>
                </c:pt>
                <c:pt idx="3">
                  <c:v>1</c:v>
                </c:pt>
              </c:numCache>
            </c:numRef>
          </c:val>
          <c:extLst>
            <c:ext xmlns:c16="http://schemas.microsoft.com/office/drawing/2014/chart" uri="{C3380CC4-5D6E-409C-BE32-E72D297353CC}">
              <c16:uniqueId val="{00000008-4988-41B3-9ABF-D81CE5E2EEEE}"/>
            </c:ext>
          </c:extLst>
        </c:ser>
        <c:dLbls>
          <c:showLegendKey val="0"/>
          <c:showVal val="0"/>
          <c:showCatName val="0"/>
          <c:showSerName val="0"/>
          <c:showPercent val="1"/>
          <c:showBubbleSize val="0"/>
          <c:showLeaderLines val="1"/>
        </c:dLbls>
        <c:firstSliceAng val="0"/>
        <c:holeSize val="70"/>
        <c:extLst>
          <c:ext xmlns:c15="http://schemas.microsoft.com/office/drawing/2012/chart" uri="{02D57815-91ED-43cb-92C2-25804820EDAC}">
            <c15:filteredPieSeries>
              <c15:ser>
                <c:idx val="0"/>
                <c:order val="0"/>
                <c:tx>
                  <c:strRef>
                    <c:extLst>
                      <c:ext uri="{02D57815-91ED-43cb-92C2-25804820EDAC}">
                        <c15:formulaRef>
                          <c15:sqref>Roles!$G$33</c15:sqref>
                        </c15:formulaRef>
                      </c:ext>
                    </c:extLst>
                    <c:strCache>
                      <c:ptCount val="1"/>
                      <c:pt idx="0">
                        <c:v>Manufacturer</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A-4988-41B3-9ABF-D81CE5E2EEEE}"/>
                    </c:ext>
                  </c:extLst>
                </c:dPt>
                <c:dPt>
                  <c:idx val="1"/>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C-4988-41B3-9ABF-D81CE5E2EEEE}"/>
                    </c:ext>
                  </c:extLst>
                </c:dPt>
                <c:dPt>
                  <c:idx val="2"/>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E-4988-41B3-9ABF-D81CE5E2EEEE}"/>
                    </c:ext>
                  </c:extLst>
                </c:dPt>
                <c:dPt>
                  <c:idx val="3"/>
                  <c:bubble3D val="0"/>
                  <c:spPr>
                    <a:solidFill>
                      <a:schemeClr val="accent1">
                        <a:lumMod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10-4988-41B3-9ABF-D81CE5E2EEE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uri="{CE6537A1-D6FC-4f65-9D91-7224C49458BB}"/>
                  </c:extLst>
                </c:dLbls>
                <c:cat>
                  <c:strRef>
                    <c:extLst>
                      <c:ext uri="{02D57815-91ED-43cb-92C2-25804820EDAC}">
                        <c15:formulaRef>
                          <c15:sqref>Roles!$H$32:$K$32</c15:sqref>
                        </c15:formulaRef>
                      </c:ext>
                    </c:extLst>
                    <c:strCache>
                      <c:ptCount val="4"/>
                      <c:pt idx="0">
                        <c:v>Manufacturer</c:v>
                      </c:pt>
                      <c:pt idx="1">
                        <c:v>Supplier / Distributor</c:v>
                      </c:pt>
                      <c:pt idx="2">
                        <c:v>Retailer/Agent</c:v>
                      </c:pt>
                      <c:pt idx="3">
                        <c:v>Other</c:v>
                      </c:pt>
                    </c:strCache>
                  </c:strRef>
                </c:cat>
                <c:val>
                  <c:numRef>
                    <c:extLst>
                      <c:ext uri="{02D57815-91ED-43cb-92C2-25804820EDAC}">
                        <c15:formulaRef>
                          <c15:sqref>Roles!$H$33:$K$33</c15:sqref>
                        </c15:formulaRef>
                      </c:ext>
                    </c:extLst>
                    <c:numCache>
                      <c:formatCode>General</c:formatCode>
                      <c:ptCount val="4"/>
                      <c:pt idx="0">
                        <c:v>14</c:v>
                      </c:pt>
                      <c:pt idx="1">
                        <c:v>0</c:v>
                      </c:pt>
                      <c:pt idx="2">
                        <c:v>0</c:v>
                      </c:pt>
                      <c:pt idx="3">
                        <c:v>0</c:v>
                      </c:pt>
                    </c:numCache>
                  </c:numRef>
                </c:val>
                <c:extLst>
                  <c:ext xmlns:c16="http://schemas.microsoft.com/office/drawing/2014/chart" uri="{C3380CC4-5D6E-409C-BE32-E72D297353CC}">
                    <c16:uniqueId val="{00000011-4988-41B3-9ABF-D81CE5E2EEEE}"/>
                  </c:ext>
                </c:extLst>
              </c15:ser>
            </c15:filteredPieSeries>
            <c15:filteredPieSeries>
              <c15:ser>
                <c:idx val="1"/>
                <c:order val="1"/>
                <c:tx>
                  <c:strRef>
                    <c:extLst xmlns:c15="http://schemas.microsoft.com/office/drawing/2012/chart">
                      <c:ext xmlns:c15="http://schemas.microsoft.com/office/drawing/2012/chart" uri="{02D57815-91ED-43cb-92C2-25804820EDAC}">
                        <c15:formulaRef>
                          <c15:sqref>Roles!$G$34</c15:sqref>
                        </c15:formulaRef>
                      </c:ext>
                    </c:extLst>
                    <c:strCache>
                      <c:ptCount val="1"/>
                      <c:pt idx="0">
                        <c:v>Manufacturer Retailer/Agent</c:v>
                      </c:pt>
                    </c:strCache>
                  </c:strRef>
                </c:tx>
                <c:dPt>
                  <c:idx val="0"/>
                  <c:bubble3D val="0"/>
                  <c:spPr>
                    <a:solidFill>
                      <a:schemeClr val="accent1"/>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13-4988-41B3-9ABF-D81CE5E2EEEE}"/>
                    </c:ext>
                  </c:extLst>
                </c:dPt>
                <c:dPt>
                  <c:idx val="1"/>
                  <c:bubble3D val="0"/>
                  <c:spPr>
                    <a:solidFill>
                      <a:schemeClr val="accent3"/>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15-4988-41B3-9ABF-D81CE5E2EEEE}"/>
                    </c:ext>
                  </c:extLst>
                </c:dPt>
                <c:dPt>
                  <c:idx val="2"/>
                  <c:bubble3D val="0"/>
                  <c:spPr>
                    <a:solidFill>
                      <a:schemeClr val="accent5"/>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17-4988-41B3-9ABF-D81CE5E2EEEE}"/>
                    </c:ext>
                  </c:extLst>
                </c:dPt>
                <c:dPt>
                  <c:idx val="3"/>
                  <c:bubble3D val="0"/>
                  <c:spPr>
                    <a:solidFill>
                      <a:schemeClr val="accent1">
                        <a:lumMod val="60000"/>
                      </a:schemeClr>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19-4988-41B3-9ABF-D81CE5E2EEE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Roles!$H$32:$K$32</c15:sqref>
                        </c15:formulaRef>
                      </c:ext>
                    </c:extLst>
                    <c:strCache>
                      <c:ptCount val="4"/>
                      <c:pt idx="0">
                        <c:v>Manufacturer</c:v>
                      </c:pt>
                      <c:pt idx="1">
                        <c:v>Supplier / Distributor</c:v>
                      </c:pt>
                      <c:pt idx="2">
                        <c:v>Retailer/Agent</c:v>
                      </c:pt>
                      <c:pt idx="3">
                        <c:v>Other</c:v>
                      </c:pt>
                    </c:strCache>
                  </c:strRef>
                </c:cat>
                <c:val>
                  <c:numRef>
                    <c:extLst xmlns:c15="http://schemas.microsoft.com/office/drawing/2012/chart">
                      <c:ext xmlns:c15="http://schemas.microsoft.com/office/drawing/2012/chart" uri="{02D57815-91ED-43cb-92C2-25804820EDAC}">
                        <c15:formulaRef>
                          <c15:sqref>Roles!$H$34:$K$34</c15:sqref>
                        </c15:formulaRef>
                      </c:ext>
                    </c:extLst>
                    <c:numCache>
                      <c:formatCode>General</c:formatCode>
                      <c:ptCount val="4"/>
                      <c:pt idx="0">
                        <c:v>1</c:v>
                      </c:pt>
                      <c:pt idx="1">
                        <c:v>0</c:v>
                      </c:pt>
                      <c:pt idx="2">
                        <c:v>1</c:v>
                      </c:pt>
                      <c:pt idx="3">
                        <c:v>0</c:v>
                      </c:pt>
                    </c:numCache>
                  </c:numRef>
                </c:val>
                <c:extLst xmlns:c15="http://schemas.microsoft.com/office/drawing/2012/chart">
                  <c:ext xmlns:c16="http://schemas.microsoft.com/office/drawing/2014/chart" uri="{C3380CC4-5D6E-409C-BE32-E72D297353CC}">
                    <c16:uniqueId val="{0000001A-4988-41B3-9ABF-D81CE5E2EEEE}"/>
                  </c:ext>
                </c:extLst>
              </c15:ser>
            </c15:filteredPieSeries>
            <c15:filteredPieSeries>
              <c15:ser>
                <c:idx val="2"/>
                <c:order val="2"/>
                <c:tx>
                  <c:strRef>
                    <c:extLst xmlns:c15="http://schemas.microsoft.com/office/drawing/2012/chart">
                      <c:ext xmlns:c15="http://schemas.microsoft.com/office/drawing/2012/chart" uri="{02D57815-91ED-43cb-92C2-25804820EDAC}">
                        <c15:formulaRef>
                          <c15:sqref>Roles!$G$35</c15:sqref>
                        </c15:formulaRef>
                      </c:ext>
                    </c:extLst>
                    <c:strCache>
                      <c:ptCount val="1"/>
                      <c:pt idx="0">
                        <c:v>Manufacturer Supplier/ distributor</c:v>
                      </c:pt>
                    </c:strCache>
                  </c:strRef>
                </c:tx>
                <c:dPt>
                  <c:idx val="0"/>
                  <c:bubble3D val="0"/>
                  <c:spPr>
                    <a:solidFill>
                      <a:schemeClr val="accent1"/>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1C-4988-41B3-9ABF-D81CE5E2EEEE}"/>
                    </c:ext>
                  </c:extLst>
                </c:dPt>
                <c:dPt>
                  <c:idx val="1"/>
                  <c:bubble3D val="0"/>
                  <c:spPr>
                    <a:solidFill>
                      <a:schemeClr val="accent3"/>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1E-4988-41B3-9ABF-D81CE5E2EEEE}"/>
                    </c:ext>
                  </c:extLst>
                </c:dPt>
                <c:dPt>
                  <c:idx val="2"/>
                  <c:bubble3D val="0"/>
                  <c:spPr>
                    <a:solidFill>
                      <a:schemeClr val="accent5"/>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20-4988-41B3-9ABF-D81CE5E2EEEE}"/>
                    </c:ext>
                  </c:extLst>
                </c:dPt>
                <c:dPt>
                  <c:idx val="3"/>
                  <c:bubble3D val="0"/>
                  <c:spPr>
                    <a:solidFill>
                      <a:schemeClr val="accent1">
                        <a:lumMod val="60000"/>
                      </a:schemeClr>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22-4988-41B3-9ABF-D81CE5E2EEE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Roles!$H$32:$K$32</c15:sqref>
                        </c15:formulaRef>
                      </c:ext>
                    </c:extLst>
                    <c:strCache>
                      <c:ptCount val="4"/>
                      <c:pt idx="0">
                        <c:v>Manufacturer</c:v>
                      </c:pt>
                      <c:pt idx="1">
                        <c:v>Supplier / Distributor</c:v>
                      </c:pt>
                      <c:pt idx="2">
                        <c:v>Retailer/Agent</c:v>
                      </c:pt>
                      <c:pt idx="3">
                        <c:v>Other</c:v>
                      </c:pt>
                    </c:strCache>
                  </c:strRef>
                </c:cat>
                <c:val>
                  <c:numRef>
                    <c:extLst xmlns:c15="http://schemas.microsoft.com/office/drawing/2012/chart">
                      <c:ext xmlns:c15="http://schemas.microsoft.com/office/drawing/2012/chart" uri="{02D57815-91ED-43cb-92C2-25804820EDAC}">
                        <c15:formulaRef>
                          <c15:sqref>Roles!$H$35:$K$35</c15:sqref>
                        </c15:formulaRef>
                      </c:ext>
                    </c:extLst>
                    <c:numCache>
                      <c:formatCode>General</c:formatCode>
                      <c:ptCount val="4"/>
                      <c:pt idx="0">
                        <c:v>4</c:v>
                      </c:pt>
                      <c:pt idx="1">
                        <c:v>4</c:v>
                      </c:pt>
                      <c:pt idx="2">
                        <c:v>0</c:v>
                      </c:pt>
                      <c:pt idx="3">
                        <c:v>0</c:v>
                      </c:pt>
                    </c:numCache>
                  </c:numRef>
                </c:val>
                <c:extLst xmlns:c15="http://schemas.microsoft.com/office/drawing/2012/chart">
                  <c:ext xmlns:c16="http://schemas.microsoft.com/office/drawing/2014/chart" uri="{C3380CC4-5D6E-409C-BE32-E72D297353CC}">
                    <c16:uniqueId val="{00000023-4988-41B3-9ABF-D81CE5E2EEEE}"/>
                  </c:ext>
                </c:extLst>
              </c15:ser>
            </c15:filteredPieSeries>
            <c15:filteredPieSeries>
              <c15:ser>
                <c:idx val="3"/>
                <c:order val="3"/>
                <c:tx>
                  <c:strRef>
                    <c:extLst xmlns:c15="http://schemas.microsoft.com/office/drawing/2012/chart">
                      <c:ext xmlns:c15="http://schemas.microsoft.com/office/drawing/2012/chart" uri="{02D57815-91ED-43cb-92C2-25804820EDAC}">
                        <c15:formulaRef>
                          <c15:sqref>Roles!$G$36</c15:sqref>
                        </c15:formulaRef>
                      </c:ext>
                    </c:extLst>
                    <c:strCache>
                      <c:ptCount val="1"/>
                      <c:pt idx="0">
                        <c:v>Other</c:v>
                      </c:pt>
                    </c:strCache>
                  </c:strRef>
                </c:tx>
                <c:dPt>
                  <c:idx val="0"/>
                  <c:bubble3D val="0"/>
                  <c:spPr>
                    <a:solidFill>
                      <a:schemeClr val="accent1"/>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25-4988-41B3-9ABF-D81CE5E2EEEE}"/>
                    </c:ext>
                  </c:extLst>
                </c:dPt>
                <c:dPt>
                  <c:idx val="1"/>
                  <c:bubble3D val="0"/>
                  <c:spPr>
                    <a:solidFill>
                      <a:schemeClr val="accent3"/>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27-4988-41B3-9ABF-D81CE5E2EEEE}"/>
                    </c:ext>
                  </c:extLst>
                </c:dPt>
                <c:dPt>
                  <c:idx val="2"/>
                  <c:bubble3D val="0"/>
                  <c:spPr>
                    <a:solidFill>
                      <a:schemeClr val="accent5"/>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29-4988-41B3-9ABF-D81CE5E2EEEE}"/>
                    </c:ext>
                  </c:extLst>
                </c:dPt>
                <c:dPt>
                  <c:idx val="3"/>
                  <c:bubble3D val="0"/>
                  <c:spPr>
                    <a:solidFill>
                      <a:schemeClr val="accent1">
                        <a:lumMod val="60000"/>
                      </a:schemeClr>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2B-4988-41B3-9ABF-D81CE5E2EEE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Roles!$H$32:$K$32</c15:sqref>
                        </c15:formulaRef>
                      </c:ext>
                    </c:extLst>
                    <c:strCache>
                      <c:ptCount val="4"/>
                      <c:pt idx="0">
                        <c:v>Manufacturer</c:v>
                      </c:pt>
                      <c:pt idx="1">
                        <c:v>Supplier / Distributor</c:v>
                      </c:pt>
                      <c:pt idx="2">
                        <c:v>Retailer/Agent</c:v>
                      </c:pt>
                      <c:pt idx="3">
                        <c:v>Other</c:v>
                      </c:pt>
                    </c:strCache>
                  </c:strRef>
                </c:cat>
                <c:val>
                  <c:numRef>
                    <c:extLst xmlns:c15="http://schemas.microsoft.com/office/drawing/2012/chart">
                      <c:ext xmlns:c15="http://schemas.microsoft.com/office/drawing/2012/chart" uri="{02D57815-91ED-43cb-92C2-25804820EDAC}">
                        <c15:formulaRef>
                          <c15:sqref>Roles!$H$36:$K$36</c15:sqref>
                        </c15:formulaRef>
                      </c:ext>
                    </c:extLst>
                    <c:numCache>
                      <c:formatCode>General</c:formatCode>
                      <c:ptCount val="4"/>
                      <c:pt idx="0">
                        <c:v>0</c:v>
                      </c:pt>
                      <c:pt idx="1">
                        <c:v>0</c:v>
                      </c:pt>
                      <c:pt idx="2">
                        <c:v>0</c:v>
                      </c:pt>
                      <c:pt idx="3">
                        <c:v>1</c:v>
                      </c:pt>
                    </c:numCache>
                  </c:numRef>
                </c:val>
                <c:extLst xmlns:c15="http://schemas.microsoft.com/office/drawing/2012/chart">
                  <c:ext xmlns:c16="http://schemas.microsoft.com/office/drawing/2014/chart" uri="{C3380CC4-5D6E-409C-BE32-E72D297353CC}">
                    <c16:uniqueId val="{0000002C-4988-41B3-9ABF-D81CE5E2EEEE}"/>
                  </c:ext>
                </c:extLst>
              </c15:ser>
            </c15:filteredPieSeries>
            <c15:filteredPieSeries>
              <c15:ser>
                <c:idx val="4"/>
                <c:order val="4"/>
                <c:tx>
                  <c:strRef>
                    <c:extLst xmlns:c15="http://schemas.microsoft.com/office/drawing/2012/chart">
                      <c:ext xmlns:c15="http://schemas.microsoft.com/office/drawing/2012/chart" uri="{02D57815-91ED-43cb-92C2-25804820EDAC}">
                        <c15:formulaRef>
                          <c15:sqref>Roles!$G$37</c15:sqref>
                        </c15:formulaRef>
                      </c:ext>
                    </c:extLst>
                    <c:strCache>
                      <c:ptCount val="1"/>
                      <c:pt idx="0">
                        <c:v>Retailer/Agent</c:v>
                      </c:pt>
                    </c:strCache>
                  </c:strRef>
                </c:tx>
                <c:dPt>
                  <c:idx val="0"/>
                  <c:bubble3D val="0"/>
                  <c:spPr>
                    <a:solidFill>
                      <a:schemeClr val="accent1"/>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2E-4988-41B3-9ABF-D81CE5E2EEEE}"/>
                    </c:ext>
                  </c:extLst>
                </c:dPt>
                <c:dPt>
                  <c:idx val="1"/>
                  <c:bubble3D val="0"/>
                  <c:spPr>
                    <a:solidFill>
                      <a:schemeClr val="accent3"/>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30-4988-41B3-9ABF-D81CE5E2EEEE}"/>
                    </c:ext>
                  </c:extLst>
                </c:dPt>
                <c:dPt>
                  <c:idx val="2"/>
                  <c:bubble3D val="0"/>
                  <c:spPr>
                    <a:solidFill>
                      <a:schemeClr val="accent5"/>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32-4988-41B3-9ABF-D81CE5E2EEEE}"/>
                    </c:ext>
                  </c:extLst>
                </c:dPt>
                <c:dPt>
                  <c:idx val="3"/>
                  <c:bubble3D val="0"/>
                  <c:spPr>
                    <a:solidFill>
                      <a:schemeClr val="accent1">
                        <a:lumMod val="60000"/>
                      </a:schemeClr>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34-4988-41B3-9ABF-D81CE5E2EEE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Roles!$H$32:$K$32</c15:sqref>
                        </c15:formulaRef>
                      </c:ext>
                    </c:extLst>
                    <c:strCache>
                      <c:ptCount val="4"/>
                      <c:pt idx="0">
                        <c:v>Manufacturer</c:v>
                      </c:pt>
                      <c:pt idx="1">
                        <c:v>Supplier / Distributor</c:v>
                      </c:pt>
                      <c:pt idx="2">
                        <c:v>Retailer/Agent</c:v>
                      </c:pt>
                      <c:pt idx="3">
                        <c:v>Other</c:v>
                      </c:pt>
                    </c:strCache>
                  </c:strRef>
                </c:cat>
                <c:val>
                  <c:numRef>
                    <c:extLst xmlns:c15="http://schemas.microsoft.com/office/drawing/2012/chart">
                      <c:ext xmlns:c15="http://schemas.microsoft.com/office/drawing/2012/chart" uri="{02D57815-91ED-43cb-92C2-25804820EDAC}">
                        <c15:formulaRef>
                          <c15:sqref>Roles!$H$37:$K$37</c15:sqref>
                        </c15:formulaRef>
                      </c:ext>
                    </c:extLst>
                    <c:numCache>
                      <c:formatCode>General</c:formatCode>
                      <c:ptCount val="4"/>
                      <c:pt idx="0">
                        <c:v>0</c:v>
                      </c:pt>
                      <c:pt idx="1">
                        <c:v>0</c:v>
                      </c:pt>
                      <c:pt idx="2">
                        <c:v>14</c:v>
                      </c:pt>
                      <c:pt idx="3">
                        <c:v>0</c:v>
                      </c:pt>
                    </c:numCache>
                  </c:numRef>
                </c:val>
                <c:extLst xmlns:c15="http://schemas.microsoft.com/office/drawing/2012/chart">
                  <c:ext xmlns:c16="http://schemas.microsoft.com/office/drawing/2014/chart" uri="{C3380CC4-5D6E-409C-BE32-E72D297353CC}">
                    <c16:uniqueId val="{00000035-4988-41B3-9ABF-D81CE5E2EEEE}"/>
                  </c:ext>
                </c:extLst>
              </c15:ser>
            </c15:filteredPieSeries>
            <c15:filteredPieSeries>
              <c15:ser>
                <c:idx val="5"/>
                <c:order val="5"/>
                <c:tx>
                  <c:strRef>
                    <c:extLst xmlns:c15="http://schemas.microsoft.com/office/drawing/2012/chart">
                      <c:ext xmlns:c15="http://schemas.microsoft.com/office/drawing/2012/chart" uri="{02D57815-91ED-43cb-92C2-25804820EDAC}">
                        <c15:formulaRef>
                          <c15:sqref>Roles!$G$38</c15:sqref>
                        </c15:formulaRef>
                      </c:ext>
                    </c:extLst>
                    <c:strCache>
                      <c:ptCount val="1"/>
                      <c:pt idx="0">
                        <c:v>Supplier/ distributor</c:v>
                      </c:pt>
                    </c:strCache>
                  </c:strRef>
                </c:tx>
                <c:dPt>
                  <c:idx val="0"/>
                  <c:bubble3D val="0"/>
                  <c:spPr>
                    <a:solidFill>
                      <a:schemeClr val="accent1"/>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37-4988-41B3-9ABF-D81CE5E2EEEE}"/>
                    </c:ext>
                  </c:extLst>
                </c:dPt>
                <c:dPt>
                  <c:idx val="1"/>
                  <c:bubble3D val="0"/>
                  <c:spPr>
                    <a:solidFill>
                      <a:schemeClr val="accent3"/>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39-4988-41B3-9ABF-D81CE5E2EEEE}"/>
                    </c:ext>
                  </c:extLst>
                </c:dPt>
                <c:dPt>
                  <c:idx val="2"/>
                  <c:bubble3D val="0"/>
                  <c:spPr>
                    <a:solidFill>
                      <a:schemeClr val="accent5"/>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3B-4988-41B3-9ABF-D81CE5E2EEEE}"/>
                    </c:ext>
                  </c:extLst>
                </c:dPt>
                <c:dPt>
                  <c:idx val="3"/>
                  <c:bubble3D val="0"/>
                  <c:spPr>
                    <a:solidFill>
                      <a:schemeClr val="accent1">
                        <a:lumMod val="60000"/>
                      </a:schemeClr>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3D-4988-41B3-9ABF-D81CE5E2EEE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Roles!$H$32:$K$32</c15:sqref>
                        </c15:formulaRef>
                      </c:ext>
                    </c:extLst>
                    <c:strCache>
                      <c:ptCount val="4"/>
                      <c:pt idx="0">
                        <c:v>Manufacturer</c:v>
                      </c:pt>
                      <c:pt idx="1">
                        <c:v>Supplier / Distributor</c:v>
                      </c:pt>
                      <c:pt idx="2">
                        <c:v>Retailer/Agent</c:v>
                      </c:pt>
                      <c:pt idx="3">
                        <c:v>Other</c:v>
                      </c:pt>
                    </c:strCache>
                  </c:strRef>
                </c:cat>
                <c:val>
                  <c:numRef>
                    <c:extLst xmlns:c15="http://schemas.microsoft.com/office/drawing/2012/chart">
                      <c:ext xmlns:c15="http://schemas.microsoft.com/office/drawing/2012/chart" uri="{02D57815-91ED-43cb-92C2-25804820EDAC}">
                        <c15:formulaRef>
                          <c15:sqref>Roles!$H$38:$K$38</c15:sqref>
                        </c15:formulaRef>
                      </c:ext>
                    </c:extLst>
                    <c:numCache>
                      <c:formatCode>General</c:formatCode>
                      <c:ptCount val="4"/>
                      <c:pt idx="0">
                        <c:v>0</c:v>
                      </c:pt>
                      <c:pt idx="1">
                        <c:v>20</c:v>
                      </c:pt>
                      <c:pt idx="2">
                        <c:v>0</c:v>
                      </c:pt>
                      <c:pt idx="3">
                        <c:v>0</c:v>
                      </c:pt>
                    </c:numCache>
                  </c:numRef>
                </c:val>
                <c:extLst xmlns:c15="http://schemas.microsoft.com/office/drawing/2012/chart">
                  <c:ext xmlns:c16="http://schemas.microsoft.com/office/drawing/2014/chart" uri="{C3380CC4-5D6E-409C-BE32-E72D297353CC}">
                    <c16:uniqueId val="{0000003E-4988-41B3-9ABF-D81CE5E2EEEE}"/>
                  </c:ext>
                </c:extLst>
              </c15:ser>
            </c15:filteredPieSeries>
            <c15:filteredPieSeries>
              <c15:ser>
                <c:idx val="6"/>
                <c:order val="6"/>
                <c:tx>
                  <c:strRef>
                    <c:extLst xmlns:c15="http://schemas.microsoft.com/office/drawing/2012/chart">
                      <c:ext xmlns:c15="http://schemas.microsoft.com/office/drawing/2012/chart" uri="{02D57815-91ED-43cb-92C2-25804820EDAC}">
                        <c15:formulaRef>
                          <c15:sqref>Roles!$G$39</c15:sqref>
                        </c15:formulaRef>
                      </c:ext>
                    </c:extLst>
                    <c:strCache>
                      <c:ptCount val="1"/>
                      <c:pt idx="0">
                        <c:v>Supplier/ distributor Retailer/Agent</c:v>
                      </c:pt>
                    </c:strCache>
                  </c:strRef>
                </c:tx>
                <c:dPt>
                  <c:idx val="0"/>
                  <c:bubble3D val="0"/>
                  <c:spPr>
                    <a:solidFill>
                      <a:schemeClr val="accent1"/>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40-4988-41B3-9ABF-D81CE5E2EEEE}"/>
                    </c:ext>
                  </c:extLst>
                </c:dPt>
                <c:dPt>
                  <c:idx val="1"/>
                  <c:bubble3D val="0"/>
                  <c:spPr>
                    <a:solidFill>
                      <a:schemeClr val="accent3"/>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42-4988-41B3-9ABF-D81CE5E2EEEE}"/>
                    </c:ext>
                  </c:extLst>
                </c:dPt>
                <c:dPt>
                  <c:idx val="2"/>
                  <c:bubble3D val="0"/>
                  <c:spPr>
                    <a:solidFill>
                      <a:schemeClr val="accent5"/>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44-4988-41B3-9ABF-D81CE5E2EEEE}"/>
                    </c:ext>
                  </c:extLst>
                </c:dPt>
                <c:dPt>
                  <c:idx val="3"/>
                  <c:bubble3D val="0"/>
                  <c:spPr>
                    <a:solidFill>
                      <a:schemeClr val="accent1">
                        <a:lumMod val="60000"/>
                      </a:schemeClr>
                    </a:solidFill>
                    <a:ln>
                      <a:noFill/>
                    </a:ln>
                    <a:effectLst>
                      <a:outerShdw blurRad="317500" algn="ctr" rotWithShape="0">
                        <a:prstClr val="black">
                          <a:alpha val="25000"/>
                        </a:prstClr>
                      </a:outerShdw>
                    </a:effectLst>
                  </c:spPr>
                  <c:extLst xmlns:c15="http://schemas.microsoft.com/office/drawing/2012/chart">
                    <c:ext xmlns:c16="http://schemas.microsoft.com/office/drawing/2014/chart" uri="{C3380CC4-5D6E-409C-BE32-E72D297353CC}">
                      <c16:uniqueId val="{00000046-4988-41B3-9ABF-D81CE5E2EEE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Roles!$H$32:$K$32</c15:sqref>
                        </c15:formulaRef>
                      </c:ext>
                    </c:extLst>
                    <c:strCache>
                      <c:ptCount val="4"/>
                      <c:pt idx="0">
                        <c:v>Manufacturer</c:v>
                      </c:pt>
                      <c:pt idx="1">
                        <c:v>Supplier / Distributor</c:v>
                      </c:pt>
                      <c:pt idx="2">
                        <c:v>Retailer/Agent</c:v>
                      </c:pt>
                      <c:pt idx="3">
                        <c:v>Other</c:v>
                      </c:pt>
                    </c:strCache>
                  </c:strRef>
                </c:cat>
                <c:val>
                  <c:numRef>
                    <c:extLst xmlns:c15="http://schemas.microsoft.com/office/drawing/2012/chart">
                      <c:ext xmlns:c15="http://schemas.microsoft.com/office/drawing/2012/chart" uri="{02D57815-91ED-43cb-92C2-25804820EDAC}">
                        <c15:formulaRef>
                          <c15:sqref>Roles!$H$39:$K$39</c15:sqref>
                        </c15:formulaRef>
                      </c:ext>
                    </c:extLst>
                    <c:numCache>
                      <c:formatCode>General</c:formatCode>
                      <c:ptCount val="4"/>
                      <c:pt idx="0">
                        <c:v>0</c:v>
                      </c:pt>
                      <c:pt idx="1">
                        <c:v>5</c:v>
                      </c:pt>
                      <c:pt idx="2">
                        <c:v>5</c:v>
                      </c:pt>
                      <c:pt idx="3">
                        <c:v>0</c:v>
                      </c:pt>
                    </c:numCache>
                  </c:numRef>
                </c:val>
                <c:extLst xmlns:c15="http://schemas.microsoft.com/office/drawing/2012/chart">
                  <c:ext xmlns:c16="http://schemas.microsoft.com/office/drawing/2014/chart" uri="{C3380CC4-5D6E-409C-BE32-E72D297353CC}">
                    <c16:uniqueId val="{00000047-4988-41B3-9ABF-D81CE5E2EEEE}"/>
                  </c:ext>
                </c:extLst>
              </c15:ser>
            </c15:filteredPieSeries>
          </c:ext>
        </c:extLst>
      </c:doughnutChart>
      <c:spPr>
        <a:noFill/>
        <a:ln>
          <a:noFill/>
        </a:ln>
        <a:effectLst/>
      </c:spPr>
    </c:plotArea>
    <c:legend>
      <c:legendPos val="r"/>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en-GB" sz="1200" b="0" dirty="0"/>
              <a:t>Most used energy sources from commercial cooking establishments surveys</a:t>
            </a:r>
          </a:p>
        </c:rich>
      </c:tx>
      <c:layout>
        <c:manualLayout>
          <c:xMode val="edge"/>
          <c:yMode val="edge"/>
          <c:x val="0.1393678915135608"/>
          <c:y val="2.7777777777777776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manualLayout>
          <c:layoutTarget val="inner"/>
          <c:xMode val="edge"/>
          <c:yMode val="edge"/>
          <c:x val="0.17875262467191602"/>
          <c:y val="0.33532407407407405"/>
          <c:w val="0.36824999999999997"/>
          <c:h val="0.61374999999999991"/>
        </c:manualLayout>
      </c:layout>
      <c:doughnut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3185-41A3-9DBF-E5F2F80CD541}"/>
              </c:ext>
            </c:extLst>
          </c:dPt>
          <c:dPt>
            <c:idx val="1"/>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3185-41A3-9DBF-E5F2F80CD541}"/>
              </c:ext>
            </c:extLst>
          </c:dPt>
          <c:dPt>
            <c:idx val="2"/>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3185-41A3-9DBF-E5F2F80CD541}"/>
              </c:ext>
            </c:extLst>
          </c:dPt>
          <c:dPt>
            <c:idx val="3"/>
            <c:bubble3D val="0"/>
            <c:spPr>
              <a:solidFill>
                <a:schemeClr val="accent1">
                  <a:lumMod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3185-41A3-9DBF-E5F2F80CD541}"/>
              </c:ext>
            </c:extLst>
          </c:dPt>
          <c:dPt>
            <c:idx val="4"/>
            <c:bubble3D val="0"/>
            <c:spPr>
              <a:solidFill>
                <a:schemeClr val="accent3">
                  <a:lumMod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9-3185-41A3-9DBF-E5F2F80CD541}"/>
              </c:ext>
            </c:extLst>
          </c:dPt>
          <c:dPt>
            <c:idx val="5"/>
            <c:bubble3D val="0"/>
            <c:spPr>
              <a:solidFill>
                <a:schemeClr val="accent5">
                  <a:lumMod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B-3185-41A3-9DBF-E5F2F80CD541}"/>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'Cooking fuel and electricity ac'!$W$16:$AB$16</c:f>
              <c:strCache>
                <c:ptCount val="6"/>
                <c:pt idx="0">
                  <c:v> Gas (LPG)</c:v>
                </c:pt>
                <c:pt idx="1">
                  <c:v> Charcoal</c:v>
                </c:pt>
                <c:pt idx="2">
                  <c:v> Solar power</c:v>
                </c:pt>
                <c:pt idx="3">
                  <c:v> Briquettes</c:v>
                </c:pt>
                <c:pt idx="4">
                  <c:v> Firewood</c:v>
                </c:pt>
                <c:pt idx="5">
                  <c:v> Electricity</c:v>
                </c:pt>
              </c:strCache>
            </c:strRef>
          </c:cat>
          <c:val>
            <c:numRef>
              <c:f>'Cooking fuel and electricity ac'!$W$17:$AB$17</c:f>
              <c:numCache>
                <c:formatCode>General</c:formatCode>
                <c:ptCount val="6"/>
                <c:pt idx="0">
                  <c:v>41</c:v>
                </c:pt>
                <c:pt idx="1">
                  <c:v>151</c:v>
                </c:pt>
                <c:pt idx="3">
                  <c:v>7</c:v>
                </c:pt>
                <c:pt idx="4">
                  <c:v>39</c:v>
                </c:pt>
                <c:pt idx="5">
                  <c:v>69</c:v>
                </c:pt>
              </c:numCache>
            </c:numRef>
          </c:val>
          <c:extLst>
            <c:ext xmlns:c16="http://schemas.microsoft.com/office/drawing/2014/chart" uri="{C3380CC4-5D6E-409C-BE32-E72D297353CC}">
              <c16:uniqueId val="{0000000C-3185-41A3-9DBF-E5F2F80CD541}"/>
            </c:ext>
          </c:extLst>
        </c:ser>
        <c:dLbls>
          <c:showLegendKey val="0"/>
          <c:showVal val="0"/>
          <c:showCatName val="0"/>
          <c:showSerName val="0"/>
          <c:showPercent val="1"/>
          <c:showBubbleSize val="0"/>
          <c:showLeaderLines val="1"/>
        </c:dLbls>
        <c:firstSliceAng val="0"/>
        <c:holeSize val="70"/>
      </c:doughnutChart>
      <c:spPr>
        <a:noFill/>
        <a:ln>
          <a:noFill/>
        </a:ln>
        <a:effectLst/>
      </c:spPr>
    </c:plotArea>
    <c:legend>
      <c:legendPos val="r"/>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colors10.xml><?xml version="1.0" encoding="utf-8"?>
<cs:colorStyle xmlns:cs="http://schemas.microsoft.com/office/drawing/2012/chartStyle" xmlns:a="http://schemas.openxmlformats.org/drawingml/2006/main" meth="withinLinearReversed" id="26">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0.13922</cdr:x>
      <cdr:y>0.80885</cdr:y>
    </cdr:from>
    <cdr:to>
      <cdr:x>0.21628</cdr:x>
      <cdr:y>0.85487</cdr:y>
    </cdr:to>
    <cdr:sp macro="" textlink="">
      <cdr:nvSpPr>
        <cdr:cNvPr id="2" name="TextBox 1">
          <a:extLst xmlns:a="http://schemas.openxmlformats.org/drawingml/2006/main">
            <a:ext uri="{FF2B5EF4-FFF2-40B4-BE49-F238E27FC236}">
              <a16:creationId xmlns:a16="http://schemas.microsoft.com/office/drawing/2014/main" id="{B252A913-4981-6807-1859-3AB73FE59951}"/>
            </a:ext>
          </a:extLst>
        </cdr:cNvPr>
        <cdr:cNvSpPr txBox="1"/>
      </cdr:nvSpPr>
      <cdr:spPr>
        <a:xfrm xmlns:a="http://schemas.openxmlformats.org/drawingml/2006/main">
          <a:off x="977082" y="3629088"/>
          <a:ext cx="540774" cy="2064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kern="1200" dirty="0"/>
            <a:t>n=15</a:t>
          </a:r>
        </a:p>
      </cdr:txBody>
    </cdr:sp>
  </cdr:relSizeAnchor>
  <cdr:relSizeAnchor xmlns:cdr="http://schemas.openxmlformats.org/drawingml/2006/chartDrawing">
    <cdr:from>
      <cdr:x>0.18569</cdr:x>
      <cdr:y>0.89688</cdr:y>
    </cdr:from>
    <cdr:to>
      <cdr:x>0.26275</cdr:x>
      <cdr:y>0.9429</cdr:y>
    </cdr:to>
    <cdr:sp macro="" textlink="">
      <cdr:nvSpPr>
        <cdr:cNvPr id="3" name="TextBox 1">
          <a:extLst xmlns:a="http://schemas.openxmlformats.org/drawingml/2006/main">
            <a:ext uri="{FF2B5EF4-FFF2-40B4-BE49-F238E27FC236}">
              <a16:creationId xmlns:a16="http://schemas.microsoft.com/office/drawing/2014/main" id="{3EA805BC-C693-BF5C-9EA2-D5A36B9CB342}"/>
            </a:ext>
          </a:extLst>
        </cdr:cNvPr>
        <cdr:cNvSpPr txBox="1"/>
      </cdr:nvSpPr>
      <cdr:spPr>
        <a:xfrm xmlns:a="http://schemas.openxmlformats.org/drawingml/2006/main">
          <a:off x="1303185" y="4024017"/>
          <a:ext cx="540774" cy="2064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000" kern="1200" dirty="0"/>
            <a:t>n= 9</a:t>
          </a:r>
        </a:p>
      </cdr:txBody>
    </cdr:sp>
  </cdr:relSizeAnchor>
  <cdr:relSizeAnchor xmlns:cdr="http://schemas.openxmlformats.org/drawingml/2006/chartDrawing">
    <cdr:from>
      <cdr:x>0.28656</cdr:x>
      <cdr:y>0.93832</cdr:y>
    </cdr:from>
    <cdr:to>
      <cdr:x>0.36362</cdr:x>
      <cdr:y>0.98434</cdr:y>
    </cdr:to>
    <cdr:sp macro="" textlink="">
      <cdr:nvSpPr>
        <cdr:cNvPr id="4" name="TextBox 1">
          <a:extLst xmlns:a="http://schemas.openxmlformats.org/drawingml/2006/main">
            <a:ext uri="{FF2B5EF4-FFF2-40B4-BE49-F238E27FC236}">
              <a16:creationId xmlns:a16="http://schemas.microsoft.com/office/drawing/2014/main" id="{3EA805BC-C693-BF5C-9EA2-D5A36B9CB342}"/>
            </a:ext>
          </a:extLst>
        </cdr:cNvPr>
        <cdr:cNvSpPr txBox="1"/>
      </cdr:nvSpPr>
      <cdr:spPr>
        <a:xfrm xmlns:a="http://schemas.openxmlformats.org/drawingml/2006/main">
          <a:off x="2011108" y="4209952"/>
          <a:ext cx="540774" cy="2064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000" kern="1200" dirty="0"/>
            <a:t>n=20</a:t>
          </a:r>
        </a:p>
      </cdr:txBody>
    </cdr:sp>
  </cdr:relSizeAnchor>
  <cdr:relSizeAnchor xmlns:cdr="http://schemas.openxmlformats.org/drawingml/2006/chartDrawing">
    <cdr:from>
      <cdr:x>0.43113</cdr:x>
      <cdr:y>0.82675</cdr:y>
    </cdr:from>
    <cdr:to>
      <cdr:x>0.50818</cdr:x>
      <cdr:y>0.87277</cdr:y>
    </cdr:to>
    <cdr:sp macro="" textlink="">
      <cdr:nvSpPr>
        <cdr:cNvPr id="5" name="TextBox 1">
          <a:extLst xmlns:a="http://schemas.openxmlformats.org/drawingml/2006/main">
            <a:ext uri="{FF2B5EF4-FFF2-40B4-BE49-F238E27FC236}">
              <a16:creationId xmlns:a16="http://schemas.microsoft.com/office/drawing/2014/main" id="{3EA805BC-C693-BF5C-9EA2-D5A36B9CB342}"/>
            </a:ext>
          </a:extLst>
        </cdr:cNvPr>
        <cdr:cNvSpPr txBox="1"/>
      </cdr:nvSpPr>
      <cdr:spPr>
        <a:xfrm xmlns:a="http://schemas.openxmlformats.org/drawingml/2006/main">
          <a:off x="3025648" y="3709385"/>
          <a:ext cx="540774" cy="2064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000" kern="1200" dirty="0"/>
            <a:t>n=30</a:t>
          </a:r>
        </a:p>
      </cdr:txBody>
    </cdr:sp>
  </cdr:relSizeAnchor>
  <cdr:relSizeAnchor xmlns:cdr="http://schemas.openxmlformats.org/drawingml/2006/chartDrawing">
    <cdr:from>
      <cdr:x>0.52943</cdr:x>
      <cdr:y>0.84903</cdr:y>
    </cdr:from>
    <cdr:to>
      <cdr:x>0.60648</cdr:x>
      <cdr:y>0.89505</cdr:y>
    </cdr:to>
    <cdr:sp macro="" textlink="">
      <cdr:nvSpPr>
        <cdr:cNvPr id="6" name="TextBox 1">
          <a:extLst xmlns:a="http://schemas.openxmlformats.org/drawingml/2006/main">
            <a:ext uri="{FF2B5EF4-FFF2-40B4-BE49-F238E27FC236}">
              <a16:creationId xmlns:a16="http://schemas.microsoft.com/office/drawing/2014/main" id="{01D48DB1-23B8-3094-A983-0C1FCA303B75}"/>
            </a:ext>
          </a:extLst>
        </cdr:cNvPr>
        <cdr:cNvSpPr txBox="1"/>
      </cdr:nvSpPr>
      <cdr:spPr>
        <a:xfrm xmlns:a="http://schemas.openxmlformats.org/drawingml/2006/main">
          <a:off x="3715545" y="3809347"/>
          <a:ext cx="540774" cy="2064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000" kern="1200" dirty="0"/>
            <a:t>n=46</a:t>
          </a:r>
        </a:p>
      </cdr:txBody>
    </cdr:sp>
  </cdr:relSizeAnchor>
  <cdr:relSizeAnchor xmlns:cdr="http://schemas.openxmlformats.org/drawingml/2006/chartDrawing">
    <cdr:from>
      <cdr:x>0.61769</cdr:x>
      <cdr:y>0.87533</cdr:y>
    </cdr:from>
    <cdr:to>
      <cdr:x>0.69475</cdr:x>
      <cdr:y>0.92135</cdr:y>
    </cdr:to>
    <cdr:sp macro="" textlink="">
      <cdr:nvSpPr>
        <cdr:cNvPr id="7" name="TextBox 1">
          <a:extLst xmlns:a="http://schemas.openxmlformats.org/drawingml/2006/main">
            <a:ext uri="{FF2B5EF4-FFF2-40B4-BE49-F238E27FC236}">
              <a16:creationId xmlns:a16="http://schemas.microsoft.com/office/drawing/2014/main" id="{01D48DB1-23B8-3094-A983-0C1FCA303B75}"/>
            </a:ext>
          </a:extLst>
        </cdr:cNvPr>
        <cdr:cNvSpPr txBox="1"/>
      </cdr:nvSpPr>
      <cdr:spPr>
        <a:xfrm xmlns:a="http://schemas.openxmlformats.org/drawingml/2006/main">
          <a:off x="4334977" y="3927333"/>
          <a:ext cx="540774" cy="2064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000" kern="1200" dirty="0"/>
            <a:t>n=65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366C13-BBE4-AC5C-283E-A212AC0876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97E5866-448C-2A5A-A2B4-5BAE25E17D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A3D49A1-594D-42DF-ADA1-81F0F03B412A}" type="datetimeFigureOut">
              <a:rPr lang="en-US" smtClean="0"/>
              <a:t>4/23/25</a:t>
            </a:fld>
            <a:endParaRPr lang="en-US" dirty="0"/>
          </a:p>
        </p:txBody>
      </p:sp>
      <p:sp>
        <p:nvSpPr>
          <p:cNvPr id="4" name="Footer Placeholder 3">
            <a:extLst>
              <a:ext uri="{FF2B5EF4-FFF2-40B4-BE49-F238E27FC236}">
                <a16:creationId xmlns:a16="http://schemas.microsoft.com/office/drawing/2014/main" id="{8C209832-0272-7F2E-5E71-EEDF63D03FF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dirty="0"/>
              <a:t>www.kijanitesting.com</a:t>
            </a:r>
          </a:p>
        </p:txBody>
      </p:sp>
      <p:sp>
        <p:nvSpPr>
          <p:cNvPr id="5" name="Slide Number Placeholder 4">
            <a:extLst>
              <a:ext uri="{FF2B5EF4-FFF2-40B4-BE49-F238E27FC236}">
                <a16:creationId xmlns:a16="http://schemas.microsoft.com/office/drawing/2014/main" id="{51F7ECF8-D993-739C-9014-79E353795F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BA65ABC-8B54-4296-AEDB-BFFEB54A45BD}" type="slidenum">
              <a:rPr lang="en-US" smtClean="0"/>
              <a:t>‹N°›</a:t>
            </a:fld>
            <a:endParaRPr lang="en-US" dirty="0"/>
          </a:p>
        </p:txBody>
      </p:sp>
    </p:spTree>
    <p:extLst>
      <p:ext uri="{BB962C8B-B14F-4D97-AF65-F5344CB8AC3E}">
        <p14:creationId xmlns:p14="http://schemas.microsoft.com/office/powerpoint/2010/main" val="56605193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B5AF64-FE35-4584-BE21-13FCEAFC4397}" type="datetimeFigureOut">
              <a:rPr lang="en-US" smtClean="0"/>
              <a:t>4/23/25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dirty="0"/>
              <a:t>www.kijanitesting.com</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3CBC30-76F0-4D53-8600-E26DAE1393ED}" type="slidenum">
              <a:rPr lang="en-US" smtClean="0"/>
              <a:t>‹N°›</a:t>
            </a:fld>
            <a:endParaRPr lang="en-US" dirty="0"/>
          </a:p>
        </p:txBody>
      </p:sp>
    </p:spTree>
    <p:extLst>
      <p:ext uri="{BB962C8B-B14F-4D97-AF65-F5344CB8AC3E}">
        <p14:creationId xmlns:p14="http://schemas.microsoft.com/office/powerpoint/2010/main" val="429233589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1</a:t>
            </a:fld>
            <a:endParaRPr lang="en-US" dirty="0"/>
          </a:p>
        </p:txBody>
      </p:sp>
    </p:spTree>
    <p:extLst>
      <p:ext uri="{BB962C8B-B14F-4D97-AF65-F5344CB8AC3E}">
        <p14:creationId xmlns:p14="http://schemas.microsoft.com/office/powerpoint/2010/main" val="243846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10</a:t>
            </a:fld>
            <a:endParaRPr lang="en-US" dirty="0"/>
          </a:p>
        </p:txBody>
      </p:sp>
    </p:spTree>
    <p:extLst>
      <p:ext uri="{BB962C8B-B14F-4D97-AF65-F5344CB8AC3E}">
        <p14:creationId xmlns:p14="http://schemas.microsoft.com/office/powerpoint/2010/main" val="3977509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CBC30-76F0-4D53-8600-E26DAE1393ED}" type="slidenum">
              <a:rPr lang="en-US" smtClean="0"/>
              <a:t>11</a:t>
            </a:fld>
            <a:endParaRPr lang="en-US" dirty="0"/>
          </a:p>
        </p:txBody>
      </p:sp>
    </p:spTree>
    <p:extLst>
      <p:ext uri="{BB962C8B-B14F-4D97-AF65-F5344CB8AC3E}">
        <p14:creationId xmlns:p14="http://schemas.microsoft.com/office/powerpoint/2010/main" val="3086422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99DB8-4512-ED63-FBE9-AC50E492C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4D0201-3588-45F5-0F61-F467A7A1EE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B9260F-6A6E-2E6E-C819-25DBCF1511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1E2175-3394-BDCA-30B9-3C4DCEA5205F}"/>
              </a:ext>
            </a:extLst>
          </p:cNvPr>
          <p:cNvSpPr>
            <a:spLocks noGrp="1"/>
          </p:cNvSpPr>
          <p:nvPr>
            <p:ph type="sldNum" sz="quarter" idx="5"/>
          </p:nvPr>
        </p:nvSpPr>
        <p:spPr/>
        <p:txBody>
          <a:bodyPr/>
          <a:lstStyle/>
          <a:p>
            <a:fld id="{5F3CBC30-76F0-4D53-8600-E26DAE1393ED}" type="slidenum">
              <a:rPr lang="en-US" smtClean="0"/>
              <a:t>12</a:t>
            </a:fld>
            <a:endParaRPr lang="en-US" dirty="0"/>
          </a:p>
        </p:txBody>
      </p:sp>
    </p:spTree>
    <p:extLst>
      <p:ext uri="{BB962C8B-B14F-4D97-AF65-F5344CB8AC3E}">
        <p14:creationId xmlns:p14="http://schemas.microsoft.com/office/powerpoint/2010/main" val="3339519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13</a:t>
            </a:fld>
            <a:endParaRPr lang="en-US" dirty="0"/>
          </a:p>
        </p:txBody>
      </p:sp>
    </p:spTree>
    <p:extLst>
      <p:ext uri="{BB962C8B-B14F-4D97-AF65-F5344CB8AC3E}">
        <p14:creationId xmlns:p14="http://schemas.microsoft.com/office/powerpoint/2010/main" val="120954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14</a:t>
            </a:fld>
            <a:endParaRPr lang="en-US" dirty="0"/>
          </a:p>
        </p:txBody>
      </p:sp>
    </p:spTree>
    <p:extLst>
      <p:ext uri="{BB962C8B-B14F-4D97-AF65-F5344CB8AC3E}">
        <p14:creationId xmlns:p14="http://schemas.microsoft.com/office/powerpoint/2010/main" val="368389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15</a:t>
            </a:fld>
            <a:endParaRPr lang="en-US" dirty="0"/>
          </a:p>
        </p:txBody>
      </p:sp>
    </p:spTree>
    <p:extLst>
      <p:ext uri="{BB962C8B-B14F-4D97-AF65-F5344CB8AC3E}">
        <p14:creationId xmlns:p14="http://schemas.microsoft.com/office/powerpoint/2010/main" val="41645992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16</a:t>
            </a:fld>
            <a:endParaRPr lang="en-US" dirty="0"/>
          </a:p>
        </p:txBody>
      </p:sp>
    </p:spTree>
    <p:extLst>
      <p:ext uri="{BB962C8B-B14F-4D97-AF65-F5344CB8AC3E}">
        <p14:creationId xmlns:p14="http://schemas.microsoft.com/office/powerpoint/2010/main" val="1527870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17</a:t>
            </a:fld>
            <a:endParaRPr lang="en-US" dirty="0"/>
          </a:p>
        </p:txBody>
      </p:sp>
    </p:spTree>
    <p:extLst>
      <p:ext uri="{BB962C8B-B14F-4D97-AF65-F5344CB8AC3E}">
        <p14:creationId xmlns:p14="http://schemas.microsoft.com/office/powerpoint/2010/main" val="185680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18</a:t>
            </a:fld>
            <a:endParaRPr lang="en-US" dirty="0"/>
          </a:p>
        </p:txBody>
      </p:sp>
    </p:spTree>
    <p:extLst>
      <p:ext uri="{BB962C8B-B14F-4D97-AF65-F5344CB8AC3E}">
        <p14:creationId xmlns:p14="http://schemas.microsoft.com/office/powerpoint/2010/main" val="35872467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23</a:t>
            </a:fld>
            <a:endParaRPr lang="en-US" dirty="0"/>
          </a:p>
        </p:txBody>
      </p:sp>
    </p:spTree>
    <p:extLst>
      <p:ext uri="{BB962C8B-B14F-4D97-AF65-F5344CB8AC3E}">
        <p14:creationId xmlns:p14="http://schemas.microsoft.com/office/powerpoint/2010/main" val="1773505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2</a:t>
            </a:fld>
            <a:endParaRPr lang="en-US" dirty="0"/>
          </a:p>
        </p:txBody>
      </p:sp>
    </p:spTree>
    <p:extLst>
      <p:ext uri="{BB962C8B-B14F-4D97-AF65-F5344CB8AC3E}">
        <p14:creationId xmlns:p14="http://schemas.microsoft.com/office/powerpoint/2010/main" val="2897621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3</a:t>
            </a:fld>
            <a:endParaRPr lang="en-US" dirty="0"/>
          </a:p>
        </p:txBody>
      </p:sp>
    </p:spTree>
    <p:extLst>
      <p:ext uri="{BB962C8B-B14F-4D97-AF65-F5344CB8AC3E}">
        <p14:creationId xmlns:p14="http://schemas.microsoft.com/office/powerpoint/2010/main" val="267422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CBC30-76F0-4D53-8600-E26DAE1393ED}" type="slidenum">
              <a:rPr lang="en-US" smtClean="0"/>
              <a:t>4</a:t>
            </a:fld>
            <a:endParaRPr lang="en-US" dirty="0"/>
          </a:p>
        </p:txBody>
      </p:sp>
    </p:spTree>
    <p:extLst>
      <p:ext uri="{BB962C8B-B14F-4D97-AF65-F5344CB8AC3E}">
        <p14:creationId xmlns:p14="http://schemas.microsoft.com/office/powerpoint/2010/main" val="2482024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C75F-F604-8CB7-4DF4-376E84E4ED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A81C2B-92F8-1AF3-6435-82799203BEF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5C6FB0A-044E-B08B-5B46-1FC9C6D26F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18E076-2A67-641A-97F8-B7F19E6BFE97}"/>
              </a:ext>
            </a:extLst>
          </p:cNvPr>
          <p:cNvSpPr>
            <a:spLocks noGrp="1"/>
          </p:cNvSpPr>
          <p:nvPr>
            <p:ph type="sldNum" sz="quarter" idx="5"/>
          </p:nvPr>
        </p:nvSpPr>
        <p:spPr/>
        <p:txBody>
          <a:bodyPr/>
          <a:lstStyle/>
          <a:p>
            <a:fld id="{5F3CBC30-76F0-4D53-8600-E26DAE1393ED}" type="slidenum">
              <a:rPr lang="en-US" smtClean="0"/>
              <a:t>5</a:t>
            </a:fld>
            <a:endParaRPr lang="en-US" dirty="0"/>
          </a:p>
        </p:txBody>
      </p:sp>
    </p:spTree>
    <p:extLst>
      <p:ext uri="{BB962C8B-B14F-4D97-AF65-F5344CB8AC3E}">
        <p14:creationId xmlns:p14="http://schemas.microsoft.com/office/powerpoint/2010/main" val="1693451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CBC30-76F0-4D53-8600-E26DAE1393ED}" type="slidenum">
              <a:rPr lang="en-US" smtClean="0"/>
              <a:t>6</a:t>
            </a:fld>
            <a:endParaRPr lang="en-US" dirty="0"/>
          </a:p>
        </p:txBody>
      </p:sp>
    </p:spTree>
    <p:extLst>
      <p:ext uri="{BB962C8B-B14F-4D97-AF65-F5344CB8AC3E}">
        <p14:creationId xmlns:p14="http://schemas.microsoft.com/office/powerpoint/2010/main" val="3665080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CBC30-76F0-4D53-8600-E26DAE1393ED}" type="slidenum">
              <a:rPr lang="en-US" smtClean="0"/>
              <a:t>7</a:t>
            </a:fld>
            <a:endParaRPr lang="en-US" dirty="0"/>
          </a:p>
        </p:txBody>
      </p:sp>
    </p:spTree>
    <p:extLst>
      <p:ext uri="{BB962C8B-B14F-4D97-AF65-F5344CB8AC3E}">
        <p14:creationId xmlns:p14="http://schemas.microsoft.com/office/powerpoint/2010/main" val="1715651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CBC30-76F0-4D53-8600-E26DAE1393ED}" type="slidenum">
              <a:rPr lang="en-US" smtClean="0"/>
              <a:t>8</a:t>
            </a:fld>
            <a:endParaRPr lang="en-US" dirty="0"/>
          </a:p>
        </p:txBody>
      </p:sp>
    </p:spTree>
    <p:extLst>
      <p:ext uri="{BB962C8B-B14F-4D97-AF65-F5344CB8AC3E}">
        <p14:creationId xmlns:p14="http://schemas.microsoft.com/office/powerpoint/2010/main" val="790736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GB" dirty="0"/>
          </a:p>
        </p:txBody>
      </p:sp>
      <p:sp>
        <p:nvSpPr>
          <p:cNvPr id="4" name="Espace réservé du numéro de diapositive 3"/>
          <p:cNvSpPr>
            <a:spLocks noGrp="1"/>
          </p:cNvSpPr>
          <p:nvPr>
            <p:ph type="sldNum" sz="quarter" idx="5"/>
          </p:nvPr>
        </p:nvSpPr>
        <p:spPr/>
        <p:txBody>
          <a:bodyPr/>
          <a:lstStyle/>
          <a:p>
            <a:fld id="{5F3CBC30-76F0-4D53-8600-E26DAE1393ED}" type="slidenum">
              <a:rPr lang="en-US" smtClean="0"/>
              <a:t>9</a:t>
            </a:fld>
            <a:endParaRPr lang="en-US" dirty="0"/>
          </a:p>
        </p:txBody>
      </p:sp>
    </p:spTree>
    <p:extLst>
      <p:ext uri="{BB962C8B-B14F-4D97-AF65-F5344CB8AC3E}">
        <p14:creationId xmlns:p14="http://schemas.microsoft.com/office/powerpoint/2010/main" val="3201164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4" y="2514601"/>
            <a:ext cx="8915399" cy="2262781"/>
          </a:xfrm>
        </p:spPr>
        <p:txBody>
          <a:bodyPr anchor="b">
            <a:normAutofit/>
          </a:bodyPr>
          <a:lstStyle>
            <a:lvl1pPr>
              <a:defRPr sz="5400"/>
            </a:lvl1pPr>
          </a:lstStyle>
          <a:p>
            <a:r>
              <a:rPr lang="en-US"/>
              <a:t>Click to edit Master title style</a:t>
            </a:r>
          </a:p>
        </p:txBody>
      </p:sp>
      <p:sp>
        <p:nvSpPr>
          <p:cNvPr id="3" name="Subtitle 2"/>
          <p:cNvSpPr>
            <a:spLocks noGrp="1"/>
          </p:cNvSpPr>
          <p:nvPr>
            <p:ph type="subTitle" idx="1"/>
          </p:nvPr>
        </p:nvSpPr>
        <p:spPr>
          <a:xfrm>
            <a:off x="2589214" y="4777381"/>
            <a:ext cx="8915399" cy="1126283"/>
          </a:xfrm>
        </p:spPr>
        <p:txBody>
          <a:bodyPr anchor="t"/>
          <a:lstStyle>
            <a:lvl1pPr marL="0" indent="0" algn="l">
              <a:buNone/>
              <a:defRPr>
                <a:solidFill>
                  <a:schemeClr val="tx1">
                    <a:lumMod val="65000"/>
                    <a:lumOff val="3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83B956A-1898-479A-B105-0104A8950ACB}" type="datetime1">
              <a:rPr lang="en-US" smtClean="0"/>
              <a:t>4/23/25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1" y="4323812"/>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4" y="4529542"/>
            <a:ext cx="779767" cy="365125"/>
          </a:xfrm>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2030086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609600"/>
            <a:ext cx="891539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800">
                <a:solidFill>
                  <a:schemeClr val="tx1">
                    <a:lumMod val="65000"/>
                    <a:lumOff val="3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1EFFB6-20E8-4037-AADD-E8E63473D389}" type="datetime1">
              <a:rPr lang="en-US" smtClean="0"/>
              <a:t>4/23/25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1877425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50" y="609600"/>
            <a:ext cx="8393927" cy="2895600"/>
          </a:xfrm>
        </p:spPr>
        <p:txBody>
          <a:bodyPr anchor="ctr">
            <a:normAutofit/>
          </a:bodyPr>
          <a:lstStyle>
            <a:lvl1pPr algn="l">
              <a:defRPr sz="4800" b="0" cap="none"/>
            </a:lvl1pPr>
          </a:lstStyle>
          <a:p>
            <a:r>
              <a:rPr lang="en-US"/>
              <a:t>Click to edit Master title style</a:t>
            </a:r>
          </a:p>
        </p:txBody>
      </p:sp>
      <p:sp>
        <p:nvSpPr>
          <p:cNvPr id="13" name="Text Placeholder 9"/>
          <p:cNvSpPr>
            <a:spLocks noGrp="1"/>
          </p:cNvSpPr>
          <p:nvPr>
            <p:ph type="body" sz="quarter" idx="13"/>
          </p:nvPr>
        </p:nvSpPr>
        <p:spPr>
          <a:xfrm>
            <a:off x="3275012" y="3505200"/>
            <a:ext cx="7536555" cy="381000"/>
          </a:xfrm>
        </p:spPr>
        <p:txBody>
          <a:bodyPr anchor="ctr">
            <a:noAutofit/>
          </a:bodyPr>
          <a:lstStyle>
            <a:lvl1pPr marL="0" indent="0">
              <a:buFontTx/>
              <a:buNone/>
              <a:defRPr sz="1600">
                <a:solidFill>
                  <a:schemeClr val="tx1">
                    <a:lumMod val="50000"/>
                    <a:lumOff val="50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800">
                <a:solidFill>
                  <a:schemeClr val="tx1">
                    <a:lumMod val="65000"/>
                    <a:lumOff val="3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2268B1-CFC3-4C5E-9A92-EB3D2DC94CD5}" type="datetime1">
              <a:rPr lang="en-US" smtClean="0"/>
              <a:t>4/23/25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B2DC25EE-239B-4C5F-AAD1-255A7D5F1EE2}" type="slidenum">
              <a:rPr lang="en-US" smtClean="0"/>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32582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2"/>
            <a:ext cx="8915400" cy="2724845"/>
          </a:xfrm>
        </p:spPr>
        <p:txBody>
          <a:bodyPr anchor="b">
            <a:normAutofit/>
          </a:bodyPr>
          <a:lstStyle>
            <a:lvl1pPr algn="l">
              <a:defRPr sz="4800" b="0"/>
            </a:lvl1pPr>
          </a:lstStyle>
          <a:p>
            <a:r>
              <a:rPr lang="en-US"/>
              <a:t>Click to edit Master title style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2B41CE9-63BF-44CD-B20A-90CA7671CC5F}" type="datetime1">
              <a:rPr lang="en-US" smtClean="0"/>
              <a:t>4/23/25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2177658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50" y="609600"/>
            <a:ext cx="8393927" cy="2895600"/>
          </a:xfrm>
        </p:spPr>
        <p:txBody>
          <a:bodyPr anchor="ctr">
            <a:normAutofit/>
          </a:bodyPr>
          <a:lstStyle>
            <a:lvl1pPr algn="l">
              <a:defRPr sz="4800" b="0" cap="none"/>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2AAC03D-824C-4B44-B034-212FFD5ABB16}" type="datetime1">
              <a:rPr lang="en-US" smtClean="0"/>
              <a:t>4/23/25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B2DC25EE-239B-4C5F-AAD1-255A7D5F1EE2}" type="slidenum">
              <a:rPr lang="en-US" smtClean="0"/>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67938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4" y="627407"/>
            <a:ext cx="8915399" cy="2880020"/>
          </a:xfrm>
        </p:spPr>
        <p:txBody>
          <a:bodyPr anchor="ctr">
            <a:normAutofit/>
          </a:bodyPr>
          <a:lstStyle>
            <a:lvl1pPr algn="l">
              <a:defRPr sz="4800" b="0"/>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67A95F9-0083-44E7-B3D9-DF23FE628E68}" type="datetime1">
              <a:rPr lang="en-US" smtClean="0"/>
              <a:t>4/23/25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3010384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949A19-8924-49DF-8E90-357239547AF6}" type="datetime1">
              <a:rPr lang="en-US" smtClean="0"/>
              <a:t>4/23/25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3458917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3" y="627407"/>
            <a:ext cx="2207601" cy="5283817"/>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2589212" y="627407"/>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2BC2AB9-BF13-4E0A-AE53-F4C6FB57ACE4}" type="datetime1">
              <a:rPr lang="en-US" smtClean="0"/>
              <a:t>4/23/25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2936232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8911687" cy="1280890"/>
          </a:xfrm>
        </p:spPr>
        <p:txBody>
          <a:bodyPr/>
          <a:lstStyle/>
          <a:p>
            <a:r>
              <a:rPr lang="en-US"/>
              <a:t>Click to edit Master title style</a:t>
            </a:r>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3F07D0-6899-42C7-8CCA-F47B8D564611}" type="datetime1">
              <a:rPr lang="en-US" smtClean="0"/>
              <a:t>4/23/25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154881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4" y="2058750"/>
            <a:ext cx="8915399" cy="146880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2589214" y="3530129"/>
            <a:ext cx="8915399" cy="860400"/>
          </a:xfrm>
        </p:spPr>
        <p:txBody>
          <a:bodyPr anchor="t"/>
          <a:lstStyle>
            <a:lvl1pPr marL="0" indent="0" algn="l">
              <a:buNone/>
              <a:defRPr sz="2000">
                <a:solidFill>
                  <a:schemeClr val="tx1">
                    <a:lumMod val="65000"/>
                    <a:lumOff val="3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789372-9A23-41BC-8C61-3E851C42051E}" type="datetime1">
              <a:rPr lang="en-US" smtClean="0"/>
              <a:t>4/23/25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612075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8C1166-38D8-434E-A449-59FED7F32E0E}" type="datetime1">
              <a:rPr lang="en-US" smtClean="0"/>
              <a:t>4/23/25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4" y="787784"/>
            <a:ext cx="779767" cy="365125"/>
          </a:xfrm>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3703199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2939374" y="1972703"/>
            <a:ext cx="3992732"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506630" y="1969475"/>
            <a:ext cx="3999001"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5"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7DFEDE2-BB8B-4B03-B697-294F59BC87A0}" type="datetime1">
              <a:rPr lang="en-US" smtClean="0"/>
              <a:t>4/23/25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4" y="787784"/>
            <a:ext cx="779767" cy="365125"/>
          </a:xfrm>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3639808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4F185FF-8018-4C54-A51F-6FC3F1FBB520}" type="datetime1">
              <a:rPr lang="en-US" smtClean="0"/>
              <a:t>4/23/25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4218762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1C7BA5-F4E5-4A07-94EC-47CF0D606912}" type="datetime1">
              <a:rPr lang="en-US" smtClean="0"/>
              <a:t>4/23/25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3107525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446088"/>
            <a:ext cx="3505199" cy="976312"/>
          </a:xfrm>
        </p:spPr>
        <p:txBody>
          <a:bodyPr anchor="b"/>
          <a:lstStyle>
            <a:lvl1pPr algn="l">
              <a:defRPr sz="2000" b="0"/>
            </a:lvl1pPr>
          </a:lstStyle>
          <a:p>
            <a:r>
              <a:rPr lang="en-US"/>
              <a:t>Click to edit Master title style</a:t>
            </a:r>
          </a:p>
        </p:txBody>
      </p:sp>
      <p:sp>
        <p:nvSpPr>
          <p:cNvPr id="3" name="Content Placeholder 2"/>
          <p:cNvSpPr>
            <a:spLocks noGrp="1"/>
          </p:cNvSpPr>
          <p:nvPr>
            <p:ph idx="1"/>
          </p:nvPr>
        </p:nvSpPr>
        <p:spPr>
          <a:xfrm>
            <a:off x="6323012" y="446090"/>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89214" y="1598613"/>
            <a:ext cx="3505199" cy="4262436"/>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0A42FF-E252-4F35-9752-E16AED5A03FB}" type="datetime1">
              <a:rPr lang="en-US" smtClean="0"/>
              <a:t>4/23/25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1382018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9A287B-6E8E-4787-8B01-A67B926F8F7C}" type="datetime1">
              <a:rPr lang="en-US" smtClean="0"/>
              <a:t>4/23/25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B2DC25EE-239B-4C5F-AAD1-255A7D5F1EE2}" type="slidenum">
              <a:rPr lang="en-US" smtClean="0"/>
              <a:t>‹N°›</a:t>
            </a:fld>
            <a:endParaRPr lang="en-US" dirty="0"/>
          </a:p>
        </p:txBody>
      </p:sp>
    </p:spTree>
    <p:extLst>
      <p:ext uri="{BB962C8B-B14F-4D97-AF65-F5344CB8AC3E}">
        <p14:creationId xmlns:p14="http://schemas.microsoft.com/office/powerpoint/2010/main" val="1184966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2"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5"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6" y="624110"/>
            <a:ext cx="8911687" cy="12808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361613"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7FCEE20-F0D4-46A7-9FC0-1563345A3D92}" type="datetime1">
              <a:rPr lang="en-US" smtClean="0"/>
              <a:t>4/23/25</a:t>
            </a:fld>
            <a:endParaRPr lang="en-US" dirty="0"/>
          </a:p>
        </p:txBody>
      </p:sp>
      <p:sp>
        <p:nvSpPr>
          <p:cNvPr id="5" name="Footer Placeholder 4"/>
          <p:cNvSpPr>
            <a:spLocks noGrp="1"/>
          </p:cNvSpPr>
          <p:nvPr>
            <p:ph type="ftr" sz="quarter" idx="3"/>
          </p:nvPr>
        </p:nvSpPr>
        <p:spPr>
          <a:xfrm>
            <a:off x="2589214" y="6135810"/>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4" y="787784"/>
            <a:ext cx="779767" cy="365125"/>
          </a:xfrm>
          <a:prstGeom prst="rect">
            <a:avLst/>
          </a:prstGeom>
        </p:spPr>
        <p:txBody>
          <a:bodyPr vert="horz" lIns="91440" tIns="45720" rIns="91440" bIns="45720" rtlCol="0" anchor="ctr"/>
          <a:lstStyle>
            <a:lvl1pPr algn="r">
              <a:defRPr sz="2000">
                <a:solidFill>
                  <a:srgbClr val="FEFFFF"/>
                </a:solidFill>
              </a:defRPr>
            </a:lvl1pPr>
          </a:lstStyle>
          <a:p>
            <a:fld id="{B2DC25EE-239B-4C5F-AAD1-255A7D5F1EE2}" type="slidenum">
              <a:rPr lang="en-US" smtClean="0"/>
              <a:t>‹N°›</a:t>
            </a:fld>
            <a:endParaRPr lang="en-US" dirty="0"/>
          </a:p>
        </p:txBody>
      </p:sp>
    </p:spTree>
    <p:extLst>
      <p:ext uri="{BB962C8B-B14F-4D97-AF65-F5344CB8AC3E}">
        <p14:creationId xmlns:p14="http://schemas.microsoft.com/office/powerpoint/2010/main" val="2679933588"/>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Lst>
  <p:hf hdr="0" ftr="0" dt="0"/>
  <p:txStyles>
    <p:titleStyle>
      <a:lvl1pPr algn="l" defTabSz="457189"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91" indent="-342891" algn="l" defTabSz="457189"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32" indent="-285744" algn="l" defTabSz="457189"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971" indent="-228594" algn="l" defTabSz="457189"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160"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349"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537"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726"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8914"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103"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chart" Target="../charts/chart5.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chart" Target="../charts/chart7.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chart" Target="../charts/chart9.xml"/><Relationship Id="rId4" Type="http://schemas.openxmlformats.org/officeDocument/2006/relationships/chart" Target="../charts/chart8.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6.png"/><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hyperlink" Target="https://www.era.go.ug/index.php/media-centre/what-s-new/461-era-announces-electricity-end-user-tariffs-for-quarter-one-of-2024" TargetMode="External"/><Relationship Id="rId2" Type="http://schemas.openxmlformats.org/officeDocument/2006/relationships/image" Target="../media/image6.png"/><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mecs.org.uk/wp-content/uploads/2022/02/MECS-EnDev-Uganda-eCooking-Market-Assessment.pdf?utm_source" TargetMode="External"/><Relationship Id="rId7" Type="http://schemas.openxmlformats.org/officeDocument/2006/relationships/image" Target="../media/image6.png"/><Relationship Id="rId2" Type="http://schemas.openxmlformats.org/officeDocument/2006/relationships/hyperlink" Target="https://wits.worldbank.org/trade/comtrade/en/country/UGA/year/2023/tradeflow/Imports/partner/ALL/product/732113?utm_source" TargetMode="External"/><Relationship Id="rId1" Type="http://schemas.openxmlformats.org/officeDocument/2006/relationships/slideLayout" Target="../slideLayouts/slideLayout2.xml"/><Relationship Id="rId6" Type="http://schemas.openxmlformats.org/officeDocument/2006/relationships/hyperlink" Target="https://www.era.go.ug/index.php/media-centre/what-s-new/461-era-announces-electricity-end-user-tariffs-for-quarter-one-of-2024" TargetMode="External"/><Relationship Id="rId11" Type="http://schemas.openxmlformats.org/officeDocument/2006/relationships/image" Target="../media/image3.jpg"/><Relationship Id="rId5" Type="http://schemas.openxmlformats.org/officeDocument/2006/relationships/hyperlink" Target="https://www.ugandahotels.org/wp-content/uploads/2021/02/UHOA_UgandaHotelGuide20-21.pdf" TargetMode="External"/><Relationship Id="rId10" Type="http://schemas.openxmlformats.org/officeDocument/2006/relationships/image" Target="../media/image2.png"/><Relationship Id="rId4" Type="http://schemas.openxmlformats.org/officeDocument/2006/relationships/hyperlink" Target="https://www.ugandainvest.go.ug/uia/images/Download_Center/SECTOR_PROFILE/Tourism_sector_profile.pdf" TargetMode="External"/><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chart" Target="../charts/char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ADF4631-3C8F-45EE-8D19-4D3E8426B3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F291099C-17EE-4E0E-B096-C7997505003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1"/>
            <a:ext cx="2851523" cy="6638625"/>
            <a:chOff x="2487613" y="285750"/>
            <a:chExt cx="2428875" cy="5654676"/>
          </a:xfrm>
        </p:grpSpPr>
        <p:sp>
          <p:nvSpPr>
            <p:cNvPr id="14" name="Freeform 11">
              <a:extLst>
                <a:ext uri="{FF2B5EF4-FFF2-40B4-BE49-F238E27FC236}">
                  <a16:creationId xmlns:a16="http://schemas.microsoft.com/office/drawing/2014/main" id="{E21C6221-3E1B-4ABD-8172-FAE995E65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dirty="0"/>
            </a:p>
          </p:txBody>
        </p:sp>
        <p:sp>
          <p:nvSpPr>
            <p:cNvPr id="15" name="Freeform 12">
              <a:extLst>
                <a:ext uri="{FF2B5EF4-FFF2-40B4-BE49-F238E27FC236}">
                  <a16:creationId xmlns:a16="http://schemas.microsoft.com/office/drawing/2014/main" id="{D3EF5991-93EA-451F-BB82-1ABC4AC0D2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dirty="0"/>
            </a:p>
          </p:txBody>
        </p:sp>
        <p:sp>
          <p:nvSpPr>
            <p:cNvPr id="16" name="Freeform 13">
              <a:extLst>
                <a:ext uri="{FF2B5EF4-FFF2-40B4-BE49-F238E27FC236}">
                  <a16:creationId xmlns:a16="http://schemas.microsoft.com/office/drawing/2014/main" id="{136F96F7-16E6-48A1-A211-0B4A4D0C8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dirty="0"/>
            </a:p>
          </p:txBody>
        </p:sp>
        <p:sp>
          <p:nvSpPr>
            <p:cNvPr id="17" name="Freeform 14">
              <a:extLst>
                <a:ext uri="{FF2B5EF4-FFF2-40B4-BE49-F238E27FC236}">
                  <a16:creationId xmlns:a16="http://schemas.microsoft.com/office/drawing/2014/main" id="{5C00D000-7FA5-40C4-AB6A-DE3A61AB83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dirty="0"/>
            </a:p>
          </p:txBody>
        </p:sp>
        <p:sp>
          <p:nvSpPr>
            <p:cNvPr id="18" name="Freeform 15">
              <a:extLst>
                <a:ext uri="{FF2B5EF4-FFF2-40B4-BE49-F238E27FC236}">
                  <a16:creationId xmlns:a16="http://schemas.microsoft.com/office/drawing/2014/main" id="{5AAEB880-A03D-4743-9060-D7A846FA6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dirty="0"/>
            </a:p>
          </p:txBody>
        </p:sp>
        <p:sp>
          <p:nvSpPr>
            <p:cNvPr id="19" name="Freeform 16">
              <a:extLst>
                <a:ext uri="{FF2B5EF4-FFF2-40B4-BE49-F238E27FC236}">
                  <a16:creationId xmlns:a16="http://schemas.microsoft.com/office/drawing/2014/main" id="{CC64DD68-0B96-4DE9-8FD5-3175E4A3F1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dirty="0"/>
            </a:p>
          </p:txBody>
        </p:sp>
        <p:sp>
          <p:nvSpPr>
            <p:cNvPr id="20" name="Freeform 17">
              <a:extLst>
                <a:ext uri="{FF2B5EF4-FFF2-40B4-BE49-F238E27FC236}">
                  <a16:creationId xmlns:a16="http://schemas.microsoft.com/office/drawing/2014/main" id="{69118400-C17B-4068-86D3-93CAE7702C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dirty="0"/>
            </a:p>
          </p:txBody>
        </p:sp>
        <p:sp>
          <p:nvSpPr>
            <p:cNvPr id="21" name="Freeform 18">
              <a:extLst>
                <a:ext uri="{FF2B5EF4-FFF2-40B4-BE49-F238E27FC236}">
                  <a16:creationId xmlns:a16="http://schemas.microsoft.com/office/drawing/2014/main" id="{117FA22F-CBA8-4CF5-B8CC-2D169B67E4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dirty="0"/>
            </a:p>
          </p:txBody>
        </p:sp>
        <p:sp>
          <p:nvSpPr>
            <p:cNvPr id="22" name="Freeform 19">
              <a:extLst>
                <a:ext uri="{FF2B5EF4-FFF2-40B4-BE49-F238E27FC236}">
                  <a16:creationId xmlns:a16="http://schemas.microsoft.com/office/drawing/2014/main" id="{8FB2D443-8598-4CEE-AED2-BEF49AA95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dirty="0"/>
            </a:p>
          </p:txBody>
        </p:sp>
        <p:sp>
          <p:nvSpPr>
            <p:cNvPr id="23" name="Freeform 20">
              <a:extLst>
                <a:ext uri="{FF2B5EF4-FFF2-40B4-BE49-F238E27FC236}">
                  <a16:creationId xmlns:a16="http://schemas.microsoft.com/office/drawing/2014/main" id="{92593E33-68AF-485D-99D0-080CEA1971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dirty="0"/>
            </a:p>
          </p:txBody>
        </p:sp>
        <p:sp>
          <p:nvSpPr>
            <p:cNvPr id="24" name="Freeform 21">
              <a:extLst>
                <a:ext uri="{FF2B5EF4-FFF2-40B4-BE49-F238E27FC236}">
                  <a16:creationId xmlns:a16="http://schemas.microsoft.com/office/drawing/2014/main" id="{96A28427-575C-4904-AC4B-3DD62801DC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dirty="0"/>
            </a:p>
          </p:txBody>
        </p:sp>
        <p:sp>
          <p:nvSpPr>
            <p:cNvPr id="25" name="Freeform 22">
              <a:extLst>
                <a:ext uri="{FF2B5EF4-FFF2-40B4-BE49-F238E27FC236}">
                  <a16:creationId xmlns:a16="http://schemas.microsoft.com/office/drawing/2014/main" id="{782FA736-DE89-4D13-B0A7-3906B32CEF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dirty="0"/>
            </a:p>
          </p:txBody>
        </p:sp>
      </p:grpSp>
      <p:sp>
        <p:nvSpPr>
          <p:cNvPr id="2" name="TextBox 1">
            <a:extLst>
              <a:ext uri="{FF2B5EF4-FFF2-40B4-BE49-F238E27FC236}">
                <a16:creationId xmlns:a16="http://schemas.microsoft.com/office/drawing/2014/main" id="{09A970E6-E8D5-4EA7-9EED-B2C8DF2784F1}"/>
              </a:ext>
            </a:extLst>
          </p:cNvPr>
          <p:cNvSpPr txBox="1"/>
          <p:nvPr/>
        </p:nvSpPr>
        <p:spPr>
          <a:xfrm>
            <a:off x="769735" y="2575045"/>
            <a:ext cx="10871975" cy="2564871"/>
          </a:xfrm>
          <a:prstGeom prst="rect">
            <a:avLst/>
          </a:prstGeom>
        </p:spPr>
        <p:txBody>
          <a:bodyPr vert="horz" lIns="91440" tIns="45720" rIns="91440" bIns="45720" rtlCol="0" anchor="b">
            <a:normAutofit/>
          </a:bodyPr>
          <a:lstStyle/>
          <a:p>
            <a:pPr algn="ctr">
              <a:lnSpc>
                <a:spcPct val="115000"/>
              </a:lnSpc>
              <a:spcAft>
                <a:spcPts val="800"/>
              </a:spcAft>
              <a:buSzPts val="1000"/>
              <a:tabLst>
                <a:tab pos="457189" algn="l"/>
              </a:tabLst>
            </a:pPr>
            <a:r>
              <a:rPr lang="en-US" sz="2400" b="1" kern="100" dirty="0">
                <a:ea typeface="Aptos" panose="020B0004020202020204" pitchFamily="34" charset="0"/>
                <a:cs typeface="Times New Roman"/>
              </a:rPr>
              <a:t>Title: </a:t>
            </a:r>
            <a:r>
              <a:rPr lang="en-US" sz="2400" kern="100" dirty="0">
                <a:ea typeface="Aptos" panose="020B0004020202020204" pitchFamily="34" charset="0"/>
                <a:cs typeface="Times New Roman"/>
              </a:rPr>
              <a:t>COMMERCIAL COOKING STUDY UGANDA</a:t>
            </a:r>
          </a:p>
          <a:p>
            <a:pPr algn="ctr">
              <a:lnSpc>
                <a:spcPct val="115000"/>
              </a:lnSpc>
              <a:spcAft>
                <a:spcPts val="800"/>
              </a:spcAft>
              <a:buSzPts val="1000"/>
              <a:tabLst>
                <a:tab pos="457189" algn="l"/>
              </a:tabLst>
            </a:pPr>
            <a:r>
              <a:rPr lang="en-US" sz="2400" b="1" kern="100" dirty="0">
                <a:ea typeface="Aptos" panose="020B0004020202020204" pitchFamily="34" charset="0"/>
                <a:cs typeface="Times New Roman"/>
              </a:rPr>
              <a:t>Subtitle: </a:t>
            </a:r>
            <a:r>
              <a:rPr lang="en-US" sz="2400" kern="100" dirty="0">
                <a:ea typeface="Aptos" panose="020B0004020202020204" pitchFamily="34" charset="0"/>
                <a:cs typeface="Times New Roman"/>
              </a:rPr>
              <a:t>Key Findings on Uganda’s Commercial Cooking Sector</a:t>
            </a:r>
          </a:p>
          <a:p>
            <a:pPr algn="ctr">
              <a:lnSpc>
                <a:spcPct val="115000"/>
              </a:lnSpc>
              <a:spcAft>
                <a:spcPts val="800"/>
              </a:spcAft>
              <a:buSzPts val="1000"/>
              <a:tabLst>
                <a:tab pos="457189" algn="l"/>
              </a:tabLst>
            </a:pPr>
            <a:r>
              <a:rPr lang="en-US" sz="2400" b="1" kern="100" dirty="0">
                <a:ea typeface="Aptos" panose="020B0004020202020204" pitchFamily="34" charset="0"/>
                <a:cs typeface="Times New Roman"/>
              </a:rPr>
              <a:t>Date: </a:t>
            </a:r>
            <a:r>
              <a:rPr lang="en-US" sz="2400" kern="100" dirty="0">
                <a:ea typeface="Aptos" panose="020B0004020202020204" pitchFamily="34" charset="0"/>
                <a:cs typeface="Times New Roman"/>
              </a:rPr>
              <a:t>23</a:t>
            </a:r>
            <a:r>
              <a:rPr lang="en-US" sz="2400" kern="100" baseline="30000" dirty="0">
                <a:ea typeface="Aptos" panose="020B0004020202020204" pitchFamily="34" charset="0"/>
                <a:cs typeface="Times New Roman"/>
              </a:rPr>
              <a:t>rd</a:t>
            </a:r>
            <a:r>
              <a:rPr lang="en-US" sz="2400" kern="100" dirty="0">
                <a:ea typeface="Aptos" panose="020B0004020202020204" pitchFamily="34" charset="0"/>
                <a:cs typeface="Times New Roman"/>
              </a:rPr>
              <a:t>  January 2025</a:t>
            </a:r>
          </a:p>
          <a:p>
            <a:pPr algn="ctr">
              <a:lnSpc>
                <a:spcPct val="115000"/>
              </a:lnSpc>
              <a:spcAft>
                <a:spcPts val="800"/>
              </a:spcAft>
              <a:buSzPts val="1000"/>
              <a:tabLst>
                <a:tab pos="457189" algn="l"/>
              </a:tabLst>
            </a:pPr>
            <a:r>
              <a:rPr lang="en-US" b="1" kern="100" dirty="0">
                <a:ea typeface="Aptos" panose="020B0004020202020204" pitchFamily="34" charset="0"/>
                <a:cs typeface="Times New Roman"/>
              </a:rPr>
              <a:t>Presented By: Carren Atieno Misigo</a:t>
            </a:r>
            <a:endParaRPr lang="en-US" b="1" kern="100" dirty="0">
              <a:ea typeface="Aptos" panose="020B0004020202020204" pitchFamily="34" charset="0"/>
              <a:cs typeface="Times New Roman" panose="02020603050405020304" pitchFamily="18" charset="0"/>
            </a:endParaRPr>
          </a:p>
        </p:txBody>
      </p:sp>
      <p:grpSp>
        <p:nvGrpSpPr>
          <p:cNvPr id="27" name="Group 26">
            <a:extLst>
              <a:ext uri="{FF2B5EF4-FFF2-40B4-BE49-F238E27FC236}">
                <a16:creationId xmlns:a16="http://schemas.microsoft.com/office/drawing/2014/main" id="{6A54B62D-FC5C-4E1A-8D8B-279576FE53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5" y="-785"/>
            <a:ext cx="2356675" cy="6854040"/>
            <a:chOff x="6627813" y="194833"/>
            <a:chExt cx="1952625" cy="5678918"/>
          </a:xfrm>
        </p:grpSpPr>
        <p:sp>
          <p:nvSpPr>
            <p:cNvPr id="28" name="Freeform 27">
              <a:extLst>
                <a:ext uri="{FF2B5EF4-FFF2-40B4-BE49-F238E27FC236}">
                  <a16:creationId xmlns:a16="http://schemas.microsoft.com/office/drawing/2014/main" id="{4706D2CB-CE4C-4F40-B189-FD7BB4466B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dirty="0"/>
            </a:p>
          </p:txBody>
        </p:sp>
        <p:sp>
          <p:nvSpPr>
            <p:cNvPr id="29" name="Freeform 28">
              <a:extLst>
                <a:ext uri="{FF2B5EF4-FFF2-40B4-BE49-F238E27FC236}">
                  <a16:creationId xmlns:a16="http://schemas.microsoft.com/office/drawing/2014/main" id="{2714CF7E-2DF6-4F91-8BB2-D62E8B549D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dirty="0"/>
            </a:p>
          </p:txBody>
        </p:sp>
        <p:sp>
          <p:nvSpPr>
            <p:cNvPr id="30" name="Freeform 29">
              <a:extLst>
                <a:ext uri="{FF2B5EF4-FFF2-40B4-BE49-F238E27FC236}">
                  <a16:creationId xmlns:a16="http://schemas.microsoft.com/office/drawing/2014/main" id="{F30DCFE1-624D-4D3C-AC61-757C2FF356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dirty="0"/>
            </a:p>
          </p:txBody>
        </p:sp>
        <p:sp>
          <p:nvSpPr>
            <p:cNvPr id="31" name="Freeform 30">
              <a:extLst>
                <a:ext uri="{FF2B5EF4-FFF2-40B4-BE49-F238E27FC236}">
                  <a16:creationId xmlns:a16="http://schemas.microsoft.com/office/drawing/2014/main" id="{BF08ABFE-DD31-4F1F-9520-93CC613CD3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dirty="0"/>
            </a:p>
          </p:txBody>
        </p:sp>
        <p:sp>
          <p:nvSpPr>
            <p:cNvPr id="32" name="Freeform 31">
              <a:extLst>
                <a:ext uri="{FF2B5EF4-FFF2-40B4-BE49-F238E27FC236}">
                  <a16:creationId xmlns:a16="http://schemas.microsoft.com/office/drawing/2014/main" id="{ADFB2DBD-F00A-4820-876F-4E75F216B1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dirty="0"/>
            </a:p>
          </p:txBody>
        </p:sp>
        <p:sp>
          <p:nvSpPr>
            <p:cNvPr id="33" name="Freeform 32">
              <a:extLst>
                <a:ext uri="{FF2B5EF4-FFF2-40B4-BE49-F238E27FC236}">
                  <a16:creationId xmlns:a16="http://schemas.microsoft.com/office/drawing/2014/main" id="{3F85387B-5668-4570-BC5C-AA89417C7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dirty="0"/>
            </a:p>
          </p:txBody>
        </p:sp>
        <p:sp>
          <p:nvSpPr>
            <p:cNvPr id="34" name="Freeform 33">
              <a:extLst>
                <a:ext uri="{FF2B5EF4-FFF2-40B4-BE49-F238E27FC236}">
                  <a16:creationId xmlns:a16="http://schemas.microsoft.com/office/drawing/2014/main" id="{FEA70EF6-623D-453D-8360-1B0C142A2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dirty="0"/>
            </a:p>
          </p:txBody>
        </p:sp>
        <p:sp>
          <p:nvSpPr>
            <p:cNvPr id="35" name="Freeform 34">
              <a:extLst>
                <a:ext uri="{FF2B5EF4-FFF2-40B4-BE49-F238E27FC236}">
                  <a16:creationId xmlns:a16="http://schemas.microsoft.com/office/drawing/2014/main" id="{FE3B449C-A5FE-44B9-A01C-A115C37D3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dirty="0"/>
            </a:p>
          </p:txBody>
        </p:sp>
        <p:sp>
          <p:nvSpPr>
            <p:cNvPr id="36" name="Freeform 35">
              <a:extLst>
                <a:ext uri="{FF2B5EF4-FFF2-40B4-BE49-F238E27FC236}">
                  <a16:creationId xmlns:a16="http://schemas.microsoft.com/office/drawing/2014/main" id="{BD672E89-DAB4-41AE-891D-6B6A52B0EA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dirty="0"/>
            </a:p>
          </p:txBody>
        </p:sp>
        <p:sp>
          <p:nvSpPr>
            <p:cNvPr id="37" name="Freeform 36">
              <a:extLst>
                <a:ext uri="{FF2B5EF4-FFF2-40B4-BE49-F238E27FC236}">
                  <a16:creationId xmlns:a16="http://schemas.microsoft.com/office/drawing/2014/main" id="{C69123C3-F0F9-4AA7-BA7B-9E5E0AF27E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dirty="0"/>
            </a:p>
          </p:txBody>
        </p:sp>
        <p:sp>
          <p:nvSpPr>
            <p:cNvPr id="38" name="Freeform 37">
              <a:extLst>
                <a:ext uri="{FF2B5EF4-FFF2-40B4-BE49-F238E27FC236}">
                  <a16:creationId xmlns:a16="http://schemas.microsoft.com/office/drawing/2014/main" id="{E10779C5-3DD9-489D-9A2D-EF45B7BE30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dirty="0"/>
            </a:p>
          </p:txBody>
        </p:sp>
        <p:sp>
          <p:nvSpPr>
            <p:cNvPr id="39" name="Freeform 38">
              <a:extLst>
                <a:ext uri="{FF2B5EF4-FFF2-40B4-BE49-F238E27FC236}">
                  <a16:creationId xmlns:a16="http://schemas.microsoft.com/office/drawing/2014/main" id="{1D3B4B35-2090-4DA8-ADBE-DD888B4E17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dirty="0"/>
            </a:p>
          </p:txBody>
        </p:sp>
      </p:grpSp>
      <p:sp>
        <p:nvSpPr>
          <p:cNvPr id="41" name="Rectangle 40">
            <a:extLst>
              <a:ext uri="{FF2B5EF4-FFF2-40B4-BE49-F238E27FC236}">
                <a16:creationId xmlns:a16="http://schemas.microsoft.com/office/drawing/2014/main" id="{46FA917F-43A3-4FA3-A085-59D0DC397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3" name="Freeform 33">
            <a:extLst>
              <a:ext uri="{FF2B5EF4-FFF2-40B4-BE49-F238E27FC236}">
                <a16:creationId xmlns:a16="http://schemas.microsoft.com/office/drawing/2014/main" id="{9CBF007B-8C8C-4F79-B037-9F4C61F9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4753579"/>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dirty="0"/>
          </a:p>
        </p:txBody>
      </p:sp>
      <p:pic>
        <p:nvPicPr>
          <p:cNvPr id="4" name="Picture 3" descr="Logo&#10;&#10;Description automatically generated">
            <a:extLst>
              <a:ext uri="{FF2B5EF4-FFF2-40B4-BE49-F238E27FC236}">
                <a16:creationId xmlns:a16="http://schemas.microsoft.com/office/drawing/2014/main" id="{854561B7-74A2-4CE4-A926-38C5DE35A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1245" y="-31585"/>
            <a:ext cx="5265507" cy="3097832"/>
          </a:xfrm>
          <a:prstGeom prst="rect">
            <a:avLst/>
          </a:prstGeom>
        </p:spPr>
      </p:pic>
      <p:sp>
        <p:nvSpPr>
          <p:cNvPr id="5" name="Slide Number Placeholder 4">
            <a:extLst>
              <a:ext uri="{FF2B5EF4-FFF2-40B4-BE49-F238E27FC236}">
                <a16:creationId xmlns:a16="http://schemas.microsoft.com/office/drawing/2014/main" id="{70E862C0-6AF8-8527-3C4E-1E577E4640FA}"/>
              </a:ext>
            </a:extLst>
          </p:cNvPr>
          <p:cNvSpPr>
            <a:spLocks noGrp="1"/>
          </p:cNvSpPr>
          <p:nvPr>
            <p:ph type="sldNum" sz="quarter" idx="12"/>
          </p:nvPr>
        </p:nvSpPr>
        <p:spPr>
          <a:xfrm>
            <a:off x="607170" y="4938040"/>
            <a:ext cx="779767" cy="365125"/>
          </a:xfrm>
        </p:spPr>
        <p:txBody>
          <a:bodyPr/>
          <a:lstStyle/>
          <a:p>
            <a:fld id="{B2DC25EE-239B-4C5F-AAD1-255A7D5F1EE2}" type="slidenum">
              <a:rPr lang="en-US" smtClean="0"/>
              <a:t>1</a:t>
            </a:fld>
            <a:endParaRPr lang="en-US" dirty="0"/>
          </a:p>
        </p:txBody>
      </p:sp>
      <p:pic>
        <p:nvPicPr>
          <p:cNvPr id="12" name="Image 11" descr="Une image contenant texte, Police, Graphique, logo&#10;&#10;Le contenu généré par l’IA peut être incorrect.">
            <a:extLst>
              <a:ext uri="{FF2B5EF4-FFF2-40B4-BE49-F238E27FC236}">
                <a16:creationId xmlns:a16="http://schemas.microsoft.com/office/drawing/2014/main" id="{1B29100E-AF81-61E3-DEB8-30FDDD511C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2248" y="5734575"/>
            <a:ext cx="4491404" cy="1003840"/>
          </a:xfrm>
          <a:prstGeom prst="rect">
            <a:avLst/>
          </a:prstGeom>
        </p:spPr>
      </p:pic>
      <p:pic>
        <p:nvPicPr>
          <p:cNvPr id="26" name="Image 25" descr="Une image contenant Police, texte, symbole, logo&#10;&#10;Le contenu généré par l’IA peut être incorrect.">
            <a:extLst>
              <a:ext uri="{FF2B5EF4-FFF2-40B4-BE49-F238E27FC236}">
                <a16:creationId xmlns:a16="http://schemas.microsoft.com/office/drawing/2014/main" id="{98364C32-45EB-5DED-B6EA-7D77168F9A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3900" y="5707611"/>
            <a:ext cx="2730500" cy="977900"/>
          </a:xfrm>
          <a:prstGeom prst="rect">
            <a:avLst/>
          </a:prstGeom>
        </p:spPr>
      </p:pic>
    </p:spTree>
    <p:extLst>
      <p:ext uri="{BB962C8B-B14F-4D97-AF65-F5344CB8AC3E}">
        <p14:creationId xmlns:p14="http://schemas.microsoft.com/office/powerpoint/2010/main" val="4194540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EAEE0-68A6-C1A3-6E77-F27C26E4FA68}"/>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3E7681E-BCD0-3B87-1F40-A7895961ED03}"/>
              </a:ext>
            </a:extLst>
          </p:cNvPr>
          <p:cNvSpPr>
            <a:spLocks noGrp="1"/>
          </p:cNvSpPr>
          <p:nvPr>
            <p:ph type="sldNum" sz="quarter" idx="12"/>
          </p:nvPr>
        </p:nvSpPr>
        <p:spPr/>
        <p:txBody>
          <a:bodyPr/>
          <a:lstStyle/>
          <a:p>
            <a:fld id="{B2DC25EE-239B-4C5F-AAD1-255A7D5F1EE2}" type="slidenum">
              <a:rPr lang="en-US" smtClean="0"/>
              <a:t>10</a:t>
            </a:fld>
            <a:endParaRPr lang="en-US" dirty="0"/>
          </a:p>
        </p:txBody>
      </p:sp>
      <p:sp>
        <p:nvSpPr>
          <p:cNvPr id="29" name="Content Placeholder 2">
            <a:extLst>
              <a:ext uri="{FF2B5EF4-FFF2-40B4-BE49-F238E27FC236}">
                <a16:creationId xmlns:a16="http://schemas.microsoft.com/office/drawing/2014/main" id="{F8914F07-6429-CB13-F513-190C88A240C2}"/>
              </a:ext>
            </a:extLst>
          </p:cNvPr>
          <p:cNvSpPr>
            <a:spLocks noGrp="1"/>
          </p:cNvSpPr>
          <p:nvPr>
            <p:ph sz="half" idx="2"/>
          </p:nvPr>
        </p:nvSpPr>
        <p:spPr>
          <a:xfrm>
            <a:off x="491825" y="1465243"/>
            <a:ext cx="5432443" cy="4913164"/>
          </a:xfrm>
        </p:spPr>
        <p:txBody>
          <a:bodyPr>
            <a:noAutofit/>
          </a:bodyPr>
          <a:lstStyle/>
          <a:p>
            <a:pPr marL="0" indent="0">
              <a:buNone/>
            </a:pPr>
            <a:r>
              <a:rPr lang="en-US" sz="1000" b="1" dirty="0"/>
              <a:t>Uganda’s Catering Services: Key Insights &amp; Trends</a:t>
            </a:r>
          </a:p>
          <a:p>
            <a:pPr>
              <a:spcBef>
                <a:spcPts val="300"/>
              </a:spcBef>
            </a:pPr>
            <a:r>
              <a:rPr lang="en-US" sz="900" dirty="0"/>
              <a:t>Catering services provide large-scale meal preparation for events, serving 50 to 1,000+ people.</a:t>
            </a:r>
          </a:p>
          <a:p>
            <a:pPr>
              <a:spcBef>
                <a:spcPts val="300"/>
              </a:spcBef>
            </a:pPr>
            <a:r>
              <a:rPr lang="en-US" sz="900" dirty="0"/>
              <a:t>Operate in urban and rural areas, often linked to hotels and restaurants or as independent businesses.</a:t>
            </a:r>
          </a:p>
          <a:p>
            <a:pPr>
              <a:spcBef>
                <a:spcPts val="300"/>
              </a:spcBef>
            </a:pPr>
            <a:r>
              <a:rPr lang="en-US" sz="900" dirty="0"/>
              <a:t>Offer customized menus for weddings, corporate events, and social gatherings, blending traditional Ugandan and international dishes.</a:t>
            </a:r>
          </a:p>
          <a:p>
            <a:pPr marL="0" indent="0">
              <a:buNone/>
            </a:pPr>
            <a:r>
              <a:rPr lang="en-US" sz="900" b="1" dirty="0"/>
              <a:t>Operations &amp; Workforce</a:t>
            </a:r>
          </a:p>
          <a:p>
            <a:pPr>
              <a:spcBef>
                <a:spcPts val="300"/>
              </a:spcBef>
            </a:pPr>
            <a:r>
              <a:rPr lang="en-US" sz="900" b="1" dirty="0"/>
              <a:t>Staff:</a:t>
            </a:r>
            <a:r>
              <a:rPr lang="en-US" sz="900" dirty="0"/>
              <a:t> Predominantly female, with men handling cooking tasks and women managing food prep &amp; service.</a:t>
            </a:r>
          </a:p>
          <a:p>
            <a:pPr>
              <a:spcBef>
                <a:spcPts val="300"/>
              </a:spcBef>
            </a:pPr>
            <a:r>
              <a:rPr lang="en-US" sz="900" b="1" dirty="0"/>
              <a:t>Energy Use:</a:t>
            </a:r>
            <a:r>
              <a:rPr lang="en-US" sz="900" dirty="0"/>
              <a:t> LPG, charcoal, and firewood dominate; urban services use more electricity for efficiency.</a:t>
            </a:r>
          </a:p>
          <a:p>
            <a:pPr>
              <a:spcBef>
                <a:spcPts val="300"/>
              </a:spcBef>
            </a:pPr>
            <a:r>
              <a:rPr lang="en-US" sz="900" b="1" dirty="0"/>
              <a:t>Meal Offerings</a:t>
            </a:r>
            <a:r>
              <a:rPr lang="en-US" sz="900" dirty="0"/>
              <a:t>: Large caterers prepare 20+ food types, while small caterers focus on 1–5 dishes.</a:t>
            </a:r>
          </a:p>
          <a:p>
            <a:pPr marL="0" indent="0">
              <a:buNone/>
            </a:pPr>
            <a:r>
              <a:rPr lang="en-US" sz="900" b="1" dirty="0"/>
              <a:t>Trends &amp; Insights</a:t>
            </a:r>
          </a:p>
          <a:p>
            <a:pPr>
              <a:spcBef>
                <a:spcPts val="300"/>
              </a:spcBef>
            </a:pPr>
            <a:r>
              <a:rPr lang="en-US" sz="900" b="1" dirty="0"/>
              <a:t>Scalability impacts profits</a:t>
            </a:r>
            <a:r>
              <a:rPr lang="en-US" sz="900" dirty="0"/>
              <a:t> – Large caterers earn UGX 1M–4M+ ($270–1,080+), while smaller ones remain below UGX 1M ($270).</a:t>
            </a:r>
          </a:p>
          <a:p>
            <a:pPr>
              <a:spcBef>
                <a:spcPts val="300"/>
              </a:spcBef>
            </a:pPr>
            <a:r>
              <a:rPr lang="en-US" sz="900" b="1" dirty="0"/>
              <a:t>Fuel choice influences efficiency</a:t>
            </a:r>
            <a:r>
              <a:rPr lang="en-US" sz="900" dirty="0"/>
              <a:t> – Higher profits align with LPG &amp; electricity use, though many still rely on charcoal &amp; firewood.</a:t>
            </a:r>
          </a:p>
          <a:p>
            <a:pPr>
              <a:spcBef>
                <a:spcPts val="300"/>
              </a:spcBef>
            </a:pPr>
            <a:r>
              <a:rPr lang="en-US" sz="900" b="1" dirty="0"/>
              <a:t>Urban caterers adopt modern energy</a:t>
            </a:r>
            <a:r>
              <a:rPr lang="en-US" sz="900" dirty="0"/>
              <a:t> – More electricity &amp; LPG use, while rural caterers stick to charcoal &amp; firewood.</a:t>
            </a:r>
          </a:p>
          <a:p>
            <a:pPr>
              <a:spcBef>
                <a:spcPts val="300"/>
              </a:spcBef>
            </a:pPr>
            <a:r>
              <a:rPr lang="en-US" sz="900" b="1" dirty="0"/>
              <a:t>Diverse pricing models</a:t>
            </a:r>
            <a:r>
              <a:rPr lang="en-US" sz="900" dirty="0"/>
              <a:t> – Costs depend on event size, meal complexity, and customization.</a:t>
            </a:r>
          </a:p>
          <a:p>
            <a:pPr marL="0" indent="0">
              <a:buNone/>
            </a:pPr>
            <a:r>
              <a:rPr lang="en-US" sz="900" b="1" dirty="0"/>
              <a:t>Future Outlook</a:t>
            </a:r>
          </a:p>
          <a:p>
            <a:pPr>
              <a:spcBef>
                <a:spcPts val="300"/>
              </a:spcBef>
            </a:pPr>
            <a:r>
              <a:rPr lang="en-US" sz="900" dirty="0"/>
              <a:t>Growing demand for large-scale catering will drive investment in energy-efficient solutions.</a:t>
            </a:r>
          </a:p>
          <a:p>
            <a:pPr>
              <a:spcBef>
                <a:spcPts val="300"/>
              </a:spcBef>
            </a:pPr>
            <a:r>
              <a:rPr lang="en-US" sz="900" dirty="0"/>
              <a:t>Hybrid energy use (LPG + electricity) could improve profitability for larger caterers.</a:t>
            </a:r>
          </a:p>
          <a:p>
            <a:pPr>
              <a:spcBef>
                <a:spcPts val="300"/>
              </a:spcBef>
            </a:pPr>
            <a:r>
              <a:rPr lang="en-US" sz="900" dirty="0"/>
              <a:t>Efficiency in fuel management will be key for scaling operations &amp; increasing profit margins.</a:t>
            </a:r>
          </a:p>
          <a:p>
            <a:pPr marL="0" indent="0">
              <a:spcBef>
                <a:spcPts val="300"/>
              </a:spcBef>
              <a:buNone/>
            </a:pPr>
            <a:endParaRPr lang="en-US" sz="900" dirty="0"/>
          </a:p>
        </p:txBody>
      </p:sp>
      <p:pic>
        <p:nvPicPr>
          <p:cNvPr id="30" name="Picture 29">
            <a:extLst>
              <a:ext uri="{FF2B5EF4-FFF2-40B4-BE49-F238E27FC236}">
                <a16:creationId xmlns:a16="http://schemas.microsoft.com/office/drawing/2014/main" id="{9D8D90C4-5657-6995-0452-9DB6DB455D51}"/>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31" name="Content Placeholder 7">
            <a:extLst>
              <a:ext uri="{FF2B5EF4-FFF2-40B4-BE49-F238E27FC236}">
                <a16:creationId xmlns:a16="http://schemas.microsoft.com/office/drawing/2014/main" id="{3825B4AF-1C78-1DAB-0C8A-B84354FEECD1}"/>
              </a:ext>
            </a:extLst>
          </p:cNvPr>
          <p:cNvSpPr txBox="1">
            <a:spLocks noGrp="1"/>
          </p:cNvSpPr>
          <p:nvPr>
            <p:ph sz="quarter" idx="4"/>
          </p:nvPr>
        </p:nvSpPr>
        <p:spPr>
          <a:xfrm>
            <a:off x="6433854" y="1465243"/>
            <a:ext cx="5403535" cy="5284563"/>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1000" b="1" dirty="0"/>
              <a:t>Uganda’s Street Vendors: Key Insights &amp; Trends</a:t>
            </a:r>
          </a:p>
          <a:p>
            <a:pPr>
              <a:spcBef>
                <a:spcPts val="300"/>
              </a:spcBef>
            </a:pPr>
            <a:r>
              <a:rPr lang="en-US" sz="900" dirty="0"/>
              <a:t>Street vendors form the largest commercial cooking segment in Uganda, making up 71% of the sector.</a:t>
            </a:r>
          </a:p>
          <a:p>
            <a:pPr>
              <a:spcBef>
                <a:spcPts val="300"/>
              </a:spcBef>
            </a:pPr>
            <a:r>
              <a:rPr lang="en-US" sz="900" dirty="0"/>
              <a:t>Primarily small businesses with one employee (usually the owner), operating in urban &amp; rural areas.</a:t>
            </a:r>
          </a:p>
          <a:p>
            <a:pPr>
              <a:spcBef>
                <a:spcPts val="300"/>
              </a:spcBef>
            </a:pPr>
            <a:r>
              <a:rPr lang="en-US" sz="900" dirty="0"/>
              <a:t>Specialize in affordable, fast, and traditional foods, such as chips, chapati-based dishes (kikomando), roasted maize, and fried chicken.</a:t>
            </a:r>
          </a:p>
          <a:p>
            <a:pPr marL="0" indent="0">
              <a:buNone/>
            </a:pPr>
            <a:r>
              <a:rPr lang="en-US" sz="900" b="1" dirty="0"/>
              <a:t>Operations &amp; Workforce</a:t>
            </a:r>
          </a:p>
          <a:p>
            <a:pPr>
              <a:spcBef>
                <a:spcPts val="300"/>
              </a:spcBef>
            </a:pPr>
            <a:r>
              <a:rPr lang="en-US" sz="900" dirty="0"/>
              <a:t>Staff: Mostly youth-run (18–35 years old), with a slight female dominance in ownership and employment.</a:t>
            </a:r>
          </a:p>
          <a:p>
            <a:pPr>
              <a:spcBef>
                <a:spcPts val="300"/>
              </a:spcBef>
            </a:pPr>
            <a:r>
              <a:rPr lang="en-US" sz="900" dirty="0"/>
              <a:t>Energy Use: Charcoal dominates cooking due to affordability, with limited firewood and electricity use.</a:t>
            </a:r>
          </a:p>
          <a:p>
            <a:pPr>
              <a:spcBef>
                <a:spcPts val="300"/>
              </a:spcBef>
            </a:pPr>
            <a:r>
              <a:rPr lang="en-US" sz="900" dirty="0"/>
              <a:t>Meal Offerings: Small menus (1–5 food types), focusing on efficiency over variety.</a:t>
            </a:r>
          </a:p>
          <a:p>
            <a:pPr marL="0" indent="0">
              <a:buNone/>
            </a:pPr>
            <a:r>
              <a:rPr lang="en-US" sz="900" b="1" dirty="0"/>
              <a:t>Trends &amp; Insights</a:t>
            </a:r>
          </a:p>
          <a:p>
            <a:pPr>
              <a:spcBef>
                <a:spcPts val="300"/>
              </a:spcBef>
            </a:pPr>
            <a:r>
              <a:rPr lang="en-US" sz="900" b="1" dirty="0"/>
              <a:t>Affordability drives sales</a:t>
            </a:r>
            <a:r>
              <a:rPr lang="en-US" sz="900" dirty="0"/>
              <a:t> – Meals start at UGX 1,000 ($0.30), making street vendors a budget-friendly option.</a:t>
            </a:r>
          </a:p>
          <a:p>
            <a:pPr>
              <a:spcBef>
                <a:spcPts val="300"/>
              </a:spcBef>
            </a:pPr>
            <a:r>
              <a:rPr lang="en-US" sz="900" b="1" dirty="0"/>
              <a:t>Profitability linked to customer volume</a:t>
            </a:r>
            <a:r>
              <a:rPr lang="en-US" sz="900" dirty="0"/>
              <a:t> – Most vendors earn UGX 500K–1M ($135–270), but high profits (UGX 1M+ ($270+)) are rare.</a:t>
            </a:r>
          </a:p>
          <a:p>
            <a:pPr>
              <a:spcBef>
                <a:spcPts val="300"/>
              </a:spcBef>
            </a:pPr>
            <a:r>
              <a:rPr lang="en-US" sz="900" b="1" dirty="0"/>
              <a:t>Charcoal reliance limits efficiency</a:t>
            </a:r>
            <a:r>
              <a:rPr lang="en-US" sz="900" dirty="0"/>
              <a:t> – Vendors struggle to adopt LPG or electricity due to cost &amp; infrastructure constraints.</a:t>
            </a:r>
          </a:p>
          <a:p>
            <a:pPr>
              <a:spcBef>
                <a:spcPts val="300"/>
              </a:spcBef>
            </a:pPr>
            <a:r>
              <a:rPr lang="en-US" sz="900" b="1" dirty="0"/>
              <a:t>Customization is key</a:t>
            </a:r>
            <a:r>
              <a:rPr lang="en-US" sz="900" dirty="0"/>
              <a:t> – Customers select portion sizes, add-ons (kachumbari, sauces), and packaging options.</a:t>
            </a:r>
          </a:p>
          <a:p>
            <a:pPr marL="0" indent="0">
              <a:buNone/>
            </a:pPr>
            <a:r>
              <a:rPr lang="en-US" sz="900" b="1" dirty="0"/>
              <a:t>Future Outlook</a:t>
            </a:r>
          </a:p>
          <a:p>
            <a:pPr>
              <a:spcBef>
                <a:spcPts val="300"/>
              </a:spcBef>
            </a:pPr>
            <a:r>
              <a:rPr lang="en-US" sz="900" dirty="0"/>
              <a:t>Affordable LPG &amp; electricity solutions could improve profit margins &amp; operational efficiency.</a:t>
            </a:r>
          </a:p>
          <a:p>
            <a:pPr>
              <a:spcBef>
                <a:spcPts val="300"/>
              </a:spcBef>
            </a:pPr>
            <a:r>
              <a:rPr lang="en-US" sz="900" dirty="0"/>
              <a:t>Scaling small businesses through better fuel management &amp; menu expansion can boost earnings.</a:t>
            </a:r>
          </a:p>
          <a:p>
            <a:pPr>
              <a:spcBef>
                <a:spcPts val="300"/>
              </a:spcBef>
            </a:pPr>
            <a:r>
              <a:rPr lang="en-US" sz="900" dirty="0"/>
              <a:t>Policy interventions to promote clean cooking alternatives could reduce charcoal dependency.</a:t>
            </a:r>
          </a:p>
          <a:p>
            <a:pPr marL="0" indent="0">
              <a:spcBef>
                <a:spcPts val="300"/>
              </a:spcBef>
              <a:spcAft>
                <a:spcPts val="200"/>
              </a:spcAft>
              <a:buNone/>
            </a:pPr>
            <a:endParaRPr lang="en-GB" sz="900" b="1" dirty="0">
              <a:latin typeface="Century Gothic"/>
              <a:ea typeface="Calibri"/>
              <a:cs typeface="Calibri"/>
            </a:endParaRPr>
          </a:p>
          <a:p>
            <a:pPr marL="0" indent="0">
              <a:spcBef>
                <a:spcPts val="300"/>
              </a:spcBef>
              <a:spcAft>
                <a:spcPts val="200"/>
              </a:spcAft>
              <a:buNone/>
            </a:pPr>
            <a:endParaRPr lang="en-GB" sz="900" b="1" dirty="0">
              <a:ea typeface="Calibri"/>
              <a:cs typeface="Calibri"/>
            </a:endParaRPr>
          </a:p>
          <a:p>
            <a:pPr marL="0" indent="0">
              <a:spcBef>
                <a:spcPts val="300"/>
              </a:spcBef>
              <a:spcAft>
                <a:spcPts val="200"/>
              </a:spcAft>
              <a:buNone/>
            </a:pPr>
            <a:endParaRPr lang="en-US" sz="900" kern="100" dirty="0">
              <a:ea typeface="Aptos" panose="020B0004020202020204" pitchFamily="34" charset="0"/>
              <a:cs typeface="Times New Roman"/>
            </a:endParaRPr>
          </a:p>
          <a:p>
            <a:pPr marL="285744" indent="-285744">
              <a:spcBef>
                <a:spcPts val="300"/>
              </a:spcBef>
              <a:spcAft>
                <a:spcPts val="200"/>
              </a:spcAft>
              <a:buFont typeface="Wingdings"/>
              <a:buChar char="v"/>
            </a:pPr>
            <a:endParaRPr lang="en-US" sz="900" kern="100" dirty="0">
              <a:cs typeface="Times New Roman"/>
            </a:endParaRPr>
          </a:p>
          <a:p>
            <a:pPr marL="285744" indent="-285744">
              <a:spcBef>
                <a:spcPts val="300"/>
              </a:spcBef>
              <a:spcAft>
                <a:spcPts val="200"/>
              </a:spcAft>
              <a:buFont typeface="Wingdings"/>
              <a:buChar char="v"/>
            </a:pPr>
            <a:endParaRPr lang="en-US" sz="900" dirty="0">
              <a:solidFill>
                <a:srgbClr val="404040"/>
              </a:solidFill>
              <a:ea typeface="Calibri"/>
              <a:cs typeface="Calibri"/>
            </a:endParaRPr>
          </a:p>
          <a:p>
            <a:pPr>
              <a:spcBef>
                <a:spcPts val="300"/>
              </a:spcBef>
            </a:pPr>
            <a:endParaRPr lang="en-US" sz="900" dirty="0"/>
          </a:p>
        </p:txBody>
      </p:sp>
      <p:cxnSp>
        <p:nvCxnSpPr>
          <p:cNvPr id="33" name="Straight Connector 32">
            <a:extLst>
              <a:ext uri="{FF2B5EF4-FFF2-40B4-BE49-F238E27FC236}">
                <a16:creationId xmlns:a16="http://schemas.microsoft.com/office/drawing/2014/main" id="{7375F465-9337-B134-0F9E-7393B7FA9F83}"/>
              </a:ext>
            </a:extLst>
          </p:cNvPr>
          <p:cNvCxnSpPr/>
          <p:nvPr/>
        </p:nvCxnSpPr>
        <p:spPr>
          <a:xfrm>
            <a:off x="6096000" y="1465245"/>
            <a:ext cx="0" cy="5185769"/>
          </a:xfrm>
          <a:prstGeom prst="line">
            <a:avLst/>
          </a:prstGeom>
        </p:spPr>
        <p:style>
          <a:lnRef idx="3">
            <a:schemeClr val="accent2"/>
          </a:lnRef>
          <a:fillRef idx="0">
            <a:schemeClr val="accent2"/>
          </a:fillRef>
          <a:effectRef idx="2">
            <a:schemeClr val="accent2"/>
          </a:effectRef>
          <a:fontRef idx="minor">
            <a:schemeClr val="tx1"/>
          </a:fontRef>
        </p:style>
      </p:cxnSp>
      <p:sp>
        <p:nvSpPr>
          <p:cNvPr id="4" name="Title 4">
            <a:extLst>
              <a:ext uri="{FF2B5EF4-FFF2-40B4-BE49-F238E27FC236}">
                <a16:creationId xmlns:a16="http://schemas.microsoft.com/office/drawing/2014/main" id="{9EB2ADB7-F3BE-4565-7880-8D43080D2052}"/>
              </a:ext>
            </a:extLst>
          </p:cNvPr>
          <p:cNvSpPr>
            <a:spLocks noGrp="1"/>
          </p:cNvSpPr>
          <p:nvPr>
            <p:ph type="title"/>
          </p:nvPr>
        </p:nvSpPr>
        <p:spPr>
          <a:xfrm>
            <a:off x="1640156" y="780279"/>
            <a:ext cx="8911687" cy="528797"/>
          </a:xfrm>
        </p:spPr>
        <p:txBody>
          <a:bodyPr>
            <a:noAutofit/>
          </a:bodyPr>
          <a:lstStyle/>
          <a:p>
            <a:pPr algn="ctr"/>
            <a:r>
              <a:rPr lang="en-US" sz="2000" b="1" dirty="0">
                <a:solidFill>
                  <a:schemeClr val="tx1"/>
                </a:solidFill>
                <a:ea typeface="Aptos" panose="020B0004020202020204" pitchFamily="34" charset="0"/>
                <a:cs typeface="Times New Roman"/>
              </a:rPr>
              <a:t>Key commercial cooking segments: Desk Research &amp; Survey findings </a:t>
            </a:r>
            <a:endParaRPr lang="en-US" sz="2000" b="1" dirty="0">
              <a:solidFill>
                <a:schemeClr val="tx1"/>
              </a:solidFill>
              <a:cs typeface="Times New Roman"/>
            </a:endParaRPr>
          </a:p>
        </p:txBody>
      </p:sp>
      <p:pic>
        <p:nvPicPr>
          <p:cNvPr id="2" name="Image 1" descr="Une image contenant texte, Police, Graphique, logo&#10;&#10;Le contenu généré par l’IA peut être incorrect.">
            <a:extLst>
              <a:ext uri="{FF2B5EF4-FFF2-40B4-BE49-F238E27FC236}">
                <a16:creationId xmlns:a16="http://schemas.microsoft.com/office/drawing/2014/main" id="{128800A9-34C7-8C6A-8B68-1AE6495B9C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2967" y="6442289"/>
            <a:ext cx="1661335" cy="371312"/>
          </a:xfrm>
          <a:prstGeom prst="rect">
            <a:avLst/>
          </a:prstGeom>
        </p:spPr>
      </p:pic>
      <p:pic>
        <p:nvPicPr>
          <p:cNvPr id="6" name="Image 5" descr="Une image contenant Police, texte, symbole, logo&#10;&#10;Le contenu généré par l’IA peut être incorrect.">
            <a:extLst>
              <a:ext uri="{FF2B5EF4-FFF2-40B4-BE49-F238E27FC236}">
                <a16:creationId xmlns:a16="http://schemas.microsoft.com/office/drawing/2014/main" id="{D8D90633-BE1E-FC51-8901-A76BDC3DCD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880" y="6414993"/>
            <a:ext cx="1070087" cy="383240"/>
          </a:xfrm>
          <a:prstGeom prst="rect">
            <a:avLst/>
          </a:prstGeom>
        </p:spPr>
      </p:pic>
    </p:spTree>
    <p:extLst>
      <p:ext uri="{BB962C8B-B14F-4D97-AF65-F5344CB8AC3E}">
        <p14:creationId xmlns:p14="http://schemas.microsoft.com/office/powerpoint/2010/main" val="2620827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44E05FE-169B-AB8E-D1EB-9D979A0C603C}"/>
              </a:ext>
            </a:extLst>
          </p:cNvPr>
          <p:cNvSpPr>
            <a:spLocks noGrp="1"/>
          </p:cNvSpPr>
          <p:nvPr>
            <p:ph sz="half" idx="2"/>
          </p:nvPr>
        </p:nvSpPr>
        <p:spPr>
          <a:xfrm>
            <a:off x="531814" y="1650834"/>
            <a:ext cx="4089347" cy="5103927"/>
          </a:xfrm>
        </p:spPr>
        <p:txBody>
          <a:bodyPr>
            <a:noAutofit/>
          </a:bodyPr>
          <a:lstStyle/>
          <a:p>
            <a:pPr marL="0" indent="0" algn="just">
              <a:lnSpc>
                <a:spcPct val="115000"/>
              </a:lnSpc>
              <a:spcBef>
                <a:spcPts val="300"/>
              </a:spcBef>
              <a:buNone/>
            </a:pPr>
            <a:r>
              <a:rPr lang="en-GB" sz="1200" dirty="0">
                <a:solidFill>
                  <a:schemeClr val="tx1"/>
                </a:solidFill>
                <a:ea typeface="Times New Roman" panose="02020603050405020304" pitchFamily="18" charset="0"/>
                <a:cs typeface="Calibri" panose="020F0502020204030204" pitchFamily="34" charset="0"/>
              </a:rPr>
              <a:t>The analysis of Uganda’s commercial cooking sector reveals insights into the cooking fuel use of various segments:</a:t>
            </a:r>
          </a:p>
          <a:p>
            <a:pPr marL="0" indent="0" algn="just">
              <a:lnSpc>
                <a:spcPct val="115000"/>
              </a:lnSpc>
              <a:spcBef>
                <a:spcPts val="300"/>
              </a:spcBef>
              <a:buNone/>
            </a:pPr>
            <a:endParaRPr lang="en-GB" sz="1200" dirty="0">
              <a:solidFill>
                <a:schemeClr val="tx1"/>
              </a:solidFill>
              <a:ea typeface="Times New Roman" panose="02020603050405020304" pitchFamily="18" charset="0"/>
              <a:cs typeface="Times New Roman" panose="02020603050405020304" pitchFamily="18" charset="0"/>
            </a:endParaRPr>
          </a:p>
          <a:p>
            <a:pPr marL="0" indent="0" algn="just">
              <a:lnSpc>
                <a:spcPct val="115000"/>
              </a:lnSpc>
              <a:spcBef>
                <a:spcPts val="300"/>
              </a:spcBef>
              <a:spcAft>
                <a:spcPts val="600"/>
              </a:spcAft>
              <a:buNone/>
              <a:tabLst>
                <a:tab pos="457189" algn="l"/>
              </a:tabLst>
            </a:pPr>
            <a:r>
              <a:rPr lang="en-GB" sz="1200" b="1" dirty="0">
                <a:solidFill>
                  <a:schemeClr val="tx1"/>
                </a:solidFill>
                <a:ea typeface="Times New Roman" panose="02020603050405020304" pitchFamily="18" charset="0"/>
                <a:cs typeface="Calibri" panose="020F0502020204030204" pitchFamily="34" charset="0"/>
              </a:rPr>
              <a:t>Cooking fuel use:</a:t>
            </a:r>
            <a:r>
              <a:rPr lang="en-GB" sz="1200" b="1" dirty="0">
                <a:solidFill>
                  <a:schemeClr val="tx1"/>
                </a:solidFill>
                <a:ea typeface="Times New Roman" panose="02020603050405020304" pitchFamily="18" charset="0"/>
                <a:cs typeface="Times New Roman" panose="02020603050405020304" pitchFamily="18" charset="0"/>
              </a:rPr>
              <a:t> </a:t>
            </a:r>
            <a:r>
              <a:rPr lang="en-GB" sz="1200" dirty="0">
                <a:solidFill>
                  <a:schemeClr val="tx1"/>
                </a:solidFill>
                <a:ea typeface="Times New Roman" panose="02020603050405020304" pitchFamily="18" charset="0"/>
                <a:cs typeface="Times New Roman" panose="02020603050405020304" pitchFamily="18" charset="0"/>
              </a:rPr>
              <a:t>From the chart, we see;</a:t>
            </a:r>
          </a:p>
          <a:p>
            <a:pPr lvl="1" algn="just">
              <a:lnSpc>
                <a:spcPct val="115000"/>
              </a:lnSpc>
              <a:spcBef>
                <a:spcPts val="300"/>
              </a:spcBef>
              <a:tabLst>
                <a:tab pos="457189" algn="l"/>
              </a:tabLst>
            </a:pPr>
            <a:r>
              <a:rPr lang="en-GB" sz="1200" dirty="0">
                <a:solidFill>
                  <a:schemeClr val="tx1"/>
                </a:solidFill>
                <a:ea typeface="Times New Roman" panose="02020603050405020304" pitchFamily="18" charset="0"/>
                <a:cs typeface="Times New Roman" panose="02020603050405020304" pitchFamily="18" charset="0"/>
              </a:rPr>
              <a:t>Bakeries and hotels (particularly large hotels) were the segments with the greatest proportion of businesses using electricity.</a:t>
            </a:r>
          </a:p>
          <a:p>
            <a:pPr lvl="1" algn="just">
              <a:lnSpc>
                <a:spcPct val="115000"/>
              </a:lnSpc>
              <a:spcBef>
                <a:spcPts val="300"/>
              </a:spcBef>
              <a:tabLst>
                <a:tab pos="457189" algn="l"/>
              </a:tabLst>
            </a:pPr>
            <a:r>
              <a:rPr lang="en-GB" sz="1200" dirty="0">
                <a:solidFill>
                  <a:schemeClr val="tx1"/>
                </a:solidFill>
                <a:ea typeface="Times New Roman" panose="02020603050405020304" pitchFamily="18" charset="0"/>
                <a:cs typeface="Times New Roman" panose="02020603050405020304" pitchFamily="18" charset="0"/>
              </a:rPr>
              <a:t>The vast majority of informal sector businesses (Street vendors and Kafundas) used only charcoal and/or firewood for cooking. These segments likely require bespoke strategies to adopt eCooking appliances</a:t>
            </a:r>
          </a:p>
        </p:txBody>
      </p:sp>
      <p:sp>
        <p:nvSpPr>
          <p:cNvPr id="7" name="Slide Number Placeholder 6">
            <a:extLst>
              <a:ext uri="{FF2B5EF4-FFF2-40B4-BE49-F238E27FC236}">
                <a16:creationId xmlns:a16="http://schemas.microsoft.com/office/drawing/2014/main" id="{7BE05BD6-5EE9-93C1-EDA2-E160197CF851}"/>
              </a:ext>
            </a:extLst>
          </p:cNvPr>
          <p:cNvSpPr>
            <a:spLocks noGrp="1"/>
          </p:cNvSpPr>
          <p:nvPr>
            <p:ph type="sldNum" sz="quarter" idx="12"/>
          </p:nvPr>
        </p:nvSpPr>
        <p:spPr/>
        <p:txBody>
          <a:bodyPr/>
          <a:lstStyle/>
          <a:p>
            <a:fld id="{B2DC25EE-239B-4C5F-AAD1-255A7D5F1EE2}" type="slidenum">
              <a:rPr lang="en-US" smtClean="0"/>
              <a:t>11</a:t>
            </a:fld>
            <a:endParaRPr lang="en-US" dirty="0"/>
          </a:p>
        </p:txBody>
      </p:sp>
      <p:sp>
        <p:nvSpPr>
          <p:cNvPr id="8" name="Title 4">
            <a:extLst>
              <a:ext uri="{FF2B5EF4-FFF2-40B4-BE49-F238E27FC236}">
                <a16:creationId xmlns:a16="http://schemas.microsoft.com/office/drawing/2014/main" id="{6A574CC6-6100-D379-0B1F-7A549D301D2B}"/>
              </a:ext>
            </a:extLst>
          </p:cNvPr>
          <p:cNvSpPr>
            <a:spLocks noGrp="1"/>
          </p:cNvSpPr>
          <p:nvPr>
            <p:ph type="title"/>
          </p:nvPr>
        </p:nvSpPr>
        <p:spPr>
          <a:xfrm>
            <a:off x="1793432" y="720461"/>
            <a:ext cx="9683523" cy="528797"/>
          </a:xfrm>
        </p:spPr>
        <p:txBody>
          <a:bodyPr>
            <a:noAutofit/>
          </a:bodyPr>
          <a:lstStyle/>
          <a:p>
            <a:r>
              <a:rPr lang="en-US" sz="2000" b="1" dirty="0">
                <a:solidFill>
                  <a:schemeClr val="tx1"/>
                </a:solidFill>
                <a:ea typeface="Aptos" panose="020B0004020202020204" pitchFamily="34" charset="0"/>
                <a:cs typeface="Times New Roman"/>
              </a:rPr>
              <a:t>Key commercial cooking segments: cooking fuel use</a:t>
            </a:r>
            <a:endParaRPr lang="en-US" sz="2000" b="1" dirty="0">
              <a:solidFill>
                <a:schemeClr val="tx1"/>
              </a:solidFill>
              <a:cs typeface="Times New Roman"/>
            </a:endParaRPr>
          </a:p>
        </p:txBody>
      </p:sp>
      <p:pic>
        <p:nvPicPr>
          <p:cNvPr id="9" name="Picture 8">
            <a:extLst>
              <a:ext uri="{FF2B5EF4-FFF2-40B4-BE49-F238E27FC236}">
                <a16:creationId xmlns:a16="http://schemas.microsoft.com/office/drawing/2014/main" id="{4C33B309-0ED6-3CD7-FDFF-7296E5D6A814}"/>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graphicFrame>
        <p:nvGraphicFramePr>
          <p:cNvPr id="5" name="Chart 4">
            <a:extLst>
              <a:ext uri="{FF2B5EF4-FFF2-40B4-BE49-F238E27FC236}">
                <a16:creationId xmlns:a16="http://schemas.microsoft.com/office/drawing/2014/main" id="{45680237-B274-1145-7A5D-293186AC2586}"/>
              </a:ext>
            </a:extLst>
          </p:cNvPr>
          <p:cNvGraphicFramePr>
            <a:graphicFrameLocks/>
          </p:cNvGraphicFramePr>
          <p:nvPr>
            <p:extLst>
              <p:ext uri="{D42A27DB-BD31-4B8C-83A1-F6EECF244321}">
                <p14:modId xmlns:p14="http://schemas.microsoft.com/office/powerpoint/2010/main" val="4039523082"/>
              </p:ext>
            </p:extLst>
          </p:nvPr>
        </p:nvGraphicFramePr>
        <p:xfrm>
          <a:off x="5089421" y="1650835"/>
          <a:ext cx="7018021" cy="4486704"/>
        </p:xfrm>
        <a:graphic>
          <a:graphicData uri="http://schemas.openxmlformats.org/drawingml/2006/chart">
            <c:chart xmlns:c="http://schemas.openxmlformats.org/drawingml/2006/chart" xmlns:r="http://schemas.openxmlformats.org/officeDocument/2006/relationships" r:id="rId4"/>
          </a:graphicData>
        </a:graphic>
      </p:graphicFrame>
      <p:pic>
        <p:nvPicPr>
          <p:cNvPr id="2" name="Image 1" descr="Une image contenant texte, Police, Graphique, logo&#10;&#10;Le contenu généré par l’IA peut être incorrect.">
            <a:extLst>
              <a:ext uri="{FF2B5EF4-FFF2-40B4-BE49-F238E27FC236}">
                <a16:creationId xmlns:a16="http://schemas.microsoft.com/office/drawing/2014/main" id="{217A8E9D-AD1C-313C-940A-62AB70B06E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3641" y="6452908"/>
            <a:ext cx="1661335" cy="371312"/>
          </a:xfrm>
          <a:prstGeom prst="rect">
            <a:avLst/>
          </a:prstGeom>
        </p:spPr>
      </p:pic>
      <p:pic>
        <p:nvPicPr>
          <p:cNvPr id="10" name="Image 9" descr="Une image contenant Police, texte, symbole, logo&#10;&#10;Le contenu généré par l’IA peut être incorrect.">
            <a:extLst>
              <a:ext uri="{FF2B5EF4-FFF2-40B4-BE49-F238E27FC236}">
                <a16:creationId xmlns:a16="http://schemas.microsoft.com/office/drawing/2014/main" id="{1180D560-ECDE-3CC7-C17D-ECD5CD700D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54" y="6425612"/>
            <a:ext cx="1070087" cy="383240"/>
          </a:xfrm>
          <a:prstGeom prst="rect">
            <a:avLst/>
          </a:prstGeom>
        </p:spPr>
      </p:pic>
    </p:spTree>
    <p:extLst>
      <p:ext uri="{BB962C8B-B14F-4D97-AF65-F5344CB8AC3E}">
        <p14:creationId xmlns:p14="http://schemas.microsoft.com/office/powerpoint/2010/main" val="2715473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9E805705-65F1-A1C7-4B9F-BE0E620B83AD}"/>
            </a:ext>
          </a:extLst>
        </p:cNvPr>
        <p:cNvGrpSpPr/>
        <p:nvPr/>
      </p:nvGrpSpPr>
      <p:grpSpPr>
        <a:xfrm>
          <a:off x="0" y="0"/>
          <a:ext cx="0" cy="0"/>
          <a:chOff x="0" y="0"/>
          <a:chExt cx="0" cy="0"/>
        </a:xfrm>
      </p:grpSpPr>
      <p:grpSp>
        <p:nvGrpSpPr>
          <p:cNvPr id="60" name="Group 59">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61"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GB" dirty="0"/>
            </a:p>
          </p:txBody>
        </p:sp>
        <p:sp>
          <p:nvSpPr>
            <p:cNvPr id="62"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GB" dirty="0"/>
            </a:p>
          </p:txBody>
        </p:sp>
        <p:sp>
          <p:nvSpPr>
            <p:cNvPr id="63"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GB" dirty="0"/>
            </a:p>
          </p:txBody>
        </p:sp>
        <p:sp>
          <p:nvSpPr>
            <p:cNvPr id="64"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GB" dirty="0"/>
            </a:p>
          </p:txBody>
        </p:sp>
        <p:sp>
          <p:nvSpPr>
            <p:cNvPr id="65"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GB" dirty="0"/>
            </a:p>
          </p:txBody>
        </p:sp>
        <p:sp>
          <p:nvSpPr>
            <p:cNvPr id="66"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GB" dirty="0"/>
            </a:p>
          </p:txBody>
        </p:sp>
        <p:sp>
          <p:nvSpPr>
            <p:cNvPr id="67"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GB" dirty="0"/>
            </a:p>
          </p:txBody>
        </p:sp>
        <p:sp>
          <p:nvSpPr>
            <p:cNvPr id="68"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GB" dirty="0"/>
            </a:p>
          </p:txBody>
        </p:sp>
        <p:sp>
          <p:nvSpPr>
            <p:cNvPr id="69"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GB" dirty="0"/>
            </a:p>
          </p:txBody>
        </p:sp>
        <p:sp>
          <p:nvSpPr>
            <p:cNvPr id="70"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GB" dirty="0"/>
            </a:p>
          </p:txBody>
        </p:sp>
        <p:sp>
          <p:nvSpPr>
            <p:cNvPr id="71"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GB" dirty="0"/>
            </a:p>
          </p:txBody>
        </p:sp>
        <p:sp>
          <p:nvSpPr>
            <p:cNvPr id="72"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GB" dirty="0"/>
            </a:p>
          </p:txBody>
        </p:sp>
      </p:grpSp>
      <p:grpSp>
        <p:nvGrpSpPr>
          <p:cNvPr id="74" name="Group 73">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75"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GB" dirty="0"/>
            </a:p>
          </p:txBody>
        </p:sp>
        <p:sp>
          <p:nvSpPr>
            <p:cNvPr id="76"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GB" dirty="0"/>
            </a:p>
          </p:txBody>
        </p:sp>
        <p:sp>
          <p:nvSpPr>
            <p:cNvPr id="77"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GB" dirty="0"/>
            </a:p>
          </p:txBody>
        </p:sp>
        <p:sp>
          <p:nvSpPr>
            <p:cNvPr id="78"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GB" dirty="0"/>
            </a:p>
          </p:txBody>
        </p:sp>
        <p:sp>
          <p:nvSpPr>
            <p:cNvPr id="79"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GB" dirty="0"/>
            </a:p>
          </p:txBody>
        </p:sp>
        <p:sp>
          <p:nvSpPr>
            <p:cNvPr id="80"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GB" dirty="0"/>
            </a:p>
          </p:txBody>
        </p:sp>
        <p:sp>
          <p:nvSpPr>
            <p:cNvPr id="81"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GB" dirty="0"/>
            </a:p>
          </p:txBody>
        </p:sp>
        <p:sp>
          <p:nvSpPr>
            <p:cNvPr id="82"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GB" dirty="0"/>
            </a:p>
          </p:txBody>
        </p:sp>
        <p:sp>
          <p:nvSpPr>
            <p:cNvPr id="83"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GB" dirty="0"/>
            </a:p>
          </p:txBody>
        </p:sp>
        <p:sp>
          <p:nvSpPr>
            <p:cNvPr id="84"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GB" dirty="0"/>
            </a:p>
          </p:txBody>
        </p:sp>
        <p:sp>
          <p:nvSpPr>
            <p:cNvPr id="85"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GB" dirty="0"/>
            </a:p>
          </p:txBody>
        </p:sp>
        <p:sp>
          <p:nvSpPr>
            <p:cNvPr id="86"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GB" dirty="0"/>
            </a:p>
          </p:txBody>
        </p:sp>
      </p:grpSp>
      <p:sp>
        <p:nvSpPr>
          <p:cNvPr id="88" name="Rectangle 87">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90"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GB" dirty="0"/>
          </a:p>
        </p:txBody>
      </p:sp>
      <p:sp useBgFill="1">
        <p:nvSpPr>
          <p:cNvPr id="92" name="Rectangle 91">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4">
            <a:extLst>
              <a:ext uri="{FF2B5EF4-FFF2-40B4-BE49-F238E27FC236}">
                <a16:creationId xmlns:a16="http://schemas.microsoft.com/office/drawing/2014/main" id="{A2E358DF-0EBE-BE6E-7298-ACAB0DFAB4B3}"/>
              </a:ext>
            </a:extLst>
          </p:cNvPr>
          <p:cNvSpPr>
            <a:spLocks noGrp="1"/>
          </p:cNvSpPr>
          <p:nvPr>
            <p:ph type="title"/>
          </p:nvPr>
        </p:nvSpPr>
        <p:spPr>
          <a:xfrm>
            <a:off x="649224" y="645106"/>
            <a:ext cx="3650279" cy="1259894"/>
          </a:xfrm>
        </p:spPr>
        <p:txBody>
          <a:bodyPr vert="horz" lIns="91440" tIns="45720" rIns="91440" bIns="45720" rtlCol="0" anchor="t">
            <a:normAutofit/>
          </a:bodyPr>
          <a:lstStyle/>
          <a:p>
            <a:pPr defTabSz="457200">
              <a:lnSpc>
                <a:spcPct val="90000"/>
              </a:lnSpc>
            </a:pPr>
            <a:r>
              <a:rPr lang="en-US" sz="2800" b="1" dirty="0"/>
              <a:t>Key commercial cooking segments: Summary</a:t>
            </a:r>
          </a:p>
        </p:txBody>
      </p:sp>
      <p:sp>
        <p:nvSpPr>
          <p:cNvPr id="94" name="Rectangle 93">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13" name="Content Placeholder 3">
            <a:extLst>
              <a:ext uri="{FF2B5EF4-FFF2-40B4-BE49-F238E27FC236}">
                <a16:creationId xmlns:a16="http://schemas.microsoft.com/office/drawing/2014/main" id="{B9944732-DE82-6584-3FBF-19AF74D5722A}"/>
              </a:ext>
            </a:extLst>
          </p:cNvPr>
          <p:cNvSpPr>
            <a:spLocks noGrp="1"/>
          </p:cNvSpPr>
          <p:nvPr>
            <p:ph sz="half" idx="2"/>
          </p:nvPr>
        </p:nvSpPr>
        <p:spPr>
          <a:xfrm>
            <a:off x="283531" y="2132857"/>
            <a:ext cx="3232371" cy="3759253"/>
          </a:xfrm>
        </p:spPr>
        <p:txBody>
          <a:bodyPr vert="horz" lIns="91440" tIns="45720" rIns="91440" bIns="45720" rtlCol="0">
            <a:noAutofit/>
          </a:bodyPr>
          <a:lstStyle/>
          <a:p>
            <a:pPr marL="0" indent="0" defTabSz="457200">
              <a:lnSpc>
                <a:spcPct val="90000"/>
              </a:lnSpc>
              <a:buNone/>
              <a:tabLst>
                <a:tab pos="457189" algn="l"/>
              </a:tabLst>
            </a:pPr>
            <a:r>
              <a:rPr lang="en-US" sz="1200" b="1" dirty="0"/>
              <a:t>Fuel use</a:t>
            </a:r>
          </a:p>
          <a:p>
            <a:pPr algn="just" defTabSz="457200">
              <a:lnSpc>
                <a:spcPct val="90000"/>
              </a:lnSpc>
              <a:tabLst>
                <a:tab pos="457189" algn="l"/>
              </a:tabLst>
            </a:pPr>
            <a:r>
              <a:rPr lang="en-US" sz="1300" dirty="0">
                <a:solidFill>
                  <a:schemeClr val="tx1"/>
                </a:solidFill>
              </a:rPr>
              <a:t>As total expenditure on fuel increases, the proportion of vendors using electricity and LPG increased among bakeries, restaurants, and kafundas.</a:t>
            </a:r>
          </a:p>
          <a:p>
            <a:pPr algn="just" defTabSz="457200">
              <a:lnSpc>
                <a:spcPct val="90000"/>
              </a:lnSpc>
              <a:tabLst>
                <a:tab pos="457189" algn="l"/>
              </a:tabLst>
            </a:pPr>
            <a:r>
              <a:rPr lang="en-US" sz="1300" dirty="0">
                <a:solidFill>
                  <a:schemeClr val="tx1"/>
                </a:solidFill>
              </a:rPr>
              <a:t>There was no clear pattern between total expenditure on fuel and use of electricity and LPG among catering services, hotels, and street vendors.</a:t>
            </a:r>
          </a:p>
          <a:p>
            <a:pPr algn="just" defTabSz="457200">
              <a:lnSpc>
                <a:spcPct val="90000"/>
              </a:lnSpc>
              <a:tabLst>
                <a:tab pos="457189" algn="l"/>
              </a:tabLst>
            </a:pPr>
            <a:r>
              <a:rPr lang="en-US" sz="1300" dirty="0">
                <a:solidFill>
                  <a:schemeClr val="tx1"/>
                </a:solidFill>
              </a:rPr>
              <a:t>With lower total fuel expenditures, the tendency across all segments was for there to be a greater proportion of businesses using charcoal and firewood.</a:t>
            </a:r>
          </a:p>
        </p:txBody>
      </p:sp>
      <p:sp>
        <p:nvSpPr>
          <p:cNvPr id="96"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a:extLst>
              <a:ext uri="{FF2B5EF4-FFF2-40B4-BE49-F238E27FC236}">
                <a16:creationId xmlns:a16="http://schemas.microsoft.com/office/drawing/2014/main" id="{CF6339A6-3E61-F710-5170-1E8CDADF63C0}"/>
              </a:ext>
            </a:extLst>
          </p:cNvPr>
          <p:cNvSpPr>
            <a:spLocks noGrp="1"/>
          </p:cNvSpPr>
          <p:nvPr>
            <p:ph type="sldNum" sz="quarter" idx="12"/>
          </p:nvPr>
        </p:nvSpPr>
        <p:spPr>
          <a:xfrm>
            <a:off x="121514" y="6133610"/>
            <a:ext cx="779767" cy="365125"/>
          </a:xfrm>
        </p:spPr>
        <p:txBody>
          <a:bodyPr vert="horz" lIns="91440" tIns="45720" rIns="91440" bIns="45720" rtlCol="0" anchor="ctr">
            <a:normAutofit/>
          </a:bodyPr>
          <a:lstStyle/>
          <a:p>
            <a:pPr defTabSz="914400">
              <a:lnSpc>
                <a:spcPct val="90000"/>
              </a:lnSpc>
              <a:spcAft>
                <a:spcPts val="600"/>
              </a:spcAft>
            </a:pPr>
            <a:fld id="{B2DC25EE-239B-4C5F-AAD1-255A7D5F1EE2}" type="slidenum">
              <a:rPr lang="en-US" sz="1900" smtClean="0"/>
              <a:pPr defTabSz="914400">
                <a:lnSpc>
                  <a:spcPct val="90000"/>
                </a:lnSpc>
                <a:spcAft>
                  <a:spcPts val="600"/>
                </a:spcAft>
              </a:pPr>
              <a:t>12</a:t>
            </a:fld>
            <a:endParaRPr lang="en-US" sz="1900" dirty="0"/>
          </a:p>
        </p:txBody>
      </p:sp>
      <p:pic>
        <p:nvPicPr>
          <p:cNvPr id="9" name="Picture 8" descr="A logo with a sun and text&#10;&#10;AI-generated content may be incorrect.">
            <a:extLst>
              <a:ext uri="{FF2B5EF4-FFF2-40B4-BE49-F238E27FC236}">
                <a16:creationId xmlns:a16="http://schemas.microsoft.com/office/drawing/2014/main" id="{A54A1D1E-6A39-13C8-E386-D96FDC33D835}"/>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graphicFrame>
        <p:nvGraphicFramePr>
          <p:cNvPr id="15" name="Chart 14">
            <a:extLst>
              <a:ext uri="{FF2B5EF4-FFF2-40B4-BE49-F238E27FC236}">
                <a16:creationId xmlns:a16="http://schemas.microsoft.com/office/drawing/2014/main" id="{030BDE92-7EFB-E4E8-9EEB-D1108CA5D360}"/>
              </a:ext>
            </a:extLst>
          </p:cNvPr>
          <p:cNvGraphicFramePr>
            <a:graphicFrameLocks/>
          </p:cNvGraphicFramePr>
          <p:nvPr>
            <p:extLst>
              <p:ext uri="{D42A27DB-BD31-4B8C-83A1-F6EECF244321}">
                <p14:modId xmlns:p14="http://schemas.microsoft.com/office/powerpoint/2010/main" val="823551662"/>
              </p:ext>
            </p:extLst>
          </p:nvPr>
        </p:nvGraphicFramePr>
        <p:xfrm>
          <a:off x="3803083" y="782519"/>
          <a:ext cx="7838626" cy="5876976"/>
        </p:xfrm>
        <a:graphic>
          <a:graphicData uri="http://schemas.openxmlformats.org/drawingml/2006/chart">
            <c:chart xmlns:c="http://schemas.openxmlformats.org/drawingml/2006/chart" xmlns:r="http://schemas.openxmlformats.org/officeDocument/2006/relationships" r:id="rId4"/>
          </a:graphicData>
        </a:graphic>
      </p:graphicFrame>
      <p:pic>
        <p:nvPicPr>
          <p:cNvPr id="3" name="Picture 2">
            <a:extLst>
              <a:ext uri="{FF2B5EF4-FFF2-40B4-BE49-F238E27FC236}">
                <a16:creationId xmlns:a16="http://schemas.microsoft.com/office/drawing/2014/main" id="{B881F669-3A16-CD08-E988-2F100EEFD9E4}"/>
              </a:ext>
            </a:extLst>
          </p:cNvPr>
          <p:cNvPicPr>
            <a:picLocks noChangeAspect="1"/>
          </p:cNvPicPr>
          <p:nvPr/>
        </p:nvPicPr>
        <p:blipFill>
          <a:blip r:embed="rId5"/>
          <a:stretch>
            <a:fillRect/>
          </a:stretch>
        </p:blipFill>
        <p:spPr>
          <a:xfrm>
            <a:off x="11126556" y="2583984"/>
            <a:ext cx="866174" cy="1234547"/>
          </a:xfrm>
          <a:prstGeom prst="rect">
            <a:avLst/>
          </a:prstGeom>
        </p:spPr>
      </p:pic>
      <p:pic>
        <p:nvPicPr>
          <p:cNvPr id="2" name="Image 1" descr="Une image contenant texte, Police, Graphique, logo&#10;&#10;Le contenu généré par l’IA peut être incorrect.">
            <a:extLst>
              <a:ext uri="{FF2B5EF4-FFF2-40B4-BE49-F238E27FC236}">
                <a16:creationId xmlns:a16="http://schemas.microsoft.com/office/drawing/2014/main" id="{E4396B94-934B-B756-57D1-5750E9A118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1302" y="6359564"/>
            <a:ext cx="1661335" cy="371312"/>
          </a:xfrm>
          <a:prstGeom prst="rect">
            <a:avLst/>
          </a:prstGeom>
        </p:spPr>
      </p:pic>
      <p:pic>
        <p:nvPicPr>
          <p:cNvPr id="6" name="Image 5" descr="Une image contenant Police, texte, symbole, logo&#10;&#10;Le contenu généré par l’IA peut être incorrect.">
            <a:extLst>
              <a:ext uri="{FF2B5EF4-FFF2-40B4-BE49-F238E27FC236}">
                <a16:creationId xmlns:a16="http://schemas.microsoft.com/office/drawing/2014/main" id="{5EAAF330-78C8-F9EE-1C6B-3FBB5A61C7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1215" y="6332268"/>
            <a:ext cx="1070087" cy="383240"/>
          </a:xfrm>
          <a:prstGeom prst="rect">
            <a:avLst/>
          </a:prstGeom>
        </p:spPr>
      </p:pic>
    </p:spTree>
    <p:extLst>
      <p:ext uri="{BB962C8B-B14F-4D97-AF65-F5344CB8AC3E}">
        <p14:creationId xmlns:p14="http://schemas.microsoft.com/office/powerpoint/2010/main" val="2170194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2D134-82B2-BC13-23B5-0A6792AE9169}"/>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33C4080-26C8-9CDE-F0A6-CA21988036AF}"/>
              </a:ext>
            </a:extLst>
          </p:cNvPr>
          <p:cNvSpPr>
            <a:spLocks noGrp="1"/>
          </p:cNvSpPr>
          <p:nvPr>
            <p:ph sz="half" idx="2"/>
          </p:nvPr>
        </p:nvSpPr>
        <p:spPr>
          <a:xfrm>
            <a:off x="673768" y="1440656"/>
            <a:ext cx="11019597" cy="5210355"/>
          </a:xfrm>
        </p:spPr>
        <p:txBody>
          <a:bodyPr vert="horz" lIns="91440" tIns="45720" rIns="91440" bIns="45720" rtlCol="0" anchor="t">
            <a:noAutofit/>
          </a:bodyPr>
          <a:lstStyle/>
          <a:p>
            <a:pPr marL="742315" lvl="1" indent="-285115" algn="just">
              <a:lnSpc>
                <a:spcPct val="115000"/>
              </a:lnSpc>
              <a:spcBef>
                <a:spcPts val="300"/>
              </a:spcBef>
              <a:buSzPts val="1000"/>
              <a:buFont typeface="Courier New" panose="02070309020205020404" pitchFamily="49" charset="0"/>
              <a:buChar char="o"/>
              <a:tabLst>
                <a:tab pos="914377" algn="l"/>
              </a:tabLst>
            </a:pPr>
            <a:endParaRPr lang="en-GB" sz="1200" dirty="0">
              <a:solidFill>
                <a:schemeClr val="tx1"/>
              </a:solidFill>
              <a:ea typeface="Times New Roman" panose="02020603050405020304" pitchFamily="18" charset="0"/>
              <a:cs typeface="Times New Roman" panose="02020603050405020304" pitchFamily="18" charset="0"/>
            </a:endParaRPr>
          </a:p>
          <a:p>
            <a:pPr marL="0" indent="0" algn="just">
              <a:lnSpc>
                <a:spcPct val="115000"/>
              </a:lnSpc>
              <a:spcBef>
                <a:spcPts val="300"/>
              </a:spcBef>
              <a:buNone/>
              <a:tabLst>
                <a:tab pos="457189" algn="l"/>
              </a:tabLst>
            </a:pPr>
            <a:r>
              <a:rPr lang="en-GB" sz="1200" b="1" dirty="0">
                <a:solidFill>
                  <a:schemeClr val="tx1"/>
                </a:solidFill>
                <a:ea typeface="Times New Roman" panose="02020603050405020304" pitchFamily="18" charset="0"/>
                <a:cs typeface="Calibri"/>
              </a:rPr>
              <a:t>2</a:t>
            </a:r>
            <a:r>
              <a:rPr lang="en-GB" sz="1200" b="1" dirty="0">
                <a:solidFill>
                  <a:srgbClr val="00B0F0"/>
                </a:solidFill>
                <a:ea typeface="Times New Roman" panose="02020603050405020304" pitchFamily="18" charset="0"/>
                <a:cs typeface="Calibri"/>
              </a:rPr>
              <a:t>. </a:t>
            </a:r>
            <a:r>
              <a:rPr lang="en-GB" sz="1200" b="1" dirty="0">
                <a:solidFill>
                  <a:schemeClr val="tx1"/>
                </a:solidFill>
                <a:ea typeface="Times New Roman" panose="02020603050405020304" pitchFamily="18" charset="0"/>
                <a:cs typeface="Calibri"/>
              </a:rPr>
              <a:t>Cooking Practices</a:t>
            </a:r>
            <a:r>
              <a:rPr lang="en-GB" sz="1200" dirty="0">
                <a:solidFill>
                  <a:schemeClr val="tx1"/>
                </a:solidFill>
                <a:ea typeface="Times New Roman" panose="02020603050405020304" pitchFamily="18" charset="0"/>
                <a:cs typeface="Calibri"/>
              </a:rPr>
              <a:t>:</a:t>
            </a:r>
          </a:p>
          <a:p>
            <a:pPr marL="742315" lvl="1" indent="-285115" algn="just">
              <a:lnSpc>
                <a:spcPct val="115000"/>
              </a:lnSpc>
              <a:spcBef>
                <a:spcPts val="300"/>
              </a:spcBef>
              <a:buSzPts val="1000"/>
              <a:buFont typeface="Courier New" panose="02070309020205020404" pitchFamily="49" charset="0"/>
              <a:buChar char="o"/>
              <a:tabLst>
                <a:tab pos="914377" algn="l"/>
              </a:tabLst>
            </a:pPr>
            <a:r>
              <a:rPr lang="en-GB" sz="1200" dirty="0">
                <a:solidFill>
                  <a:schemeClr val="tx1"/>
                </a:solidFill>
                <a:ea typeface="Times New Roman" panose="02020603050405020304" pitchFamily="18" charset="0"/>
                <a:cs typeface="Calibri"/>
              </a:rPr>
              <a:t>Hotels employ a mixture of international cooking methods to cater for their versatile guest composition and traditional cooking method to preserve the traditional heritage of Uganda for clients who order the traditional foods.</a:t>
            </a:r>
          </a:p>
          <a:p>
            <a:pPr marL="742315" lvl="1" indent="-285115" algn="just">
              <a:lnSpc>
                <a:spcPct val="115000"/>
              </a:lnSpc>
              <a:spcBef>
                <a:spcPts val="300"/>
              </a:spcBef>
              <a:buSzPts val="1000"/>
              <a:buFont typeface="Courier New" panose="02070309020205020404" pitchFamily="49" charset="0"/>
              <a:buChar char="o"/>
              <a:tabLst>
                <a:tab pos="914377" algn="l"/>
              </a:tabLst>
            </a:pPr>
            <a:r>
              <a:rPr lang="en-GB" sz="1200" dirty="0">
                <a:solidFill>
                  <a:schemeClr val="tx1"/>
                </a:solidFill>
                <a:ea typeface="Times New Roman" panose="02020603050405020304" pitchFamily="18" charset="0"/>
                <a:cs typeface="Calibri"/>
              </a:rPr>
              <a:t>Restaurants have a blend of traditional dishes and fast foods with rural restaurants dominantly cooking the local food and urban restaurants cooking large number of fast-food dishes and a portion local foods</a:t>
            </a:r>
          </a:p>
          <a:p>
            <a:pPr marL="742315" lvl="1" indent="-285115" algn="just">
              <a:lnSpc>
                <a:spcPct val="115000"/>
              </a:lnSpc>
              <a:spcBef>
                <a:spcPts val="300"/>
              </a:spcBef>
              <a:buSzPts val="1000"/>
              <a:buFont typeface="Courier New" panose="02070309020205020404" pitchFamily="49" charset="0"/>
              <a:buChar char="o"/>
              <a:tabLst>
                <a:tab pos="914377" algn="l"/>
              </a:tabLst>
            </a:pPr>
            <a:r>
              <a:rPr lang="en-GB" sz="1200" dirty="0">
                <a:solidFill>
                  <a:schemeClr val="tx1"/>
                </a:solidFill>
                <a:ea typeface="Times New Roman" panose="02020603050405020304" pitchFamily="18" charset="0"/>
                <a:cs typeface="Times New Roman"/>
              </a:rPr>
              <a:t>Kafundas predominantly cook local foods with exceptional request of foods such as pan-fried egg</a:t>
            </a:r>
          </a:p>
          <a:p>
            <a:pPr marL="742315" lvl="1" indent="-285115" algn="just">
              <a:lnSpc>
                <a:spcPct val="115000"/>
              </a:lnSpc>
              <a:spcBef>
                <a:spcPts val="300"/>
              </a:spcBef>
              <a:buSzPts val="1000"/>
              <a:buFont typeface="Courier New" panose="02070309020205020404" pitchFamily="49" charset="0"/>
              <a:buChar char="o"/>
              <a:tabLst>
                <a:tab pos="914377" algn="l"/>
              </a:tabLst>
            </a:pPr>
            <a:r>
              <a:rPr lang="en-GB" sz="1200" dirty="0">
                <a:solidFill>
                  <a:schemeClr val="tx1"/>
                </a:solidFill>
                <a:ea typeface="Times New Roman" panose="02020603050405020304" pitchFamily="18" charset="0"/>
                <a:cs typeface="Times New Roman"/>
              </a:rPr>
              <a:t>Street vendors cook local street food with a strive to keep up with foods that resemble fast foods  such as Pizza and Rolex.</a:t>
            </a:r>
          </a:p>
          <a:p>
            <a:pPr marL="742315" lvl="1" indent="-285115" algn="just">
              <a:lnSpc>
                <a:spcPct val="115000"/>
              </a:lnSpc>
              <a:spcBef>
                <a:spcPts val="300"/>
              </a:spcBef>
              <a:buSzPts val="1000"/>
              <a:buFont typeface="Courier New" panose="02070309020205020404" pitchFamily="49" charset="0"/>
              <a:buChar char="o"/>
              <a:tabLst>
                <a:tab pos="914377" algn="l"/>
              </a:tabLst>
            </a:pPr>
            <a:r>
              <a:rPr lang="en-GB" sz="1200" dirty="0">
                <a:solidFill>
                  <a:schemeClr val="tx1"/>
                </a:solidFill>
                <a:ea typeface="Times New Roman" panose="02020603050405020304" pitchFamily="18" charset="0"/>
                <a:cs typeface="Times New Roman"/>
              </a:rPr>
              <a:t>Bakeries bake a wide variety of baked goods from the local Kadadi (Buns) to sophisticated customer requests of cakes. </a:t>
            </a:r>
          </a:p>
          <a:p>
            <a:pPr marL="742315" lvl="1" indent="-285115" algn="just">
              <a:lnSpc>
                <a:spcPct val="115000"/>
              </a:lnSpc>
              <a:spcBef>
                <a:spcPts val="300"/>
              </a:spcBef>
              <a:buSzPts val="1000"/>
              <a:buFont typeface="Courier New" panose="02070309020205020404" pitchFamily="49" charset="0"/>
              <a:buChar char="o"/>
              <a:tabLst>
                <a:tab pos="914377" algn="l"/>
              </a:tabLst>
            </a:pPr>
            <a:r>
              <a:rPr lang="en-GB" sz="1200" dirty="0">
                <a:solidFill>
                  <a:schemeClr val="tx1"/>
                </a:solidFill>
                <a:ea typeface="Times New Roman" panose="02020603050405020304" pitchFamily="18" charset="0"/>
                <a:cs typeface="Times New Roman"/>
              </a:rPr>
              <a:t>Catering services offer a varied combination of foods, from local to international cuisines depending on customer requests.</a:t>
            </a:r>
          </a:p>
          <a:p>
            <a:pPr marL="457200" lvl="1" indent="0" algn="just">
              <a:lnSpc>
                <a:spcPct val="115000"/>
              </a:lnSpc>
              <a:spcBef>
                <a:spcPts val="300"/>
              </a:spcBef>
              <a:buSzPts val="1000"/>
              <a:buNone/>
              <a:tabLst>
                <a:tab pos="914377" algn="l"/>
              </a:tabLst>
            </a:pPr>
            <a:endParaRPr lang="en-GB" sz="1200" dirty="0">
              <a:solidFill>
                <a:schemeClr val="tx1"/>
              </a:solidFill>
              <a:ea typeface="Times New Roman" panose="02020603050405020304" pitchFamily="18" charset="0"/>
              <a:cs typeface="Times New Roman"/>
            </a:endParaRPr>
          </a:p>
          <a:p>
            <a:pPr marL="0" indent="0" algn="just">
              <a:lnSpc>
                <a:spcPct val="115000"/>
              </a:lnSpc>
              <a:spcBef>
                <a:spcPts val="300"/>
              </a:spcBef>
              <a:buNone/>
              <a:tabLst>
                <a:tab pos="457189" algn="l"/>
              </a:tabLst>
            </a:pPr>
            <a:r>
              <a:rPr lang="en-GB" sz="1200" b="1" dirty="0">
                <a:solidFill>
                  <a:schemeClr val="tx1"/>
                </a:solidFill>
                <a:ea typeface="Times New Roman" panose="02020603050405020304" pitchFamily="18" charset="0"/>
                <a:cs typeface="Calibri"/>
              </a:rPr>
              <a:t>3. Workforce Dynamics</a:t>
            </a:r>
            <a:r>
              <a:rPr lang="en-GB" sz="1200" dirty="0">
                <a:solidFill>
                  <a:schemeClr val="tx1"/>
                </a:solidFill>
                <a:ea typeface="Times New Roman" panose="02020603050405020304" pitchFamily="18" charset="0"/>
                <a:cs typeface="Calibri"/>
              </a:rPr>
              <a:t>:.</a:t>
            </a:r>
          </a:p>
          <a:p>
            <a:pPr marL="742950" lvl="1" indent="-285750" algn="just">
              <a:lnSpc>
                <a:spcPct val="115000"/>
              </a:lnSpc>
              <a:spcBef>
                <a:spcPts val="300"/>
              </a:spcBef>
              <a:buSzPts val="1000"/>
              <a:buFont typeface="Courier New" panose="02070309020205020404" pitchFamily="49" charset="0"/>
              <a:buChar char="o"/>
              <a:tabLst>
                <a:tab pos="914400" algn="l"/>
              </a:tabLst>
            </a:pPr>
            <a:r>
              <a:rPr lang="en-GB" sz="1200" dirty="0">
                <a:solidFill>
                  <a:schemeClr val="tx1"/>
                </a:solidFill>
                <a:effectLst/>
                <a:ea typeface="Times New Roman" panose="02020603050405020304" pitchFamily="18" charset="0"/>
                <a:cs typeface="Calibri" panose="020F0502020204030204" pitchFamily="34" charset="0"/>
              </a:rPr>
              <a:t>Women dominate employment in restaurants and kafundas, accounting for a significant portion of the workforce.</a:t>
            </a:r>
            <a:endParaRPr lang="en-GB" sz="1200" dirty="0">
              <a:solidFill>
                <a:schemeClr val="tx1"/>
              </a:solidFill>
              <a:effectLst/>
              <a:ea typeface="Times New Roman" panose="02020603050405020304" pitchFamily="18" charset="0"/>
              <a:cs typeface="Times New Roman" panose="02020603050405020304" pitchFamily="18" charset="0"/>
            </a:endParaRPr>
          </a:p>
          <a:p>
            <a:pPr marL="742950" lvl="1" indent="-285750" algn="just">
              <a:lnSpc>
                <a:spcPct val="115000"/>
              </a:lnSpc>
              <a:spcBef>
                <a:spcPts val="300"/>
              </a:spcBef>
              <a:buSzPts val="1000"/>
              <a:buFont typeface="Courier New" panose="02070309020205020404" pitchFamily="49" charset="0"/>
              <a:buChar char="o"/>
              <a:tabLst>
                <a:tab pos="914400" algn="l"/>
              </a:tabLst>
            </a:pPr>
            <a:r>
              <a:rPr lang="en-GB" sz="1200" dirty="0">
                <a:solidFill>
                  <a:schemeClr val="tx1"/>
                </a:solidFill>
                <a:effectLst/>
                <a:ea typeface="Times New Roman" panose="02020603050405020304" pitchFamily="18" charset="0"/>
                <a:cs typeface="Calibri" panose="020F0502020204030204" pitchFamily="34" charset="0"/>
              </a:rPr>
              <a:t>Younger workers are more prevalent in urban fast-food establishments, while rural businesses rely on experienced staff.</a:t>
            </a:r>
            <a:endParaRPr lang="en-GB" sz="1200" dirty="0">
              <a:solidFill>
                <a:schemeClr val="tx1"/>
              </a:solidFill>
              <a:effectLst/>
              <a:ea typeface="Times New Roman" panose="02020603050405020304" pitchFamily="18" charset="0"/>
              <a:cs typeface="Times New Roman" panose="02020603050405020304" pitchFamily="18" charset="0"/>
            </a:endParaRPr>
          </a:p>
          <a:p>
            <a:pPr marL="742315" lvl="1" indent="-285115" algn="just">
              <a:lnSpc>
                <a:spcPct val="114999"/>
              </a:lnSpc>
              <a:spcBef>
                <a:spcPts val="300"/>
              </a:spcBef>
              <a:buSzPts val="1000"/>
              <a:buFont typeface="Courier New,monospace" panose="02070309020205020404" pitchFamily="49" charset="0"/>
              <a:buChar char="o"/>
              <a:tabLst>
                <a:tab pos="914377" algn="l"/>
              </a:tabLst>
            </a:pPr>
            <a:endParaRPr lang="en-GB" sz="1200" dirty="0">
              <a:solidFill>
                <a:schemeClr val="tx1"/>
              </a:solidFill>
              <a:cs typeface="Calibri"/>
            </a:endParaRPr>
          </a:p>
          <a:p>
            <a:pPr marL="742315" lvl="1" indent="-285115" algn="just">
              <a:lnSpc>
                <a:spcPct val="114999"/>
              </a:lnSpc>
              <a:spcBef>
                <a:spcPts val="300"/>
              </a:spcBef>
              <a:buSzPts val="1000"/>
              <a:buFont typeface="Courier New" panose="02070309020205020404" pitchFamily="49" charset="0"/>
              <a:buChar char="o"/>
              <a:tabLst>
                <a:tab pos="914377" algn="l"/>
              </a:tabLst>
            </a:pPr>
            <a:endParaRPr lang="en-GB" sz="1200" dirty="0">
              <a:solidFill>
                <a:srgbClr val="000000"/>
              </a:solidFill>
              <a:cs typeface="Calibri"/>
            </a:endParaRPr>
          </a:p>
          <a:p>
            <a:pPr marL="742315" lvl="1" indent="-285115" algn="just">
              <a:lnSpc>
                <a:spcPct val="114999"/>
              </a:lnSpc>
              <a:spcBef>
                <a:spcPts val="300"/>
              </a:spcBef>
              <a:buSzPts val="1000"/>
              <a:buFont typeface="Courier New" panose="02070309020205020404" pitchFamily="49" charset="0"/>
              <a:buChar char="o"/>
              <a:tabLst>
                <a:tab pos="914377" algn="l"/>
              </a:tabLst>
            </a:pPr>
            <a:endParaRPr lang="en-GB" sz="1200" dirty="0">
              <a:solidFill>
                <a:srgbClr val="000000"/>
              </a:solidFill>
              <a:cs typeface="Calibri"/>
            </a:endParaRPr>
          </a:p>
          <a:p>
            <a:pPr marL="342265" indent="-342265">
              <a:spcBef>
                <a:spcPts val="300"/>
              </a:spcBef>
              <a:tabLst>
                <a:tab pos="914377" algn="l"/>
              </a:tabLst>
            </a:pPr>
            <a:endParaRPr lang="en-GB" sz="1200" dirty="0">
              <a:solidFill>
                <a:srgbClr val="404040"/>
              </a:solidFill>
              <a:cs typeface="Calibri"/>
            </a:endParaRPr>
          </a:p>
        </p:txBody>
      </p:sp>
      <p:sp>
        <p:nvSpPr>
          <p:cNvPr id="7" name="Slide Number Placeholder 6">
            <a:extLst>
              <a:ext uri="{FF2B5EF4-FFF2-40B4-BE49-F238E27FC236}">
                <a16:creationId xmlns:a16="http://schemas.microsoft.com/office/drawing/2014/main" id="{3BA85EDE-ECCA-FC0C-2A56-D2699C60529A}"/>
              </a:ext>
            </a:extLst>
          </p:cNvPr>
          <p:cNvSpPr>
            <a:spLocks noGrp="1"/>
          </p:cNvSpPr>
          <p:nvPr>
            <p:ph type="sldNum" sz="quarter" idx="12"/>
          </p:nvPr>
        </p:nvSpPr>
        <p:spPr/>
        <p:txBody>
          <a:bodyPr/>
          <a:lstStyle/>
          <a:p>
            <a:fld id="{B2DC25EE-239B-4C5F-AAD1-255A7D5F1EE2}" type="slidenum">
              <a:rPr lang="en-US" smtClean="0"/>
              <a:t>13</a:t>
            </a:fld>
            <a:endParaRPr lang="en-US" dirty="0"/>
          </a:p>
        </p:txBody>
      </p:sp>
      <p:sp>
        <p:nvSpPr>
          <p:cNvPr id="8" name="Title 4">
            <a:extLst>
              <a:ext uri="{FF2B5EF4-FFF2-40B4-BE49-F238E27FC236}">
                <a16:creationId xmlns:a16="http://schemas.microsoft.com/office/drawing/2014/main" id="{F8D3E659-7E34-FEC5-29D3-23F6EC2AB28F}"/>
              </a:ext>
            </a:extLst>
          </p:cNvPr>
          <p:cNvSpPr>
            <a:spLocks noGrp="1"/>
          </p:cNvSpPr>
          <p:nvPr>
            <p:ph type="title"/>
          </p:nvPr>
        </p:nvSpPr>
        <p:spPr>
          <a:xfrm>
            <a:off x="1694281" y="705947"/>
            <a:ext cx="9683523" cy="528797"/>
          </a:xfrm>
        </p:spPr>
        <p:txBody>
          <a:bodyPr>
            <a:noAutofit/>
          </a:bodyPr>
          <a:lstStyle/>
          <a:p>
            <a:r>
              <a:rPr lang="en-US" sz="2000" b="1" dirty="0">
                <a:solidFill>
                  <a:schemeClr val="tx1"/>
                </a:solidFill>
                <a:ea typeface="Aptos" panose="020B0004020202020204" pitchFamily="34" charset="0"/>
                <a:cs typeface="Times New Roman"/>
              </a:rPr>
              <a:t>Key commercial cooking segments: Summary</a:t>
            </a:r>
            <a:endParaRPr lang="en-US" sz="2000" b="1" dirty="0">
              <a:solidFill>
                <a:schemeClr val="tx1"/>
              </a:solidFill>
              <a:cs typeface="Times New Roman"/>
            </a:endParaRPr>
          </a:p>
        </p:txBody>
      </p:sp>
      <p:pic>
        <p:nvPicPr>
          <p:cNvPr id="9" name="Picture 8">
            <a:extLst>
              <a:ext uri="{FF2B5EF4-FFF2-40B4-BE49-F238E27FC236}">
                <a16:creationId xmlns:a16="http://schemas.microsoft.com/office/drawing/2014/main" id="{B2FCA062-6DCC-43A1-EAE6-368438EBC1DD}"/>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pic>
        <p:nvPicPr>
          <p:cNvPr id="10" name="Image 9" descr="Une image contenant texte, Police, Graphique, logo&#10;&#10;Le contenu généré par l’IA peut être incorrect.">
            <a:extLst>
              <a:ext uri="{FF2B5EF4-FFF2-40B4-BE49-F238E27FC236}">
                <a16:creationId xmlns:a16="http://schemas.microsoft.com/office/drawing/2014/main" id="{CF8278A5-A968-E796-6545-B5D16EFAF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11" name="Image 10" descr="Une image contenant Police, texte, symbole, logo&#10;&#10;Le contenu généré par l’IA peut être incorrect.">
            <a:extLst>
              <a:ext uri="{FF2B5EF4-FFF2-40B4-BE49-F238E27FC236}">
                <a16:creationId xmlns:a16="http://schemas.microsoft.com/office/drawing/2014/main" id="{77710124-28B0-1174-1136-F30228B29A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1878437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72195-9D02-DF59-0E6C-4D67EA129E9B}"/>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00B348D-65AC-83E0-C7F3-404A9A703E8A}"/>
              </a:ext>
            </a:extLst>
          </p:cNvPr>
          <p:cNvSpPr>
            <a:spLocks noGrp="1"/>
          </p:cNvSpPr>
          <p:nvPr>
            <p:ph sz="half" idx="2"/>
          </p:nvPr>
        </p:nvSpPr>
        <p:spPr>
          <a:xfrm>
            <a:off x="673768" y="1440656"/>
            <a:ext cx="11019597" cy="5210355"/>
          </a:xfrm>
        </p:spPr>
        <p:txBody>
          <a:bodyPr vert="horz" lIns="91440" tIns="45720" rIns="91440" bIns="45720" rtlCol="0" anchor="t">
            <a:noAutofit/>
          </a:bodyPr>
          <a:lstStyle/>
          <a:p>
            <a:pPr marL="742315" lvl="1" indent="-285115" algn="just">
              <a:lnSpc>
                <a:spcPct val="115000"/>
              </a:lnSpc>
              <a:spcBef>
                <a:spcPts val="300"/>
              </a:spcBef>
              <a:buSzPts val="1000"/>
              <a:buFont typeface="Courier New" panose="02070309020205020404" pitchFamily="49" charset="0"/>
              <a:buChar char="o"/>
              <a:tabLst>
                <a:tab pos="914377" algn="l"/>
              </a:tabLst>
            </a:pPr>
            <a:endParaRPr lang="en-GB" sz="1200" dirty="0">
              <a:solidFill>
                <a:schemeClr val="tx1"/>
              </a:solidFill>
              <a:ea typeface="Times New Roman" panose="02020603050405020304" pitchFamily="18" charset="0"/>
              <a:cs typeface="Times New Roman" panose="02020603050405020304" pitchFamily="18" charset="0"/>
            </a:endParaRPr>
          </a:p>
          <a:p>
            <a:pPr marL="0" indent="0" algn="just">
              <a:lnSpc>
                <a:spcPct val="115000"/>
              </a:lnSpc>
              <a:spcBef>
                <a:spcPts val="300"/>
              </a:spcBef>
              <a:buNone/>
              <a:tabLst>
                <a:tab pos="457189" algn="l"/>
              </a:tabLst>
            </a:pPr>
            <a:r>
              <a:rPr lang="en-GB" sz="1200" dirty="0">
                <a:solidFill>
                  <a:schemeClr val="tx1"/>
                </a:solidFill>
                <a:ea typeface="Times New Roman" panose="02020603050405020304" pitchFamily="18" charset="0"/>
                <a:cs typeface="Calibri"/>
              </a:rPr>
              <a:t>3. </a:t>
            </a:r>
            <a:r>
              <a:rPr lang="en-GB" sz="1200" b="1" dirty="0">
                <a:solidFill>
                  <a:schemeClr val="tx1"/>
                </a:solidFill>
                <a:ea typeface="Times New Roman" panose="02020603050405020304" pitchFamily="18" charset="0"/>
                <a:cs typeface="Calibri"/>
              </a:rPr>
              <a:t>Infrastructure Challenges:</a:t>
            </a:r>
          </a:p>
          <a:p>
            <a:pPr marL="742315" lvl="1" indent="-285115" algn="just">
              <a:lnSpc>
                <a:spcPct val="115000"/>
              </a:lnSpc>
              <a:spcBef>
                <a:spcPts val="300"/>
              </a:spcBef>
              <a:buSzPts val="1000"/>
              <a:buFont typeface="Courier New" panose="02070309020205020404" pitchFamily="49" charset="0"/>
              <a:buChar char="o"/>
              <a:tabLst>
                <a:tab pos="914377" algn="l"/>
              </a:tabLst>
            </a:pPr>
            <a:r>
              <a:rPr lang="en-US" sz="1200" dirty="0">
                <a:solidFill>
                  <a:schemeClr val="tx1"/>
                </a:solidFill>
                <a:ea typeface="Times New Roman" panose="02020603050405020304" pitchFamily="18" charset="0"/>
                <a:cs typeface="Calibri"/>
              </a:rPr>
              <a:t>Electricity access is limited, particularly in rural areas, with frequent outages and voltage fluctuations.</a:t>
            </a:r>
          </a:p>
          <a:p>
            <a:pPr marL="742315" lvl="1" indent="-285115" algn="just">
              <a:lnSpc>
                <a:spcPct val="115000"/>
              </a:lnSpc>
              <a:spcBef>
                <a:spcPts val="300"/>
              </a:spcBef>
              <a:buSzPts val="1000"/>
              <a:buFont typeface="Courier New" panose="02070309020205020404" pitchFamily="49" charset="0"/>
              <a:buChar char="o"/>
              <a:tabLst>
                <a:tab pos="914377" algn="l"/>
              </a:tabLst>
            </a:pPr>
            <a:r>
              <a:rPr lang="en-US" sz="1200" dirty="0">
                <a:solidFill>
                  <a:schemeClr val="tx1"/>
                </a:solidFill>
                <a:ea typeface="Times New Roman" panose="02020603050405020304" pitchFamily="18" charset="0"/>
                <a:cs typeface="Calibri"/>
              </a:rPr>
              <a:t>Urban areas benefit from better LPG distribution networks, whereas rural areas face logistical challenges that increase costs by 20–30%.</a:t>
            </a:r>
          </a:p>
          <a:p>
            <a:pPr marL="742315" lvl="1" indent="-285115" algn="just">
              <a:lnSpc>
                <a:spcPct val="115000"/>
              </a:lnSpc>
              <a:spcBef>
                <a:spcPts val="300"/>
              </a:spcBef>
              <a:buSzPts val="1000"/>
              <a:buFont typeface="Courier New" panose="02070309020205020404" pitchFamily="49" charset="0"/>
              <a:buChar char="o"/>
              <a:tabLst>
                <a:tab pos="914377" algn="l"/>
              </a:tabLst>
            </a:pPr>
            <a:r>
              <a:rPr lang="en-US" sz="1200" dirty="0">
                <a:solidFill>
                  <a:schemeClr val="tx1"/>
                </a:solidFill>
                <a:ea typeface="Times New Roman" panose="02020603050405020304" pitchFamily="18" charset="0"/>
                <a:cs typeface="Calibri"/>
              </a:rPr>
              <a:t>The informal charcoal supply chain in rural areas contributes to environmental degradation.</a:t>
            </a:r>
          </a:p>
          <a:p>
            <a:pPr marL="742315" lvl="1" indent="-285115" algn="just">
              <a:lnSpc>
                <a:spcPct val="115000"/>
              </a:lnSpc>
              <a:spcBef>
                <a:spcPts val="300"/>
              </a:spcBef>
              <a:buSzPts val="1000"/>
              <a:buFont typeface="Courier New" panose="02070309020205020404" pitchFamily="49" charset="0"/>
              <a:buChar char="o"/>
              <a:tabLst>
                <a:tab pos="914377" algn="l"/>
              </a:tabLst>
            </a:pPr>
            <a:r>
              <a:rPr lang="en-GB" sz="1200" dirty="0">
                <a:solidFill>
                  <a:schemeClr val="tx1"/>
                </a:solidFill>
                <a:ea typeface="Times New Roman" panose="02020603050405020304" pitchFamily="18" charset="0"/>
                <a:cs typeface="Calibri"/>
              </a:rPr>
              <a:t>2% of surveyed businesses reported having no access to electricity.</a:t>
            </a:r>
          </a:p>
          <a:p>
            <a:pPr marL="742315" lvl="1" indent="-285115" algn="just">
              <a:lnSpc>
                <a:spcPct val="115000"/>
              </a:lnSpc>
              <a:spcBef>
                <a:spcPts val="300"/>
              </a:spcBef>
              <a:buSzPts val="1000"/>
              <a:buFont typeface="Courier New" panose="02070309020205020404" pitchFamily="49" charset="0"/>
              <a:buChar char="o"/>
              <a:tabLst>
                <a:tab pos="914377" algn="l"/>
              </a:tabLst>
            </a:pPr>
            <a:r>
              <a:rPr lang="en-GB" sz="1200" dirty="0">
                <a:solidFill>
                  <a:schemeClr val="tx1"/>
                </a:solidFill>
                <a:ea typeface="Times New Roman" panose="02020603050405020304" pitchFamily="18" charset="0"/>
                <a:cs typeface="Calibri"/>
              </a:rPr>
              <a:t>Weekly voltage instability and power outages reported by 45% of hotels, 50% of restaurants, 53% of kafundas, 54% of street vendors, 67% of bakeries, and 55% of catering services surveyed.</a:t>
            </a:r>
          </a:p>
          <a:p>
            <a:pPr marL="742315" lvl="1" indent="-285115" algn="just">
              <a:lnSpc>
                <a:spcPct val="114999"/>
              </a:lnSpc>
              <a:spcBef>
                <a:spcPts val="300"/>
              </a:spcBef>
              <a:buSzPts val="1000"/>
              <a:buFont typeface="Courier New" panose="02070309020205020404" pitchFamily="49" charset="0"/>
              <a:buChar char="o"/>
              <a:tabLst>
                <a:tab pos="914377" algn="l"/>
              </a:tabLst>
            </a:pPr>
            <a:r>
              <a:rPr lang="en-GB" sz="1200" dirty="0">
                <a:solidFill>
                  <a:schemeClr val="tx1"/>
                </a:solidFill>
                <a:ea typeface="Times New Roman" panose="02020603050405020304" pitchFamily="18" charset="0"/>
                <a:cs typeface="Calibri"/>
              </a:rPr>
              <a:t>During ethnographic studies, 73% reported having access to a three-phase power supply, while another 27% have access to a single-phase power supply. </a:t>
            </a:r>
          </a:p>
          <a:p>
            <a:pPr marL="742315" lvl="1" indent="-285115" algn="just">
              <a:lnSpc>
                <a:spcPct val="114999"/>
              </a:lnSpc>
              <a:spcBef>
                <a:spcPts val="300"/>
              </a:spcBef>
              <a:buSzPts val="1000"/>
              <a:buFont typeface="Courier New" panose="02070309020205020404" pitchFamily="49" charset="0"/>
              <a:buChar char="o"/>
              <a:tabLst>
                <a:tab pos="457189" algn="l"/>
              </a:tabLst>
            </a:pPr>
            <a:endParaRPr lang="en-GB" dirty="0">
              <a:solidFill>
                <a:schemeClr val="tx1"/>
              </a:solidFill>
              <a:cs typeface="Calibri"/>
            </a:endParaRPr>
          </a:p>
          <a:p>
            <a:pPr marL="742315" lvl="1" indent="-285115" algn="just">
              <a:lnSpc>
                <a:spcPct val="114999"/>
              </a:lnSpc>
              <a:spcBef>
                <a:spcPts val="300"/>
              </a:spcBef>
              <a:buSzPts val="1000"/>
              <a:buFont typeface="Courier New" panose="02070309020205020404" pitchFamily="49" charset="0"/>
              <a:buChar char="o"/>
              <a:tabLst>
                <a:tab pos="914377" algn="l"/>
              </a:tabLst>
            </a:pPr>
            <a:endParaRPr lang="en-GB" sz="1200" dirty="0">
              <a:solidFill>
                <a:srgbClr val="000000"/>
              </a:solidFill>
              <a:cs typeface="Calibri"/>
            </a:endParaRPr>
          </a:p>
          <a:p>
            <a:pPr marL="0" indent="0" algn="just">
              <a:lnSpc>
                <a:spcPct val="115000"/>
              </a:lnSpc>
              <a:spcBef>
                <a:spcPts val="300"/>
              </a:spcBef>
              <a:buNone/>
              <a:tabLst>
                <a:tab pos="914377" algn="l"/>
              </a:tabLst>
            </a:pPr>
            <a:endParaRPr lang="en-GB" sz="1200" dirty="0">
              <a:solidFill>
                <a:srgbClr val="000000"/>
              </a:solidFill>
              <a:cs typeface="Calibri"/>
            </a:endParaRPr>
          </a:p>
          <a:p>
            <a:pPr marL="742315" lvl="1" indent="-285115" algn="just">
              <a:lnSpc>
                <a:spcPct val="114999"/>
              </a:lnSpc>
              <a:spcBef>
                <a:spcPts val="300"/>
              </a:spcBef>
              <a:buSzPts val="1000"/>
              <a:buFont typeface="Courier New" panose="02070309020205020404" pitchFamily="49" charset="0"/>
              <a:buChar char="o"/>
              <a:tabLst>
                <a:tab pos="914377" algn="l"/>
              </a:tabLst>
            </a:pPr>
            <a:endParaRPr lang="en-GB" sz="1200" dirty="0">
              <a:solidFill>
                <a:srgbClr val="000000"/>
              </a:solidFill>
              <a:cs typeface="Calibri"/>
            </a:endParaRPr>
          </a:p>
          <a:p>
            <a:pPr marL="342265" indent="-342265">
              <a:spcBef>
                <a:spcPts val="300"/>
              </a:spcBef>
              <a:tabLst>
                <a:tab pos="914377" algn="l"/>
              </a:tabLst>
            </a:pPr>
            <a:endParaRPr lang="en-GB" sz="1200" dirty="0">
              <a:solidFill>
                <a:srgbClr val="404040"/>
              </a:solidFill>
              <a:cs typeface="Calibri"/>
            </a:endParaRPr>
          </a:p>
        </p:txBody>
      </p:sp>
      <p:sp>
        <p:nvSpPr>
          <p:cNvPr id="7" name="Slide Number Placeholder 6">
            <a:extLst>
              <a:ext uri="{FF2B5EF4-FFF2-40B4-BE49-F238E27FC236}">
                <a16:creationId xmlns:a16="http://schemas.microsoft.com/office/drawing/2014/main" id="{AC67CC6B-3152-970C-036B-5C07D3BC5FD3}"/>
              </a:ext>
            </a:extLst>
          </p:cNvPr>
          <p:cNvSpPr>
            <a:spLocks noGrp="1"/>
          </p:cNvSpPr>
          <p:nvPr>
            <p:ph type="sldNum" sz="quarter" idx="12"/>
          </p:nvPr>
        </p:nvSpPr>
        <p:spPr/>
        <p:txBody>
          <a:bodyPr/>
          <a:lstStyle/>
          <a:p>
            <a:fld id="{B2DC25EE-239B-4C5F-AAD1-255A7D5F1EE2}" type="slidenum">
              <a:rPr lang="en-US" smtClean="0"/>
              <a:t>14</a:t>
            </a:fld>
            <a:endParaRPr lang="en-US" dirty="0"/>
          </a:p>
        </p:txBody>
      </p:sp>
      <p:sp>
        <p:nvSpPr>
          <p:cNvPr id="8" name="Title 4">
            <a:extLst>
              <a:ext uri="{FF2B5EF4-FFF2-40B4-BE49-F238E27FC236}">
                <a16:creationId xmlns:a16="http://schemas.microsoft.com/office/drawing/2014/main" id="{F1DCCD8D-2F38-4EBA-B062-226EED57C8E0}"/>
              </a:ext>
            </a:extLst>
          </p:cNvPr>
          <p:cNvSpPr>
            <a:spLocks noGrp="1"/>
          </p:cNvSpPr>
          <p:nvPr>
            <p:ph type="title"/>
          </p:nvPr>
        </p:nvSpPr>
        <p:spPr>
          <a:xfrm>
            <a:off x="1694281" y="705947"/>
            <a:ext cx="9683523" cy="528797"/>
          </a:xfrm>
        </p:spPr>
        <p:txBody>
          <a:bodyPr>
            <a:noAutofit/>
          </a:bodyPr>
          <a:lstStyle/>
          <a:p>
            <a:r>
              <a:rPr lang="en-US" sz="2000" b="1" dirty="0">
                <a:solidFill>
                  <a:schemeClr val="tx1"/>
                </a:solidFill>
                <a:ea typeface="Aptos" panose="020B0004020202020204" pitchFamily="34" charset="0"/>
                <a:cs typeface="Times New Roman"/>
              </a:rPr>
              <a:t>Key commercial cooking segments: Summary</a:t>
            </a:r>
            <a:endParaRPr lang="en-US" sz="2000" b="1" dirty="0">
              <a:solidFill>
                <a:schemeClr val="tx1"/>
              </a:solidFill>
              <a:cs typeface="Times New Roman"/>
            </a:endParaRPr>
          </a:p>
        </p:txBody>
      </p:sp>
      <p:pic>
        <p:nvPicPr>
          <p:cNvPr id="9" name="Picture 8">
            <a:extLst>
              <a:ext uri="{FF2B5EF4-FFF2-40B4-BE49-F238E27FC236}">
                <a16:creationId xmlns:a16="http://schemas.microsoft.com/office/drawing/2014/main" id="{666092C9-DAA6-D410-4D71-40202C9D2B27}"/>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pic>
        <p:nvPicPr>
          <p:cNvPr id="2" name="Image 1" descr="Une image contenant texte, Police, Graphique, logo&#10;&#10;Le contenu généré par l’IA peut être incorrect.">
            <a:extLst>
              <a:ext uri="{FF2B5EF4-FFF2-40B4-BE49-F238E27FC236}">
                <a16:creationId xmlns:a16="http://schemas.microsoft.com/office/drawing/2014/main" id="{A262A729-4A6E-B34A-5F9A-40DE08F0DF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6" name="Image 5" descr="Une image contenant Police, texte, symbole, logo&#10;&#10;Le contenu généré par l’IA peut être incorrect.">
            <a:extLst>
              <a:ext uri="{FF2B5EF4-FFF2-40B4-BE49-F238E27FC236}">
                <a16:creationId xmlns:a16="http://schemas.microsoft.com/office/drawing/2014/main" id="{986A2385-928F-7B48-4674-533C98C978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2473863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2F1A240-36A8-B724-66A7-26573AD84015}"/>
              </a:ext>
            </a:extLst>
          </p:cNvPr>
          <p:cNvSpPr>
            <a:spLocks noGrp="1"/>
          </p:cNvSpPr>
          <p:nvPr>
            <p:ph type="sldNum" sz="quarter" idx="12"/>
          </p:nvPr>
        </p:nvSpPr>
        <p:spPr/>
        <p:txBody>
          <a:bodyPr/>
          <a:lstStyle/>
          <a:p>
            <a:fld id="{B2DC25EE-239B-4C5F-AAD1-255A7D5F1EE2}" type="slidenum">
              <a:rPr lang="en-US" smtClean="0"/>
              <a:t>15</a:t>
            </a:fld>
            <a:endParaRPr lang="en-US" dirty="0"/>
          </a:p>
        </p:txBody>
      </p:sp>
      <p:pic>
        <p:nvPicPr>
          <p:cNvPr id="8" name="Picture 7">
            <a:extLst>
              <a:ext uri="{FF2B5EF4-FFF2-40B4-BE49-F238E27FC236}">
                <a16:creationId xmlns:a16="http://schemas.microsoft.com/office/drawing/2014/main" id="{2BA94194-EB51-C9DD-62EB-CDD9C794D122}"/>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9" name="Title 1">
            <a:extLst>
              <a:ext uri="{FF2B5EF4-FFF2-40B4-BE49-F238E27FC236}">
                <a16:creationId xmlns:a16="http://schemas.microsoft.com/office/drawing/2014/main" id="{4784600B-9BF1-A661-3CA2-2A065B0E7F48}"/>
              </a:ext>
            </a:extLst>
          </p:cNvPr>
          <p:cNvSpPr txBox="1">
            <a:spLocks/>
          </p:cNvSpPr>
          <p:nvPr/>
        </p:nvSpPr>
        <p:spPr>
          <a:xfrm>
            <a:off x="1745767" y="620600"/>
            <a:ext cx="9133536" cy="69949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b="1" dirty="0">
                <a:solidFill>
                  <a:schemeClr val="tx1"/>
                </a:solidFill>
              </a:rPr>
              <a:t>RQ2: How does the wider policy landscape impact the commercial cooking sector? </a:t>
            </a:r>
          </a:p>
          <a:p>
            <a:endParaRPr lang="en-US" sz="2000" b="1" dirty="0">
              <a:solidFill>
                <a:schemeClr val="tx1"/>
              </a:solidFill>
            </a:endParaRPr>
          </a:p>
        </p:txBody>
      </p:sp>
      <p:sp>
        <p:nvSpPr>
          <p:cNvPr id="10" name="Rectangle 9">
            <a:extLst>
              <a:ext uri="{FF2B5EF4-FFF2-40B4-BE49-F238E27FC236}">
                <a16:creationId xmlns:a16="http://schemas.microsoft.com/office/drawing/2014/main" id="{BBEBC5D5-A3D9-7896-3427-376654515F4F}"/>
              </a:ext>
            </a:extLst>
          </p:cNvPr>
          <p:cNvSpPr/>
          <p:nvPr/>
        </p:nvSpPr>
        <p:spPr>
          <a:xfrm>
            <a:off x="1059333" y="1406720"/>
            <a:ext cx="10506404" cy="5355312"/>
          </a:xfrm>
          <a:prstGeom prst="rect">
            <a:avLst/>
          </a:prstGeom>
          <a:noFill/>
        </p:spPr>
        <p:txBody>
          <a:bodyPr wrap="square" lIns="91440" tIns="45720" rIns="91440" bIns="45720" anchor="t">
            <a:spAutoFit/>
          </a:bodyPr>
          <a:lstStyle/>
          <a:p>
            <a:pPr>
              <a:spcAft>
                <a:spcPts val="600"/>
              </a:spcAft>
            </a:pPr>
            <a:r>
              <a:rPr lang="en-US" sz="1300" b="1" dirty="0"/>
              <a:t>Uganda’s Energy Policy &amp; Vision 2040:</a:t>
            </a:r>
            <a:r>
              <a:rPr lang="en-US" sz="1300" dirty="0"/>
              <a:t> Aims to increase electricity access to 80% by 2040 , which could</a:t>
            </a:r>
            <a:r>
              <a:rPr lang="en-US" sz="1300" dirty="0">
                <a:solidFill>
                  <a:srgbClr val="00B0F0"/>
                </a:solidFill>
              </a:rPr>
              <a:t> </a:t>
            </a:r>
            <a:r>
              <a:rPr lang="en-US" sz="1300" dirty="0"/>
              <a:t>open up commercial electric cooking across Uganda</a:t>
            </a:r>
          </a:p>
          <a:p>
            <a:pPr>
              <a:spcAft>
                <a:spcPts val="600"/>
              </a:spcAft>
            </a:pPr>
            <a:r>
              <a:rPr lang="en-US" sz="1300" b="1" dirty="0"/>
              <a:t>National Development Plan III (NDP III):</a:t>
            </a:r>
            <a:r>
              <a:rPr lang="en-US" sz="1300" dirty="0"/>
              <a:t> Focuses on energy efficiency and clean cooking solutions but has slow progress in commercial adoption. The third National Development Plan (NDPIII) prioritizes reliable energy access for economic growth and sustainability. Key targets include increasing clean cooking energy use from 15% to 50%, reducing biomass dependency from 88% to 50%, and expanding LPG adoption from 1% to 8% by 2025. </a:t>
            </a:r>
          </a:p>
          <a:p>
            <a:pPr>
              <a:spcAft>
                <a:spcPts val="600"/>
              </a:spcAft>
            </a:pPr>
            <a:r>
              <a:rPr lang="en-US" sz="1300" b="1" dirty="0"/>
              <a:t>Micro, Small, and Medium Enterprises (MSME) Policy (2015):</a:t>
            </a:r>
            <a:r>
              <a:rPr lang="en-US" sz="1300" dirty="0"/>
              <a:t> Supports small businesses, however, it does not have specific financing models for eCooking adoption including registered commercial cooking businesses. </a:t>
            </a:r>
          </a:p>
          <a:p>
            <a:pPr>
              <a:spcAft>
                <a:spcPts val="1200"/>
              </a:spcAft>
            </a:pPr>
            <a:r>
              <a:rPr lang="en-US" sz="1300" b="1" dirty="0"/>
              <a:t>Electricity Tariffs</a:t>
            </a:r>
            <a:r>
              <a:rPr lang="en-US" sz="1300" dirty="0"/>
              <a:t>: Uganda's Cooking Tariff is designed to encourage eCooking by making electricity more affordable. Implemented under a Declining Block Tariff Structure, it offers reduced electricity rates for higher consumption tiers which mainly benefits households and institutions.  </a:t>
            </a:r>
          </a:p>
          <a:p>
            <a:r>
              <a:rPr lang="en-US" sz="1300" b="1" dirty="0">
                <a:solidFill>
                  <a:schemeClr val="accent6">
                    <a:lumMod val="75000"/>
                  </a:schemeClr>
                </a:solidFill>
              </a:rPr>
              <a:t>Barriers:</a:t>
            </a:r>
          </a:p>
          <a:p>
            <a:pPr marL="628635" lvl="1" indent="-171446">
              <a:buFont typeface="Arial" panose="020B0604020202020204" pitchFamily="34" charset="0"/>
              <a:buChar char="•"/>
            </a:pPr>
            <a:r>
              <a:rPr lang="en-GB" sz="1300" dirty="0"/>
              <a:t>Low uptake of incentives: Businesses struggle to access subsidies such as RBF managed by UECC due to complex application processes and lack of awareness.</a:t>
            </a:r>
          </a:p>
          <a:p>
            <a:pPr marL="628635" lvl="1" indent="-171446">
              <a:spcAft>
                <a:spcPts val="600"/>
              </a:spcAft>
              <a:buFont typeface="Arial" panose="020B0604020202020204" pitchFamily="34" charset="0"/>
              <a:buChar char="•"/>
            </a:pPr>
            <a:r>
              <a:rPr lang="en-GB" sz="1300" dirty="0"/>
              <a:t>Regulatory Gaps: Policies promoting clean cooking exist, but enforcement remains weak, allowing the continued dominance of biomass fuels.</a:t>
            </a:r>
          </a:p>
          <a:p>
            <a:r>
              <a:rPr lang="en-US" sz="1300" b="1" dirty="0">
                <a:solidFill>
                  <a:schemeClr val="accent6">
                    <a:lumMod val="75000"/>
                  </a:schemeClr>
                </a:solidFill>
              </a:rPr>
              <a:t>Potential Solutions</a:t>
            </a:r>
          </a:p>
          <a:p>
            <a:pPr marL="628635" lvl="1" indent="-171446">
              <a:buFont typeface="Arial" panose="020B0604020202020204" pitchFamily="34" charset="0"/>
              <a:buChar char="•"/>
            </a:pPr>
            <a:r>
              <a:rPr lang="en-US" sz="1300" dirty="0"/>
              <a:t>Increased funding for rural electrification and renewable energy initiatives can accelerate transitions.</a:t>
            </a:r>
          </a:p>
          <a:p>
            <a:pPr marL="628635" lvl="1" indent="-171446">
              <a:buFont typeface="Arial" panose="020B0604020202020204" pitchFamily="34" charset="0"/>
              <a:buChar char="•"/>
            </a:pPr>
            <a:r>
              <a:rPr lang="en-GB" sz="1300" dirty="0"/>
              <a:t>Stronger collaboration between government, private sector, and NGOs is needed to accelerate policy effectiveness.</a:t>
            </a:r>
          </a:p>
          <a:p>
            <a:pPr marL="628635" lvl="1" indent="-171446">
              <a:buFont typeface="Arial" panose="020B0604020202020204" pitchFamily="34" charset="0"/>
              <a:buChar char="•"/>
            </a:pPr>
            <a:r>
              <a:rPr lang="en-GB" sz="1300" dirty="0"/>
              <a:t>Lowering costs for modern cooking appliances through tax reductions can encourage more businesses to transition.</a:t>
            </a:r>
          </a:p>
          <a:p>
            <a:pPr marL="628635" lvl="1" indent="-171446">
              <a:buFont typeface="Arial" panose="020B0604020202020204" pitchFamily="34" charset="0"/>
              <a:buChar char="•"/>
            </a:pPr>
            <a:r>
              <a:rPr lang="en-US" sz="1300" dirty="0"/>
              <a:t>Simplify subsidy frameworks to benefit small businesses.</a:t>
            </a:r>
            <a:endParaRPr lang="en-GB" sz="1300" dirty="0"/>
          </a:p>
          <a:p>
            <a:pPr marL="628635" lvl="1" indent="-171446">
              <a:buFont typeface="Arial" panose="020B0604020202020204" pitchFamily="34" charset="0"/>
              <a:buChar char="•"/>
            </a:pPr>
            <a:r>
              <a:rPr lang="en-GB" sz="1300" dirty="0"/>
              <a:t>Educational programs to inform businesses about financing opportunities and long-term cost benefits of eCooking.</a:t>
            </a:r>
            <a:endParaRPr lang="en-US" sz="1300" b="1" i="1" dirty="0">
              <a:solidFill>
                <a:schemeClr val="accent5"/>
              </a:solidFill>
            </a:endParaRPr>
          </a:p>
          <a:p>
            <a:pPr>
              <a:tabLst>
                <a:tab pos="1371566" algn="l"/>
              </a:tabLst>
            </a:pPr>
            <a:endParaRPr lang="en-US" sz="1300" b="1" dirty="0">
              <a:solidFill>
                <a:schemeClr val="accent5"/>
              </a:solidFill>
              <a:latin typeface="Century Gothic" panose="020B0502020202020204"/>
              <a:ea typeface="Aptos" panose="020B0004020202020204" pitchFamily="34" charset="0"/>
              <a:cs typeface="Times New Roman" panose="02020603050405020304" pitchFamily="18" charset="0"/>
            </a:endParaRPr>
          </a:p>
          <a:p>
            <a:pPr>
              <a:tabLst>
                <a:tab pos="1371566" algn="l"/>
              </a:tabLst>
            </a:pPr>
            <a:endParaRPr lang="en-GB" sz="1300" dirty="0">
              <a:ln w="0"/>
              <a:solidFill>
                <a:srgbClr val="595959"/>
              </a:solidFill>
              <a:latin typeface="Century Gothic" panose="020B0502020202020204"/>
              <a:ea typeface="Aptos" panose="020B0004020202020204" pitchFamily="34" charset="0"/>
              <a:cs typeface="Times New Roman" panose="02020603050405020304" pitchFamily="18" charset="0"/>
            </a:endParaRPr>
          </a:p>
        </p:txBody>
      </p:sp>
      <p:pic>
        <p:nvPicPr>
          <p:cNvPr id="2" name="Image 1" descr="Une image contenant texte, Police, Graphique, logo&#10;&#10;Le contenu généré par l’IA peut être incorrect.">
            <a:extLst>
              <a:ext uri="{FF2B5EF4-FFF2-40B4-BE49-F238E27FC236}">
                <a16:creationId xmlns:a16="http://schemas.microsoft.com/office/drawing/2014/main" id="{A5A54528-0345-5F28-61F9-4E0937EDF0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8364" y="6310491"/>
            <a:ext cx="2410339" cy="538717"/>
          </a:xfrm>
          <a:prstGeom prst="rect">
            <a:avLst/>
          </a:prstGeom>
        </p:spPr>
      </p:pic>
      <p:pic>
        <p:nvPicPr>
          <p:cNvPr id="5" name="Image 4" descr="Une image contenant Police, texte, symbole, logo&#10;&#10;Le contenu généré par l’IA peut être incorrect.">
            <a:extLst>
              <a:ext uri="{FF2B5EF4-FFF2-40B4-BE49-F238E27FC236}">
                <a16:creationId xmlns:a16="http://schemas.microsoft.com/office/drawing/2014/main" id="{E2A81E12-9883-CA0E-F3F8-A765E87AD7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60" y="6301701"/>
            <a:ext cx="1553304" cy="556299"/>
          </a:xfrm>
          <a:prstGeom prst="rect">
            <a:avLst/>
          </a:prstGeom>
        </p:spPr>
      </p:pic>
    </p:spTree>
    <p:extLst>
      <p:ext uri="{BB962C8B-B14F-4D97-AF65-F5344CB8AC3E}">
        <p14:creationId xmlns:p14="http://schemas.microsoft.com/office/powerpoint/2010/main" val="4148417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197F1-7225-0165-14B7-9474A2359C39}"/>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460E6E7-9099-8C97-939C-9A18B54F3F34}"/>
              </a:ext>
            </a:extLst>
          </p:cNvPr>
          <p:cNvSpPr>
            <a:spLocks noGrp="1"/>
          </p:cNvSpPr>
          <p:nvPr>
            <p:ph type="sldNum" sz="quarter" idx="12"/>
          </p:nvPr>
        </p:nvSpPr>
        <p:spPr/>
        <p:txBody>
          <a:bodyPr/>
          <a:lstStyle/>
          <a:p>
            <a:fld id="{B2DC25EE-239B-4C5F-AAD1-255A7D5F1EE2}" type="slidenum">
              <a:rPr lang="en-US" smtClean="0"/>
              <a:t>16</a:t>
            </a:fld>
            <a:endParaRPr lang="en-US" dirty="0"/>
          </a:p>
        </p:txBody>
      </p:sp>
      <p:pic>
        <p:nvPicPr>
          <p:cNvPr id="8" name="Picture 7">
            <a:extLst>
              <a:ext uri="{FF2B5EF4-FFF2-40B4-BE49-F238E27FC236}">
                <a16:creationId xmlns:a16="http://schemas.microsoft.com/office/drawing/2014/main" id="{3592EFA4-22DA-6BD0-BC59-0F0884CBFD1F}"/>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9" name="Title 1">
            <a:extLst>
              <a:ext uri="{FF2B5EF4-FFF2-40B4-BE49-F238E27FC236}">
                <a16:creationId xmlns:a16="http://schemas.microsoft.com/office/drawing/2014/main" id="{1AE86205-530F-AF68-5CCE-FADF1EAD191B}"/>
              </a:ext>
            </a:extLst>
          </p:cNvPr>
          <p:cNvSpPr txBox="1">
            <a:spLocks/>
          </p:cNvSpPr>
          <p:nvPr/>
        </p:nvSpPr>
        <p:spPr>
          <a:xfrm>
            <a:off x="1741472" y="662061"/>
            <a:ext cx="9585092" cy="69949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b="1" dirty="0">
                <a:solidFill>
                  <a:schemeClr val="tx1"/>
                </a:solidFill>
              </a:rPr>
              <a:t>RQ2: </a:t>
            </a:r>
            <a:r>
              <a:rPr lang="en-GB" sz="2000" b="1" dirty="0">
                <a:ea typeface="Times New Roman" panose="02020603050405020304" pitchFamily="18" charset="0"/>
                <a:cs typeface="Calibri"/>
              </a:rPr>
              <a:t>How does the wider economic and policy landscape impact the commercial cooking sector? </a:t>
            </a:r>
            <a:endParaRPr lang="en-US" sz="2000" b="1" dirty="0">
              <a:ea typeface="Times New Roman" panose="02020603050405020304" pitchFamily="18" charset="0"/>
              <a:cs typeface="Calibri"/>
            </a:endParaRPr>
          </a:p>
          <a:p>
            <a:endParaRPr lang="en-US" sz="2000" b="1" dirty="0">
              <a:solidFill>
                <a:schemeClr val="tx1"/>
              </a:solidFill>
            </a:endParaRPr>
          </a:p>
        </p:txBody>
      </p:sp>
      <p:sp>
        <p:nvSpPr>
          <p:cNvPr id="10" name="Rectangle 9">
            <a:extLst>
              <a:ext uri="{FF2B5EF4-FFF2-40B4-BE49-F238E27FC236}">
                <a16:creationId xmlns:a16="http://schemas.microsoft.com/office/drawing/2014/main" id="{B6975C2F-8F61-43D4-001A-FD542876A59F}"/>
              </a:ext>
            </a:extLst>
          </p:cNvPr>
          <p:cNvSpPr/>
          <p:nvPr/>
        </p:nvSpPr>
        <p:spPr>
          <a:xfrm>
            <a:off x="560901" y="1483710"/>
            <a:ext cx="11230220" cy="4801314"/>
          </a:xfrm>
          <a:prstGeom prst="rect">
            <a:avLst/>
          </a:prstGeom>
          <a:noFill/>
        </p:spPr>
        <p:txBody>
          <a:bodyPr wrap="square" lIns="91440" tIns="45720" rIns="91440" bIns="45720" anchor="t">
            <a:spAutoFit/>
          </a:bodyPr>
          <a:lstStyle/>
          <a:p>
            <a:pPr>
              <a:spcAft>
                <a:spcPts val="600"/>
              </a:spcAft>
            </a:pPr>
            <a:r>
              <a:rPr lang="en-US" sz="1200" b="1" dirty="0"/>
              <a:t>The dominance of Microfinance Institution</a:t>
            </a:r>
            <a:r>
              <a:rPr lang="en-US" sz="1200" dirty="0"/>
              <a:t>s – Microfinance institutions (56%-10 microfinance institutions interviewed) play a crucial role in financing commercial cooking businesses, with commercial banks (22%-4 commercial banks interviewed), SACCOs (17%-3 saccos surveyed), and parastatals (5%-1 institution interviewed) also contributing to the total interviewed financial institutions. </a:t>
            </a:r>
          </a:p>
          <a:p>
            <a:pPr>
              <a:spcAft>
                <a:spcPts val="600"/>
              </a:spcAft>
            </a:pPr>
            <a:r>
              <a:rPr lang="en-US" sz="1200" b="1" dirty="0"/>
              <a:t>Limited Financial Products for Commercial Cooking Equipment Purchase: </a:t>
            </a:r>
            <a:r>
              <a:rPr lang="en-US" sz="1200" dirty="0"/>
              <a:t>While short-term and working capital loans are common, no financial institutions offer loans specifically for purchasing commercial cooking equipment and appliances.</a:t>
            </a:r>
          </a:p>
          <a:p>
            <a:r>
              <a:rPr lang="en-US" sz="1200" b="1" dirty="0"/>
              <a:t>Economic barriers: </a:t>
            </a:r>
          </a:p>
          <a:p>
            <a:pPr marL="628015" lvl="1" indent="-170815">
              <a:buFont typeface="Arial" panose="020B0604020202020204" pitchFamily="34" charset="0"/>
              <a:buChar char="•"/>
            </a:pPr>
            <a:r>
              <a:rPr lang="en-GB" sz="1200" dirty="0"/>
              <a:t>The high cost of LPG and electricity makes modern energy sources unaffordable for many businesses as reported by </a:t>
            </a:r>
            <a:r>
              <a:rPr lang="en-US" sz="1200" dirty="0"/>
              <a:t>75% of hotels, 65.2% of restaurants, 67% of Kafundas, 77% of street vendors, 80% of bakeries and 77% of catering services surveyed. </a:t>
            </a:r>
            <a:endParaRPr lang="en-GB" sz="1200" dirty="0"/>
          </a:p>
          <a:p>
            <a:pPr marL="628015" lvl="1" indent="-170815">
              <a:buFont typeface="Arial" panose="020B0604020202020204" pitchFamily="34" charset="0"/>
              <a:buChar char="•"/>
            </a:pPr>
            <a:r>
              <a:rPr lang="en-GB" sz="1200" dirty="0"/>
              <a:t>Financing Challenges: Tailored financial products for modern cooking technologies are scarce, and Results-Based Financing (RBF) remains underutilized due to low awareness.</a:t>
            </a:r>
          </a:p>
          <a:p>
            <a:pPr marL="628015" lvl="1" indent="-170815">
              <a:buFont typeface="Arial" panose="020B0604020202020204" pitchFamily="34" charset="0"/>
              <a:buChar char="•"/>
            </a:pPr>
            <a:r>
              <a:rPr lang="en-US" sz="1200" dirty="0"/>
              <a:t>Lack of collateral(30%), poor financial records(25.9%), and high interest rates (20.4%)hinder access to financing for small commercial cooking businesses as indicated by the responses financial institutions surveys and interviews.</a:t>
            </a:r>
          </a:p>
          <a:p>
            <a:r>
              <a:rPr lang="en-US" sz="1200" b="1" dirty="0"/>
              <a:t>Economic Contribution</a:t>
            </a:r>
          </a:p>
          <a:p>
            <a:pPr marL="628015" lvl="1" indent="-170815">
              <a:buFont typeface="Arial" panose="020B0604020202020204" pitchFamily="34" charset="0"/>
              <a:buChar char="•"/>
            </a:pPr>
            <a:r>
              <a:rPr lang="en-US" sz="1200" dirty="0"/>
              <a:t>The sector provides significant employment opportunities, particularly in urban centers.</a:t>
            </a:r>
          </a:p>
          <a:p>
            <a:pPr marL="628015" lvl="1" indent="-170815">
              <a:buFont typeface="Arial" panose="020B0604020202020204" pitchFamily="34" charset="0"/>
              <a:buChar char="•"/>
            </a:pPr>
            <a:r>
              <a:rPr lang="en-US" sz="1200" dirty="0"/>
              <a:t>Street vendors and small establishments form the backbone of the informal economy</a:t>
            </a:r>
          </a:p>
          <a:p>
            <a:pPr lvl="1"/>
            <a:endParaRPr lang="en-US" sz="1200" dirty="0"/>
          </a:p>
          <a:p>
            <a:pPr>
              <a:spcAft>
                <a:spcPts val="600"/>
              </a:spcAft>
            </a:pPr>
            <a:r>
              <a:rPr lang="en-US" sz="1200" b="1" dirty="0"/>
              <a:t>Challenges for Financial Institutions:</a:t>
            </a:r>
            <a:r>
              <a:rPr lang="en-US" sz="1200" dirty="0"/>
              <a:t> Limited knowledge of E-cooking technologies often perceived financial risks, high default rates, and lack of strong supplier partnerships pose challenges for financial institutions.  </a:t>
            </a:r>
            <a:endParaRPr lang="en-US" sz="1200" kern="100" dirty="0">
              <a:latin typeface="Aptos" panose="020B0004020202020204" pitchFamily="34" charset="0"/>
              <a:ea typeface="Aptos" panose="020B0004020202020204" pitchFamily="34" charset="0"/>
              <a:cs typeface="Times New Roman" panose="02020603050405020304" pitchFamily="18" charset="0"/>
            </a:endParaRPr>
          </a:p>
          <a:p>
            <a:r>
              <a:rPr lang="en-US" sz="1200" b="1" dirty="0"/>
              <a:t>Opportunities for Partnerships and Support:</a:t>
            </a:r>
            <a:r>
              <a:rPr lang="en-US" sz="1200" dirty="0"/>
              <a:t> Financial institutions are open to collaborations with energy distributors and other stakeholders to reduce risks and offer subsidized financing, with existing models like UECCC partnerships in Uganda serving as a potential blueprint and RBF run by GIZ in partnership with Equity bank to increase the distribution of high tier cooking appliances. </a:t>
            </a:r>
          </a:p>
          <a:p>
            <a:endParaRPr lang="en-US" sz="1300" b="1" i="1" dirty="0">
              <a:solidFill>
                <a:schemeClr val="accent5"/>
              </a:solidFill>
            </a:endParaRPr>
          </a:p>
          <a:p>
            <a:pPr>
              <a:tabLst>
                <a:tab pos="1371566" algn="l"/>
              </a:tabLst>
            </a:pPr>
            <a:endParaRPr lang="en-US" sz="1300" b="1" dirty="0">
              <a:solidFill>
                <a:schemeClr val="accent5"/>
              </a:solidFill>
              <a:latin typeface="Century Gothic" panose="020B0502020202020204"/>
              <a:ea typeface="Aptos" panose="020B0004020202020204" pitchFamily="34" charset="0"/>
              <a:cs typeface="Times New Roman" panose="02020603050405020304" pitchFamily="18" charset="0"/>
            </a:endParaRPr>
          </a:p>
          <a:p>
            <a:pPr>
              <a:tabLst>
                <a:tab pos="1371566" algn="l"/>
              </a:tabLst>
            </a:pPr>
            <a:endParaRPr lang="en-GB" sz="1300" dirty="0">
              <a:ln w="0"/>
              <a:solidFill>
                <a:srgbClr val="595959"/>
              </a:solidFill>
              <a:latin typeface="Century Gothic" panose="020B0502020202020204"/>
              <a:ea typeface="Aptos" panose="020B0004020202020204" pitchFamily="34" charset="0"/>
              <a:cs typeface="Times New Roman" panose="02020603050405020304" pitchFamily="18" charset="0"/>
            </a:endParaRPr>
          </a:p>
        </p:txBody>
      </p:sp>
      <p:pic>
        <p:nvPicPr>
          <p:cNvPr id="2" name="Image 1" descr="Une image contenant texte, Police, Graphique, logo&#10;&#10;Le contenu généré par l’IA peut être incorrect.">
            <a:extLst>
              <a:ext uri="{FF2B5EF4-FFF2-40B4-BE49-F238E27FC236}">
                <a16:creationId xmlns:a16="http://schemas.microsoft.com/office/drawing/2014/main" id="{A1BF15FD-F089-F608-4160-C96F619EFE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5" name="Image 4" descr="Une image contenant Police, texte, symbole, logo&#10;&#10;Le contenu généré par l’IA peut être incorrect.">
            <a:extLst>
              <a:ext uri="{FF2B5EF4-FFF2-40B4-BE49-F238E27FC236}">
                <a16:creationId xmlns:a16="http://schemas.microsoft.com/office/drawing/2014/main" id="{850C56C9-6643-3650-8FFD-8A8BCEB952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4187329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E7ACB-31F4-54DA-1122-E1DDB0CA10B0}"/>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5734CF3-D8F6-DED9-2524-22746DE9CF65}"/>
              </a:ext>
            </a:extLst>
          </p:cNvPr>
          <p:cNvSpPr>
            <a:spLocks noGrp="1"/>
          </p:cNvSpPr>
          <p:nvPr>
            <p:ph type="sldNum" sz="quarter" idx="12"/>
          </p:nvPr>
        </p:nvSpPr>
        <p:spPr/>
        <p:txBody>
          <a:bodyPr/>
          <a:lstStyle/>
          <a:p>
            <a:fld id="{B2DC25EE-239B-4C5F-AAD1-255A7D5F1EE2}" type="slidenum">
              <a:rPr lang="en-US" smtClean="0"/>
              <a:t>17</a:t>
            </a:fld>
            <a:endParaRPr lang="en-US" dirty="0"/>
          </a:p>
        </p:txBody>
      </p:sp>
      <p:pic>
        <p:nvPicPr>
          <p:cNvPr id="8" name="Picture 7">
            <a:extLst>
              <a:ext uri="{FF2B5EF4-FFF2-40B4-BE49-F238E27FC236}">
                <a16:creationId xmlns:a16="http://schemas.microsoft.com/office/drawing/2014/main" id="{5F3B0BBE-9434-FE37-C2C9-686A19C253E6}"/>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9" name="Title 1">
            <a:extLst>
              <a:ext uri="{FF2B5EF4-FFF2-40B4-BE49-F238E27FC236}">
                <a16:creationId xmlns:a16="http://schemas.microsoft.com/office/drawing/2014/main" id="{00A255F2-BB1E-2155-700F-6B790CF54051}"/>
              </a:ext>
            </a:extLst>
          </p:cNvPr>
          <p:cNvSpPr txBox="1">
            <a:spLocks/>
          </p:cNvSpPr>
          <p:nvPr/>
        </p:nvSpPr>
        <p:spPr>
          <a:xfrm>
            <a:off x="1767289" y="350425"/>
            <a:ext cx="9658733" cy="1188322"/>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b="1" dirty="0">
                <a:solidFill>
                  <a:schemeClr val="tx1"/>
                </a:solidFill>
              </a:rPr>
              <a:t>RQ3: </a:t>
            </a:r>
            <a:r>
              <a:rPr lang="en-GB" sz="2000" b="1" dirty="0">
                <a:ea typeface="Times New Roman" panose="02020603050405020304" pitchFamily="18" charset="0"/>
                <a:cs typeface="Calibri"/>
              </a:rPr>
              <a:t>What are the characteristics of commercial cooking equipment supply chains and how well established are these supply chains?</a:t>
            </a:r>
          </a:p>
          <a:p>
            <a:endParaRPr lang="en-US" sz="2000" b="1" dirty="0">
              <a:solidFill>
                <a:schemeClr val="tx1"/>
              </a:solidFill>
            </a:endParaRPr>
          </a:p>
        </p:txBody>
      </p:sp>
      <p:sp>
        <p:nvSpPr>
          <p:cNvPr id="10" name="Rectangle 9">
            <a:extLst>
              <a:ext uri="{FF2B5EF4-FFF2-40B4-BE49-F238E27FC236}">
                <a16:creationId xmlns:a16="http://schemas.microsoft.com/office/drawing/2014/main" id="{48B05D5F-E64B-4EF9-69E5-513E3C81F0C6}"/>
              </a:ext>
            </a:extLst>
          </p:cNvPr>
          <p:cNvSpPr/>
          <p:nvPr/>
        </p:nvSpPr>
        <p:spPr>
          <a:xfrm>
            <a:off x="651511" y="1152907"/>
            <a:ext cx="11230220" cy="692497"/>
          </a:xfrm>
          <a:prstGeom prst="rect">
            <a:avLst/>
          </a:prstGeom>
          <a:noFill/>
        </p:spPr>
        <p:txBody>
          <a:bodyPr wrap="square" lIns="91440" tIns="45720" rIns="91440" bIns="45720" anchor="t">
            <a:spAutoFit/>
          </a:bodyPr>
          <a:lstStyle/>
          <a:p>
            <a:endParaRPr lang="en-US" sz="1300" b="1" i="1" dirty="0">
              <a:solidFill>
                <a:schemeClr val="accent5"/>
              </a:solidFill>
            </a:endParaRPr>
          </a:p>
          <a:p>
            <a:pPr>
              <a:tabLst>
                <a:tab pos="1371566" algn="l"/>
              </a:tabLst>
            </a:pPr>
            <a:endParaRPr lang="en-US" sz="1300" b="1" dirty="0">
              <a:solidFill>
                <a:schemeClr val="accent5"/>
              </a:solidFill>
              <a:latin typeface="Century Gothic" panose="020B0502020202020204"/>
              <a:ea typeface="Aptos" panose="020B0004020202020204" pitchFamily="34" charset="0"/>
              <a:cs typeface="Times New Roman" panose="02020603050405020304" pitchFamily="18" charset="0"/>
            </a:endParaRPr>
          </a:p>
          <a:p>
            <a:pPr>
              <a:tabLst>
                <a:tab pos="1371566" algn="l"/>
              </a:tabLst>
            </a:pPr>
            <a:endParaRPr lang="en-GB" sz="1300" dirty="0">
              <a:ln w="0"/>
              <a:solidFill>
                <a:srgbClr val="595959"/>
              </a:solidFill>
              <a:latin typeface="Century Gothic" panose="020B0502020202020204"/>
              <a:ea typeface="Aptos" panose="020B0004020202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33569532-85EE-EC34-2DEA-AEDB6B74020C}"/>
              </a:ext>
            </a:extLst>
          </p:cNvPr>
          <p:cNvSpPr txBox="1"/>
          <p:nvPr/>
        </p:nvSpPr>
        <p:spPr>
          <a:xfrm>
            <a:off x="696439" y="1859384"/>
            <a:ext cx="5624149" cy="4278094"/>
          </a:xfrm>
          <a:prstGeom prst="rect">
            <a:avLst/>
          </a:prstGeom>
          <a:noFill/>
        </p:spPr>
        <p:txBody>
          <a:bodyPr wrap="square">
            <a:spAutoFit/>
          </a:bodyPr>
          <a:lstStyle/>
          <a:p>
            <a:pPr algn="just"/>
            <a:r>
              <a:rPr lang="en-US" sz="1600" dirty="0">
                <a:solidFill>
                  <a:schemeClr val="accent4">
                    <a:lumMod val="50000"/>
                  </a:schemeClr>
                </a:solidFill>
              </a:rPr>
              <a:t>Key elements:</a:t>
            </a:r>
          </a:p>
          <a:p>
            <a:pPr marL="285732" indent="-285744" algn="just">
              <a:buFont typeface="Arial" panose="020B0604020202020204" pitchFamily="34" charset="0"/>
              <a:buChar char="•"/>
            </a:pPr>
            <a:r>
              <a:rPr lang="en-US" sz="1600" dirty="0"/>
              <a:t>Manufacture –Limited local production, with a focus on biomass stoves</a:t>
            </a:r>
          </a:p>
          <a:p>
            <a:pPr marL="285732" indent="-285744" algn="just">
              <a:buFont typeface="Arial" panose="020B0604020202020204" pitchFamily="34" charset="0"/>
              <a:buChar char="•"/>
            </a:pPr>
            <a:r>
              <a:rPr lang="en-US" sz="1600" dirty="0"/>
              <a:t>Import – Heavy reliance on imports of commercial cooking appliances.</a:t>
            </a:r>
          </a:p>
          <a:p>
            <a:pPr marL="742921" lvl="1" indent="-285744" algn="just">
              <a:buFont typeface="Courier New" panose="02070309020205020404" pitchFamily="49" charset="0"/>
              <a:buChar char="o"/>
            </a:pPr>
            <a:r>
              <a:rPr lang="en-GB" sz="1600" dirty="0"/>
              <a:t>reported in 2023 on world integrated trade solution platform.</a:t>
            </a:r>
          </a:p>
          <a:p>
            <a:pPr marL="285750" indent="-285750">
              <a:buFont typeface="Arial" panose="020B0604020202020204" pitchFamily="34" charset="0"/>
              <a:buChar char="•"/>
            </a:pPr>
            <a:r>
              <a:rPr lang="en-US" sz="1600" dirty="0"/>
              <a:t>Another study on Uganda eCooking assessment by MECS and Endev analyzed the import volumes and retail pricing of key electric cooking appliances available in Uganda over the period of July-Dec 2019. </a:t>
            </a:r>
          </a:p>
          <a:p>
            <a:pPr marL="285750" indent="-285750">
              <a:buFont typeface="Arial" panose="020B0604020202020204" pitchFamily="34" charset="0"/>
              <a:buChar char="•"/>
            </a:pPr>
            <a:r>
              <a:rPr lang="en-US" sz="1600" dirty="0"/>
              <a:t>Distribution: Most suppliers and distributors are concentrated in urban centers, making access challenging for rural areas.</a:t>
            </a:r>
          </a:p>
          <a:p>
            <a:pPr marL="1200121" lvl="2" indent="-285744" algn="just">
              <a:buFont typeface="Courier New" panose="02070309020205020404" pitchFamily="49" charset="0"/>
              <a:buChar char="o"/>
            </a:pPr>
            <a:endParaRPr lang="en-GB" sz="1600" dirty="0"/>
          </a:p>
          <a:p>
            <a:pPr lvl="1" algn="just"/>
            <a:endParaRPr lang="en-US" sz="1600" dirty="0"/>
          </a:p>
        </p:txBody>
      </p:sp>
      <p:graphicFrame>
        <p:nvGraphicFramePr>
          <p:cNvPr id="5" name="Chart 4">
            <a:extLst>
              <a:ext uri="{FF2B5EF4-FFF2-40B4-BE49-F238E27FC236}">
                <a16:creationId xmlns:a16="http://schemas.microsoft.com/office/drawing/2014/main" id="{94A96C88-A14C-3385-DF94-6A748B075BC3}"/>
              </a:ext>
            </a:extLst>
          </p:cNvPr>
          <p:cNvGraphicFramePr/>
          <p:nvPr>
            <p:extLst>
              <p:ext uri="{D42A27DB-BD31-4B8C-83A1-F6EECF244321}">
                <p14:modId xmlns:p14="http://schemas.microsoft.com/office/powerpoint/2010/main" val="3209122658"/>
              </p:ext>
            </p:extLst>
          </p:nvPr>
        </p:nvGraphicFramePr>
        <p:xfrm>
          <a:off x="7622154" y="1302072"/>
          <a:ext cx="3555564" cy="255037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Chart 1">
            <a:extLst>
              <a:ext uri="{FF2B5EF4-FFF2-40B4-BE49-F238E27FC236}">
                <a16:creationId xmlns:a16="http://schemas.microsoft.com/office/drawing/2014/main" id="{609A8661-C7A4-94E4-94D6-3782E76D7E6E}"/>
              </a:ext>
            </a:extLst>
          </p:cNvPr>
          <p:cNvGraphicFramePr/>
          <p:nvPr>
            <p:extLst>
              <p:ext uri="{D42A27DB-BD31-4B8C-83A1-F6EECF244321}">
                <p14:modId xmlns:p14="http://schemas.microsoft.com/office/powerpoint/2010/main" val="1138927544"/>
              </p:ext>
            </p:extLst>
          </p:nvPr>
        </p:nvGraphicFramePr>
        <p:xfrm>
          <a:off x="7304314" y="3998431"/>
          <a:ext cx="4191245" cy="2859570"/>
        </p:xfrm>
        <a:graphic>
          <a:graphicData uri="http://schemas.openxmlformats.org/drawingml/2006/chart">
            <c:chart xmlns:c="http://schemas.openxmlformats.org/drawingml/2006/chart" xmlns:r="http://schemas.openxmlformats.org/officeDocument/2006/relationships" r:id="rId5"/>
          </a:graphicData>
        </a:graphic>
      </p:graphicFrame>
      <p:pic>
        <p:nvPicPr>
          <p:cNvPr id="4" name="Image 3" descr="Une image contenant texte, Police, Graphique, logo&#10;&#10;Le contenu généré par l’IA peut être incorrect.">
            <a:extLst>
              <a:ext uri="{FF2B5EF4-FFF2-40B4-BE49-F238E27FC236}">
                <a16:creationId xmlns:a16="http://schemas.microsoft.com/office/drawing/2014/main" id="{C39C607B-3C51-ED15-6E90-B9BC77BDAB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12" name="Image 11" descr="Une image contenant Police, texte, symbole, logo&#10;&#10;Le contenu généré par l’IA peut être incorrect.">
            <a:extLst>
              <a:ext uri="{FF2B5EF4-FFF2-40B4-BE49-F238E27FC236}">
                <a16:creationId xmlns:a16="http://schemas.microsoft.com/office/drawing/2014/main" id="{6AD2C06A-4016-E80C-D762-540DD33AC8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3205361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5F26E-9681-35CA-872F-04278282016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DC0AC8-953C-803E-9D78-DE69D5F74F6D}"/>
              </a:ext>
            </a:extLst>
          </p:cNvPr>
          <p:cNvSpPr>
            <a:spLocks noGrp="1"/>
          </p:cNvSpPr>
          <p:nvPr>
            <p:ph type="sldNum" sz="quarter" idx="12"/>
          </p:nvPr>
        </p:nvSpPr>
        <p:spPr/>
        <p:txBody>
          <a:bodyPr/>
          <a:lstStyle/>
          <a:p>
            <a:fld id="{B2DC25EE-239B-4C5F-AAD1-255A7D5F1EE2}" type="slidenum">
              <a:rPr lang="en-US" smtClean="0"/>
              <a:t>18</a:t>
            </a:fld>
            <a:endParaRPr lang="en-US" dirty="0"/>
          </a:p>
        </p:txBody>
      </p:sp>
      <p:pic>
        <p:nvPicPr>
          <p:cNvPr id="7" name="Picture 6">
            <a:extLst>
              <a:ext uri="{FF2B5EF4-FFF2-40B4-BE49-F238E27FC236}">
                <a16:creationId xmlns:a16="http://schemas.microsoft.com/office/drawing/2014/main" id="{5030CE2C-6AC0-1958-82E1-98978D725792}"/>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4" name="Rectangle 3">
            <a:extLst>
              <a:ext uri="{FF2B5EF4-FFF2-40B4-BE49-F238E27FC236}">
                <a16:creationId xmlns:a16="http://schemas.microsoft.com/office/drawing/2014/main" id="{80F4F96F-E1F7-E51A-8C52-619B9896B82E}"/>
              </a:ext>
            </a:extLst>
          </p:cNvPr>
          <p:cNvSpPr/>
          <p:nvPr/>
        </p:nvSpPr>
        <p:spPr>
          <a:xfrm>
            <a:off x="531814" y="1263239"/>
            <a:ext cx="6922618" cy="4662815"/>
          </a:xfrm>
          <a:prstGeom prst="rect">
            <a:avLst/>
          </a:prstGeom>
          <a:noFill/>
        </p:spPr>
        <p:txBody>
          <a:bodyPr wrap="square" lIns="91440" tIns="45720" rIns="91440" bIns="45720" anchor="t">
            <a:spAutoFit/>
          </a:bodyPr>
          <a:lstStyle/>
          <a:p>
            <a:r>
              <a:rPr lang="en-US" sz="1200" b="1" dirty="0"/>
              <a:t>Key players</a:t>
            </a:r>
            <a:r>
              <a:rPr lang="en-US" sz="1200" dirty="0"/>
              <a:t>: From the  supply chain key informants surveyed, 42% were suppliers and distributors, 29% were retailers/agents, 28% were manufactures and other 1%.</a:t>
            </a:r>
          </a:p>
          <a:p>
            <a:endParaRPr lang="en-GB" sz="1200" dirty="0">
              <a:ln w="0"/>
            </a:endParaRPr>
          </a:p>
          <a:p>
            <a:r>
              <a:rPr lang="en-GB" sz="1200" b="1" dirty="0">
                <a:ln w="0"/>
              </a:rPr>
              <a:t>Bestselling commercial cooking appliance brands: </a:t>
            </a:r>
            <a:r>
              <a:rPr lang="en-GB" sz="1200" dirty="0">
                <a:ln w="0"/>
              </a:rPr>
              <a:t>an observation from the supply chain players surveys indicated that generic commercial cooking appliances, ones without a brand attached to them show that brand reputation is not a leading factor considered when purchasing commercial equipment. </a:t>
            </a:r>
          </a:p>
          <a:p>
            <a:endParaRPr lang="en-GB" sz="1200" dirty="0">
              <a:ln w="0"/>
            </a:endParaRPr>
          </a:p>
          <a:p>
            <a:pPr>
              <a:lnSpc>
                <a:spcPct val="115000"/>
              </a:lnSpc>
            </a:pPr>
            <a:r>
              <a:rPr lang="en-US" sz="1200" b="1" dirty="0">
                <a:ln w="0"/>
              </a:rPr>
              <a:t>Average Cost</a:t>
            </a:r>
            <a:r>
              <a:rPr lang="en-US" sz="1200" dirty="0">
                <a:ln w="0"/>
              </a:rPr>
              <a:t>: The surveys for supply chain players shows that 48% of kitchen appliances cost more than UGX 1,000,000 (USD 270), 27% cost less than UGX 250,000 (USD 67.50), 16% range between UGX 250,000 - 500,000 (USD 68 - 135), and 9% are priced between UGX500,000-1,000,000(USD135–270).</a:t>
            </a:r>
          </a:p>
          <a:p>
            <a:pPr>
              <a:lnSpc>
                <a:spcPct val="115000"/>
              </a:lnSpc>
            </a:pPr>
            <a:endParaRPr lang="en-GB" sz="1200" dirty="0">
              <a:ln w="0"/>
            </a:endParaRPr>
          </a:p>
          <a:p>
            <a:r>
              <a:rPr lang="en-GB" sz="1200" b="1" dirty="0">
                <a:latin typeface="Century Gothic"/>
                <a:ea typeface="Calibri"/>
                <a:cs typeface="Calibri"/>
              </a:rPr>
              <a:t>Financing, </a:t>
            </a:r>
            <a:r>
              <a:rPr lang="en-GB" sz="1200" dirty="0">
                <a:latin typeface="Century Gothic"/>
                <a:ea typeface="Calibri"/>
                <a:cs typeface="Calibri"/>
              </a:rPr>
              <a:t>64.1% of the commercial cooking establishments are not willing to take loans to acquire electric cooking equipment, while 30.8% are open to obtaining loans </a:t>
            </a:r>
            <a:r>
              <a:rPr lang="en-US" sz="1200" dirty="0">
                <a:latin typeface="Century Gothic"/>
                <a:ea typeface="Calibri"/>
                <a:cs typeface="Calibri"/>
              </a:rPr>
              <a:t>and 5.1% being uncertain.</a:t>
            </a:r>
            <a:br>
              <a:rPr lang="en-GB" sz="1200" dirty="0">
                <a:ea typeface="Times New Roman" panose="02020603050405020304" pitchFamily="18" charset="0"/>
              </a:rPr>
            </a:br>
            <a:endParaRPr lang="en-GB" sz="1200" dirty="0">
              <a:ea typeface="Times New Roman" panose="02020603050405020304" pitchFamily="18" charset="0"/>
            </a:endParaRPr>
          </a:p>
          <a:p>
            <a:r>
              <a:rPr lang="en-US" sz="1200" b="1" dirty="0"/>
              <a:t>Repair services</a:t>
            </a:r>
            <a:r>
              <a:rPr lang="en-US" sz="1200" dirty="0"/>
              <a:t>: 35% of commercial cooking businesses reported difficulties in accessing repair services for modern appliances and 24% were unsure or unaware of availability of repair services.</a:t>
            </a:r>
          </a:p>
          <a:p>
            <a:endParaRPr lang="en-US" sz="1200" dirty="0"/>
          </a:p>
          <a:p>
            <a:r>
              <a:rPr lang="en-GB" sz="1200" b="1" dirty="0">
                <a:ea typeface="Times New Roman" panose="02020603050405020304" pitchFamily="18" charset="0"/>
              </a:rPr>
              <a:t>Most used energy source: </a:t>
            </a:r>
            <a:r>
              <a:rPr lang="en-GB" sz="1200" dirty="0">
                <a:ea typeface="Times New Roman" panose="02020603050405020304" pitchFamily="18" charset="0"/>
              </a:rPr>
              <a:t>Across all commercial cooking establishments surveyed (n=185), charcoal was the cooking fuels used by most businesses (used by 49% of surveyed businesses), followed by electricity (used by 23% of surveyed businesses).</a:t>
            </a:r>
          </a:p>
        </p:txBody>
      </p:sp>
      <p:sp>
        <p:nvSpPr>
          <p:cNvPr id="5" name="Title 1">
            <a:extLst>
              <a:ext uri="{FF2B5EF4-FFF2-40B4-BE49-F238E27FC236}">
                <a16:creationId xmlns:a16="http://schemas.microsoft.com/office/drawing/2014/main" id="{AFDD5888-4985-66C3-6B6E-533FAD25DD4D}"/>
              </a:ext>
            </a:extLst>
          </p:cNvPr>
          <p:cNvSpPr txBox="1">
            <a:spLocks/>
          </p:cNvSpPr>
          <p:nvPr/>
        </p:nvSpPr>
        <p:spPr>
          <a:xfrm>
            <a:off x="1727495" y="787784"/>
            <a:ext cx="9165907" cy="637580"/>
          </a:xfrm>
          <a:prstGeom prst="rect">
            <a:avLst/>
          </a:prstGeom>
        </p:spPr>
        <p:txBody>
          <a:bodyPr lIns="91440" tIns="45720" rIns="91440" bIns="45720" anchor="t">
            <a:normAutofit/>
          </a:bodyPr>
          <a:lstStyle>
            <a:lvl1pPr algn="l" defTabSz="457189"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b="1" dirty="0">
                <a:solidFill>
                  <a:schemeClr val="tx1"/>
                </a:solidFill>
              </a:rPr>
              <a:t>RQ3: Supply Chains </a:t>
            </a:r>
          </a:p>
        </p:txBody>
      </p:sp>
      <p:graphicFrame>
        <p:nvGraphicFramePr>
          <p:cNvPr id="6" name="Chart 5">
            <a:extLst>
              <a:ext uri="{FF2B5EF4-FFF2-40B4-BE49-F238E27FC236}">
                <a16:creationId xmlns:a16="http://schemas.microsoft.com/office/drawing/2014/main" id="{4C8D010F-E442-A7A3-4CD2-D541E3B727DD}"/>
              </a:ext>
            </a:extLst>
          </p:cNvPr>
          <p:cNvGraphicFramePr/>
          <p:nvPr>
            <p:extLst>
              <p:ext uri="{D42A27DB-BD31-4B8C-83A1-F6EECF244321}">
                <p14:modId xmlns:p14="http://schemas.microsoft.com/office/powerpoint/2010/main" val="3350922872"/>
              </p:ext>
            </p:extLst>
          </p:nvPr>
        </p:nvGraphicFramePr>
        <p:xfrm>
          <a:off x="7728434" y="351839"/>
          <a:ext cx="4124969" cy="281169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1D694FF0-9213-22AE-C7F7-4288017E71CE}"/>
              </a:ext>
            </a:extLst>
          </p:cNvPr>
          <p:cNvGraphicFramePr>
            <a:graphicFrameLocks/>
          </p:cNvGraphicFramePr>
          <p:nvPr>
            <p:extLst>
              <p:ext uri="{D42A27DB-BD31-4B8C-83A1-F6EECF244321}">
                <p14:modId xmlns:p14="http://schemas.microsoft.com/office/powerpoint/2010/main" val="2087517434"/>
              </p:ext>
            </p:extLst>
          </p:nvPr>
        </p:nvGraphicFramePr>
        <p:xfrm>
          <a:off x="7728434" y="3429000"/>
          <a:ext cx="4124969" cy="2743200"/>
        </p:xfrm>
        <a:graphic>
          <a:graphicData uri="http://schemas.openxmlformats.org/drawingml/2006/chart">
            <c:chart xmlns:c="http://schemas.openxmlformats.org/drawingml/2006/chart" xmlns:r="http://schemas.openxmlformats.org/officeDocument/2006/relationships" r:id="rId5"/>
          </a:graphicData>
        </a:graphic>
      </p:graphicFrame>
      <p:pic>
        <p:nvPicPr>
          <p:cNvPr id="3" name="Image 2" descr="Une image contenant texte, Police, Graphique, logo&#10;&#10;Le contenu généré par l’IA peut être incorrect.">
            <a:extLst>
              <a:ext uri="{FF2B5EF4-FFF2-40B4-BE49-F238E27FC236}">
                <a16:creationId xmlns:a16="http://schemas.microsoft.com/office/drawing/2014/main" id="{F40D949A-D606-491C-7478-AE31FAD5E7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11" name="Image 10" descr="Une image contenant Police, texte, symbole, logo&#10;&#10;Le contenu généré par l’IA peut être incorrect.">
            <a:extLst>
              <a:ext uri="{FF2B5EF4-FFF2-40B4-BE49-F238E27FC236}">
                <a16:creationId xmlns:a16="http://schemas.microsoft.com/office/drawing/2014/main" id="{20886C7F-51DC-01ED-E9FC-EBD17A77C2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2210835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3DAF45-9224-9672-E7C4-DBA2B57E68B0}"/>
              </a:ext>
            </a:extLst>
          </p:cNvPr>
          <p:cNvSpPr>
            <a:spLocks noGrp="1"/>
          </p:cNvSpPr>
          <p:nvPr>
            <p:ph type="sldNum" sz="quarter" idx="12"/>
          </p:nvPr>
        </p:nvSpPr>
        <p:spPr/>
        <p:txBody>
          <a:bodyPr/>
          <a:lstStyle/>
          <a:p>
            <a:fld id="{B2DC25EE-239B-4C5F-AAD1-255A7D5F1EE2}" type="slidenum">
              <a:rPr lang="en-US" smtClean="0"/>
              <a:t>19</a:t>
            </a:fld>
            <a:endParaRPr lang="en-US" dirty="0"/>
          </a:p>
        </p:txBody>
      </p:sp>
      <p:sp>
        <p:nvSpPr>
          <p:cNvPr id="6" name="TextBox 5">
            <a:extLst>
              <a:ext uri="{FF2B5EF4-FFF2-40B4-BE49-F238E27FC236}">
                <a16:creationId xmlns:a16="http://schemas.microsoft.com/office/drawing/2014/main" id="{A72E54C3-BECA-2217-DC2E-577D15455FC3}"/>
              </a:ext>
            </a:extLst>
          </p:cNvPr>
          <p:cNvSpPr txBox="1"/>
          <p:nvPr/>
        </p:nvSpPr>
        <p:spPr>
          <a:xfrm>
            <a:off x="1717769" y="723411"/>
            <a:ext cx="6987396" cy="400110"/>
          </a:xfrm>
          <a:prstGeom prst="rect">
            <a:avLst/>
          </a:prstGeom>
          <a:noFill/>
        </p:spPr>
        <p:txBody>
          <a:bodyPr wrap="square" lIns="91440" tIns="45720" rIns="91440" bIns="45720" anchor="t">
            <a:spAutoFit/>
          </a:bodyPr>
          <a:lstStyle/>
          <a:p>
            <a:r>
              <a:rPr lang="en-US" sz="2000" b="1" dirty="0"/>
              <a:t>RQ3: Supply Chains </a:t>
            </a:r>
          </a:p>
        </p:txBody>
      </p:sp>
      <p:graphicFrame>
        <p:nvGraphicFramePr>
          <p:cNvPr id="13" name="Table 12">
            <a:extLst>
              <a:ext uri="{FF2B5EF4-FFF2-40B4-BE49-F238E27FC236}">
                <a16:creationId xmlns:a16="http://schemas.microsoft.com/office/drawing/2014/main" id="{5F5981E5-7BEB-4587-3A88-D3879AE7B7DB}"/>
              </a:ext>
            </a:extLst>
          </p:cNvPr>
          <p:cNvGraphicFramePr>
            <a:graphicFrameLocks noGrp="1"/>
          </p:cNvGraphicFramePr>
          <p:nvPr>
            <p:extLst>
              <p:ext uri="{D42A27DB-BD31-4B8C-83A1-F6EECF244321}">
                <p14:modId xmlns:p14="http://schemas.microsoft.com/office/powerpoint/2010/main" val="1649537094"/>
              </p:ext>
            </p:extLst>
          </p:nvPr>
        </p:nvGraphicFramePr>
        <p:xfrm>
          <a:off x="1629633" y="1514644"/>
          <a:ext cx="8223398" cy="4555572"/>
        </p:xfrm>
        <a:graphic>
          <a:graphicData uri="http://schemas.openxmlformats.org/drawingml/2006/table">
            <a:tbl>
              <a:tblPr firstRow="1" bandRow="1">
                <a:tableStyleId>{C083E6E3-FA7D-4D7B-A595-EF9225AFEA82}</a:tableStyleId>
              </a:tblPr>
              <a:tblGrid>
                <a:gridCol w="4111699">
                  <a:extLst>
                    <a:ext uri="{9D8B030D-6E8A-4147-A177-3AD203B41FA5}">
                      <a16:colId xmlns:a16="http://schemas.microsoft.com/office/drawing/2014/main" val="824189540"/>
                    </a:ext>
                  </a:extLst>
                </a:gridCol>
                <a:gridCol w="4111699">
                  <a:extLst>
                    <a:ext uri="{9D8B030D-6E8A-4147-A177-3AD203B41FA5}">
                      <a16:colId xmlns:a16="http://schemas.microsoft.com/office/drawing/2014/main" val="848178095"/>
                    </a:ext>
                  </a:extLst>
                </a:gridCol>
              </a:tblGrid>
              <a:tr h="349151">
                <a:tc>
                  <a:txBody>
                    <a:bodyPr/>
                    <a:lstStyle/>
                    <a:p>
                      <a:r>
                        <a:rPr lang="en-US" dirty="0"/>
                        <a:t>Appliance</a:t>
                      </a:r>
                    </a:p>
                  </a:txBody>
                  <a:tcPr/>
                </a:tc>
                <a:tc>
                  <a:txBody>
                    <a:bodyPr/>
                    <a:lstStyle/>
                    <a:p>
                      <a:r>
                        <a:rPr lang="en-US" sz="1800" b="1" u="none" strike="noStrike" dirty="0">
                          <a:solidFill>
                            <a:schemeClr val="tx1"/>
                          </a:solidFill>
                          <a:effectLst/>
                        </a:rPr>
                        <a:t>Average Price (UGX)</a:t>
                      </a:r>
                      <a:endParaRPr lang="en-US" b="1" dirty="0">
                        <a:solidFill>
                          <a:schemeClr val="tx1"/>
                        </a:solidFill>
                      </a:endParaRPr>
                    </a:p>
                  </a:txBody>
                  <a:tcPr/>
                </a:tc>
                <a:extLst>
                  <a:ext uri="{0D108BD9-81ED-4DB2-BD59-A6C34878D82A}">
                    <a16:rowId xmlns:a16="http://schemas.microsoft.com/office/drawing/2014/main" val="652012333"/>
                  </a:ext>
                </a:extLst>
              </a:tr>
              <a:tr h="349151">
                <a:tc>
                  <a:txBody>
                    <a:bodyPr/>
                    <a:lstStyle/>
                    <a:p>
                      <a:pPr algn="l" fontAlgn="ctr"/>
                      <a:r>
                        <a:rPr lang="en-US" sz="1100" b="0" u="none" strike="noStrike" dirty="0">
                          <a:solidFill>
                            <a:srgbClr val="000000"/>
                          </a:solidFill>
                          <a:effectLst/>
                        </a:rPr>
                        <a:t>Microwaves</a:t>
                      </a:r>
                      <a:endParaRPr lang="en-US" sz="1100" b="0" i="0" u="none" strike="noStrike" dirty="0">
                        <a:solidFill>
                          <a:srgbClr val="000000"/>
                        </a:solidFill>
                        <a:effectLst/>
                        <a:latin typeface="+mn-lt"/>
                      </a:endParaRPr>
                    </a:p>
                  </a:txBody>
                  <a:tcPr marL="7620" marR="7620" marT="7620" marB="0" anchor="ctr"/>
                </a:tc>
                <a:tc>
                  <a:txBody>
                    <a:bodyPr/>
                    <a:lstStyle/>
                    <a:p>
                      <a:pPr algn="r" fontAlgn="ctr"/>
                      <a:r>
                        <a:rPr lang="en-US" sz="1100" b="0" u="none" strike="noStrike" dirty="0">
                          <a:solidFill>
                            <a:srgbClr val="000000"/>
                          </a:solidFill>
                          <a:effectLst/>
                        </a:rPr>
                        <a:t>800,000</a:t>
                      </a:r>
                      <a:endParaRPr lang="en-US" sz="11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3058891084"/>
                  </a:ext>
                </a:extLst>
              </a:tr>
              <a:tr h="349151">
                <a:tc>
                  <a:txBody>
                    <a:bodyPr/>
                    <a:lstStyle/>
                    <a:p>
                      <a:pPr algn="l" fontAlgn="ctr"/>
                      <a:r>
                        <a:rPr lang="en-US" sz="1100" b="0" u="none" strike="noStrike" dirty="0">
                          <a:solidFill>
                            <a:srgbClr val="000000"/>
                          </a:solidFill>
                          <a:effectLst/>
                        </a:rPr>
                        <a:t>Deep fryers</a:t>
                      </a:r>
                      <a:endParaRPr lang="en-US" sz="1100" b="0" i="0" u="none" strike="noStrike" dirty="0">
                        <a:solidFill>
                          <a:srgbClr val="000000"/>
                        </a:solidFill>
                        <a:effectLst/>
                        <a:latin typeface="+mn-lt"/>
                      </a:endParaRPr>
                    </a:p>
                  </a:txBody>
                  <a:tcPr marL="7620" marR="7620" marT="7620" marB="0" anchor="ctr"/>
                </a:tc>
                <a:tc>
                  <a:txBody>
                    <a:bodyPr/>
                    <a:lstStyle/>
                    <a:p>
                      <a:pPr algn="r" fontAlgn="ctr"/>
                      <a:r>
                        <a:rPr lang="en-US" sz="1100" b="0" u="none" strike="noStrike" dirty="0">
                          <a:solidFill>
                            <a:srgbClr val="000000"/>
                          </a:solidFill>
                          <a:effectLst/>
                        </a:rPr>
                        <a:t>500,000</a:t>
                      </a:r>
                      <a:endParaRPr lang="en-US" sz="11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538322403"/>
                  </a:ext>
                </a:extLst>
              </a:tr>
              <a:tr h="349151">
                <a:tc>
                  <a:txBody>
                    <a:bodyPr/>
                    <a:lstStyle/>
                    <a:p>
                      <a:pPr algn="l" fontAlgn="ctr"/>
                      <a:r>
                        <a:rPr lang="en-US" sz="1100" b="0" u="none" strike="noStrike" dirty="0">
                          <a:solidFill>
                            <a:srgbClr val="000000"/>
                          </a:solidFill>
                          <a:effectLst/>
                        </a:rPr>
                        <a:t>Rice cookers</a:t>
                      </a:r>
                      <a:endParaRPr lang="en-US" sz="1100" b="0" i="0" u="none" strike="noStrike" dirty="0">
                        <a:solidFill>
                          <a:srgbClr val="000000"/>
                        </a:solidFill>
                        <a:effectLst/>
                        <a:latin typeface="+mn-lt"/>
                      </a:endParaRPr>
                    </a:p>
                  </a:txBody>
                  <a:tcPr marL="7620" marR="7620" marT="7620" marB="0" anchor="ctr"/>
                </a:tc>
                <a:tc>
                  <a:txBody>
                    <a:bodyPr/>
                    <a:lstStyle/>
                    <a:p>
                      <a:pPr algn="r" fontAlgn="ctr"/>
                      <a:r>
                        <a:rPr lang="en-US" sz="1100" b="0" u="none" strike="noStrike" dirty="0">
                          <a:solidFill>
                            <a:srgbClr val="000000"/>
                          </a:solidFill>
                          <a:effectLst/>
                        </a:rPr>
                        <a:t>335,000</a:t>
                      </a:r>
                      <a:endParaRPr lang="en-US" sz="11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2719430548"/>
                  </a:ext>
                </a:extLst>
              </a:tr>
              <a:tr h="349151">
                <a:tc>
                  <a:txBody>
                    <a:bodyPr/>
                    <a:lstStyle/>
                    <a:p>
                      <a:pPr algn="l" fontAlgn="ctr"/>
                      <a:r>
                        <a:rPr lang="en-US" sz="1100" b="0" u="none" strike="noStrike" dirty="0">
                          <a:solidFill>
                            <a:srgbClr val="000000"/>
                          </a:solidFill>
                          <a:effectLst/>
                        </a:rPr>
                        <a:t>Coffee Maker</a:t>
                      </a:r>
                      <a:endParaRPr lang="en-US" sz="1100" b="0" i="0" u="none" strike="noStrike" dirty="0">
                        <a:solidFill>
                          <a:srgbClr val="000000"/>
                        </a:solidFill>
                        <a:effectLst/>
                        <a:latin typeface="+mn-lt"/>
                      </a:endParaRPr>
                    </a:p>
                  </a:txBody>
                  <a:tcPr marL="7620" marR="7620" marT="7620" marB="0" anchor="ctr"/>
                </a:tc>
                <a:tc>
                  <a:txBody>
                    <a:bodyPr/>
                    <a:lstStyle/>
                    <a:p>
                      <a:pPr algn="r" fontAlgn="b"/>
                      <a:r>
                        <a:rPr lang="en-US" sz="1100" b="0" u="none" strike="noStrike" dirty="0">
                          <a:solidFill>
                            <a:srgbClr val="000000"/>
                          </a:solidFill>
                          <a:effectLst/>
                        </a:rPr>
                        <a:t>550,000</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568388658"/>
                  </a:ext>
                </a:extLst>
              </a:tr>
              <a:tr h="349151">
                <a:tc>
                  <a:txBody>
                    <a:bodyPr/>
                    <a:lstStyle/>
                    <a:p>
                      <a:pPr algn="l" fontAlgn="ctr"/>
                      <a:r>
                        <a:rPr lang="en-US" sz="1100" b="0" u="none" strike="noStrike" dirty="0">
                          <a:solidFill>
                            <a:srgbClr val="000000"/>
                          </a:solidFill>
                          <a:effectLst/>
                        </a:rPr>
                        <a:t>Juice Blenders</a:t>
                      </a:r>
                      <a:endParaRPr lang="en-US" sz="1100" b="0" i="0" u="none" strike="noStrike" dirty="0">
                        <a:solidFill>
                          <a:srgbClr val="000000"/>
                        </a:solidFill>
                        <a:effectLst/>
                        <a:latin typeface="+mn-lt"/>
                      </a:endParaRPr>
                    </a:p>
                  </a:txBody>
                  <a:tcPr marL="7620" marR="7620" marT="7620" marB="0" anchor="ctr"/>
                </a:tc>
                <a:tc>
                  <a:txBody>
                    <a:bodyPr/>
                    <a:lstStyle/>
                    <a:p>
                      <a:pPr algn="r" fontAlgn="ctr"/>
                      <a:r>
                        <a:rPr lang="en-US" sz="1100" b="0" u="none" strike="noStrike" dirty="0">
                          <a:solidFill>
                            <a:srgbClr val="000000"/>
                          </a:solidFill>
                          <a:effectLst/>
                        </a:rPr>
                        <a:t>300,000</a:t>
                      </a:r>
                      <a:endParaRPr lang="en-US" sz="11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3439677797"/>
                  </a:ext>
                </a:extLst>
              </a:tr>
              <a:tr h="349151">
                <a:tc>
                  <a:txBody>
                    <a:bodyPr/>
                    <a:lstStyle/>
                    <a:p>
                      <a:pPr algn="l" fontAlgn="ctr"/>
                      <a:r>
                        <a:rPr lang="en-US" sz="1100" b="0" u="none" strike="noStrike" dirty="0">
                          <a:solidFill>
                            <a:srgbClr val="000000"/>
                          </a:solidFill>
                          <a:effectLst/>
                        </a:rPr>
                        <a:t>Charcoal stove</a:t>
                      </a:r>
                      <a:endParaRPr lang="en-US" sz="1100" b="0" i="0" u="none" strike="noStrike" dirty="0">
                        <a:solidFill>
                          <a:srgbClr val="000000"/>
                        </a:solidFill>
                        <a:effectLst/>
                        <a:latin typeface="+mn-lt"/>
                      </a:endParaRPr>
                    </a:p>
                  </a:txBody>
                  <a:tcPr marL="7620" marR="7620" marT="7620" marB="0" anchor="ctr"/>
                </a:tc>
                <a:tc>
                  <a:txBody>
                    <a:bodyPr/>
                    <a:lstStyle/>
                    <a:p>
                      <a:pPr algn="r" fontAlgn="ctr"/>
                      <a:r>
                        <a:rPr lang="en-US" sz="1100" b="0" u="none" strike="noStrike" dirty="0">
                          <a:solidFill>
                            <a:srgbClr val="000000"/>
                          </a:solidFill>
                          <a:effectLst/>
                        </a:rPr>
                        <a:t>70,000</a:t>
                      </a:r>
                      <a:endParaRPr lang="en-US" sz="11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4127986523"/>
                  </a:ext>
                </a:extLst>
              </a:tr>
              <a:tr h="349151">
                <a:tc>
                  <a:txBody>
                    <a:bodyPr/>
                    <a:lstStyle/>
                    <a:p>
                      <a:pPr algn="l" fontAlgn="ctr"/>
                      <a:r>
                        <a:rPr lang="en-US" sz="1100" b="0" u="none" strike="noStrike" dirty="0">
                          <a:solidFill>
                            <a:srgbClr val="000000"/>
                          </a:solidFill>
                          <a:effectLst/>
                        </a:rPr>
                        <a:t>Briquettes stove</a:t>
                      </a:r>
                      <a:endParaRPr lang="en-US" sz="1100" b="0" i="0" u="none" strike="noStrike" dirty="0">
                        <a:solidFill>
                          <a:srgbClr val="000000"/>
                        </a:solidFill>
                        <a:effectLst/>
                        <a:latin typeface="+mn-lt"/>
                      </a:endParaRPr>
                    </a:p>
                  </a:txBody>
                  <a:tcPr marL="7620" marR="7620" marT="7620" marB="0" anchor="ctr"/>
                </a:tc>
                <a:tc>
                  <a:txBody>
                    <a:bodyPr/>
                    <a:lstStyle/>
                    <a:p>
                      <a:pPr algn="r" fontAlgn="ctr"/>
                      <a:r>
                        <a:rPr lang="en-US" sz="1100" b="0" u="none" strike="noStrike" dirty="0">
                          <a:solidFill>
                            <a:srgbClr val="000000"/>
                          </a:solidFill>
                          <a:effectLst/>
                        </a:rPr>
                        <a:t>100,000</a:t>
                      </a:r>
                      <a:endParaRPr lang="en-US" sz="11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2555718088"/>
                  </a:ext>
                </a:extLst>
              </a:tr>
              <a:tr h="349151">
                <a:tc>
                  <a:txBody>
                    <a:bodyPr/>
                    <a:lstStyle/>
                    <a:p>
                      <a:pPr algn="l" fontAlgn="ctr"/>
                      <a:r>
                        <a:rPr lang="en-US" sz="1100" b="0" u="none" strike="noStrike" dirty="0">
                          <a:solidFill>
                            <a:srgbClr val="000000"/>
                          </a:solidFill>
                          <a:effectLst/>
                        </a:rPr>
                        <a:t>Institutional Stove</a:t>
                      </a:r>
                      <a:endParaRPr lang="en-US" sz="1100" b="0" i="0" u="none" strike="noStrike" dirty="0">
                        <a:solidFill>
                          <a:srgbClr val="000000"/>
                        </a:solidFill>
                        <a:effectLst/>
                        <a:latin typeface="+mn-lt"/>
                      </a:endParaRPr>
                    </a:p>
                  </a:txBody>
                  <a:tcPr marL="7620" marR="7620" marT="7620" marB="0" anchor="ctr"/>
                </a:tc>
                <a:tc>
                  <a:txBody>
                    <a:bodyPr/>
                    <a:lstStyle/>
                    <a:p>
                      <a:pPr algn="r" fontAlgn="ctr"/>
                      <a:r>
                        <a:rPr lang="en-US" sz="1100" b="0" u="none" strike="noStrike" dirty="0">
                          <a:solidFill>
                            <a:srgbClr val="000000"/>
                          </a:solidFill>
                          <a:effectLst/>
                        </a:rPr>
                        <a:t>200,000</a:t>
                      </a:r>
                      <a:endParaRPr lang="en-US" sz="1100" b="0" i="0" u="none" strike="noStrike" dirty="0">
                        <a:solidFill>
                          <a:srgbClr val="000000"/>
                        </a:solidFill>
                        <a:effectLst/>
                        <a:latin typeface="+mn-lt"/>
                      </a:endParaRPr>
                    </a:p>
                  </a:txBody>
                  <a:tcPr marL="7620" marR="7620" marT="7620" marB="0" anchor="ctr"/>
                </a:tc>
                <a:extLst>
                  <a:ext uri="{0D108BD9-81ED-4DB2-BD59-A6C34878D82A}">
                    <a16:rowId xmlns:a16="http://schemas.microsoft.com/office/drawing/2014/main" val="1136221360"/>
                  </a:ext>
                </a:extLst>
              </a:tr>
              <a:tr h="349151">
                <a:tc>
                  <a:txBody>
                    <a:bodyPr/>
                    <a:lstStyle/>
                    <a:p>
                      <a:pPr algn="l" fontAlgn="ctr"/>
                      <a:r>
                        <a:rPr lang="en-US" sz="1100" b="0" u="none" strike="noStrike" dirty="0">
                          <a:solidFill>
                            <a:srgbClr val="000000"/>
                          </a:solidFill>
                          <a:effectLst/>
                        </a:rPr>
                        <a:t>Charcoal Ovens</a:t>
                      </a:r>
                      <a:endParaRPr lang="en-US" sz="1100" b="0" i="0" u="none" strike="noStrike" dirty="0">
                        <a:solidFill>
                          <a:srgbClr val="000000"/>
                        </a:solidFill>
                        <a:effectLst/>
                        <a:latin typeface="+mn-lt"/>
                      </a:endParaRPr>
                    </a:p>
                  </a:txBody>
                  <a:tcPr marL="7620" marR="7620" marT="7620" marB="0" anchor="ctr"/>
                </a:tc>
                <a:tc>
                  <a:txBody>
                    <a:bodyPr/>
                    <a:lstStyle/>
                    <a:p>
                      <a:pPr algn="r" fontAlgn="b"/>
                      <a:r>
                        <a:rPr lang="en-US" sz="1100" b="0" u="none" strike="noStrike" dirty="0">
                          <a:solidFill>
                            <a:srgbClr val="000000"/>
                          </a:solidFill>
                          <a:effectLst/>
                        </a:rPr>
                        <a:t>Between 900,000 to 8,000,000</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1076024907"/>
                  </a:ext>
                </a:extLst>
              </a:tr>
              <a:tr h="349151">
                <a:tc>
                  <a:txBody>
                    <a:bodyPr/>
                    <a:lstStyle/>
                    <a:p>
                      <a:pPr algn="l" fontAlgn="ctr"/>
                      <a:r>
                        <a:rPr lang="en-US" sz="1100" b="0" u="none" strike="noStrike" dirty="0">
                          <a:solidFill>
                            <a:srgbClr val="000000"/>
                          </a:solidFill>
                          <a:effectLst/>
                        </a:rPr>
                        <a:t>Gas Oven</a:t>
                      </a:r>
                      <a:endParaRPr lang="en-US" sz="1100" b="0" i="0" u="none" strike="noStrike" dirty="0">
                        <a:solidFill>
                          <a:srgbClr val="000000"/>
                        </a:solidFill>
                        <a:effectLst/>
                        <a:latin typeface="+mn-lt"/>
                      </a:endParaRPr>
                    </a:p>
                  </a:txBody>
                  <a:tcPr marL="7620" marR="7620" marT="7620" marB="0" anchor="ctr"/>
                </a:tc>
                <a:tc>
                  <a:txBody>
                    <a:bodyPr/>
                    <a:lstStyle/>
                    <a:p>
                      <a:pPr algn="r" fontAlgn="b"/>
                      <a:r>
                        <a:rPr lang="en-US" sz="1100" b="0" u="none" strike="noStrike" dirty="0">
                          <a:solidFill>
                            <a:srgbClr val="000000"/>
                          </a:solidFill>
                          <a:effectLst/>
                        </a:rPr>
                        <a:t>Between 1,000,000 to 9,000,000</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355539138"/>
                  </a:ext>
                </a:extLst>
              </a:tr>
              <a:tr h="349151">
                <a:tc>
                  <a:txBody>
                    <a:bodyPr/>
                    <a:lstStyle/>
                    <a:p>
                      <a:pPr algn="l" fontAlgn="ctr"/>
                      <a:r>
                        <a:rPr lang="en-US" sz="1100" b="0" u="none" strike="noStrike" dirty="0">
                          <a:solidFill>
                            <a:srgbClr val="000000"/>
                          </a:solidFill>
                          <a:effectLst/>
                        </a:rPr>
                        <a:t>Electric Oven</a:t>
                      </a:r>
                      <a:endParaRPr lang="en-US" sz="1100" b="0" i="0" u="none" strike="noStrike" dirty="0">
                        <a:solidFill>
                          <a:srgbClr val="000000"/>
                        </a:solidFill>
                        <a:effectLst/>
                        <a:latin typeface="+mn-lt"/>
                      </a:endParaRPr>
                    </a:p>
                  </a:txBody>
                  <a:tcPr marL="7620" marR="7620" marT="7620" marB="0" anchor="ctr"/>
                </a:tc>
                <a:tc>
                  <a:txBody>
                    <a:bodyPr/>
                    <a:lstStyle/>
                    <a:p>
                      <a:pPr algn="r" fontAlgn="b"/>
                      <a:r>
                        <a:rPr lang="en-US" sz="1100" b="0" u="none" strike="noStrike" dirty="0">
                          <a:solidFill>
                            <a:srgbClr val="000000"/>
                          </a:solidFill>
                          <a:effectLst/>
                        </a:rPr>
                        <a:t>Between 300,000 to 10,000,000</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550920892"/>
                  </a:ext>
                </a:extLst>
              </a:tr>
              <a:tr h="349151">
                <a:tc>
                  <a:txBody>
                    <a:bodyPr/>
                    <a:lstStyle/>
                    <a:p>
                      <a:pPr algn="l" fontAlgn="ctr"/>
                      <a:r>
                        <a:rPr lang="en-US" sz="1100" b="0" u="none" strike="noStrike" dirty="0">
                          <a:solidFill>
                            <a:srgbClr val="000000"/>
                          </a:solidFill>
                          <a:effectLst/>
                        </a:rPr>
                        <a:t>Solar-powered cookers</a:t>
                      </a:r>
                      <a:endParaRPr lang="en-US" sz="1100" b="0" i="0" u="none" strike="noStrike" dirty="0">
                        <a:solidFill>
                          <a:srgbClr val="000000"/>
                        </a:solidFill>
                        <a:effectLst/>
                        <a:latin typeface="+mn-lt"/>
                      </a:endParaRPr>
                    </a:p>
                  </a:txBody>
                  <a:tcPr marL="7620" marR="7620" marT="7620" marB="0" anchor="ctr"/>
                </a:tc>
                <a:tc>
                  <a:txBody>
                    <a:bodyPr/>
                    <a:lstStyle/>
                    <a:p>
                      <a:pPr algn="r" fontAlgn="b"/>
                      <a:r>
                        <a:rPr lang="en-US" sz="1100" b="0" u="none" strike="noStrike" dirty="0">
                          <a:solidFill>
                            <a:srgbClr val="000000"/>
                          </a:solidFill>
                          <a:effectLst/>
                        </a:rPr>
                        <a:t>2,500,000</a:t>
                      </a:r>
                      <a:endParaRPr lang="en-US" sz="1100" b="0" i="0" u="none" strike="noStrike" dirty="0">
                        <a:solidFill>
                          <a:srgbClr val="000000"/>
                        </a:solidFill>
                        <a:effectLst/>
                        <a:latin typeface="+mn-lt"/>
                      </a:endParaRPr>
                    </a:p>
                  </a:txBody>
                  <a:tcPr marL="7620" marR="7620" marT="7620" marB="0" anchor="b"/>
                </a:tc>
                <a:extLst>
                  <a:ext uri="{0D108BD9-81ED-4DB2-BD59-A6C34878D82A}">
                    <a16:rowId xmlns:a16="http://schemas.microsoft.com/office/drawing/2014/main" val="2758713637"/>
                  </a:ext>
                </a:extLst>
              </a:tr>
            </a:tbl>
          </a:graphicData>
        </a:graphic>
      </p:graphicFrame>
      <p:pic>
        <p:nvPicPr>
          <p:cNvPr id="3" name="Image 2" descr="Une image contenant texte, Police, Graphique, logo&#10;&#10;Le contenu généré par l’IA peut être incorrect.">
            <a:extLst>
              <a:ext uri="{FF2B5EF4-FFF2-40B4-BE49-F238E27FC236}">
                <a16:creationId xmlns:a16="http://schemas.microsoft.com/office/drawing/2014/main" id="{2FE0EC69-AADA-3B32-9C53-E085A2EE4F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7" name="Image 6" descr="Une image contenant Police, texte, symbole, logo&#10;&#10;Le contenu généré par l’IA peut être incorrect.">
            <a:extLst>
              <a:ext uri="{FF2B5EF4-FFF2-40B4-BE49-F238E27FC236}">
                <a16:creationId xmlns:a16="http://schemas.microsoft.com/office/drawing/2014/main" id="{3732474F-22F9-0D05-9654-0E9A210BE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3023545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33BF9-1B41-D207-EE74-09550C0FD9C1}"/>
              </a:ext>
            </a:extLst>
          </p:cNvPr>
          <p:cNvSpPr>
            <a:spLocks noGrp="1"/>
          </p:cNvSpPr>
          <p:nvPr>
            <p:ph type="title"/>
          </p:nvPr>
        </p:nvSpPr>
        <p:spPr>
          <a:xfrm>
            <a:off x="1843118" y="787784"/>
            <a:ext cx="8911687" cy="1280890"/>
          </a:xfrm>
        </p:spPr>
        <p:txBody>
          <a:bodyPr/>
          <a:lstStyle/>
          <a:p>
            <a:r>
              <a:rPr kumimoji="0" lang="en-US" sz="2000" b="1" i="0" u="none" strike="noStrike" kern="100" cap="none" spc="0" normalizeH="0" baseline="0" noProof="0" dirty="0">
                <a:ln>
                  <a:noFill/>
                </a:ln>
                <a:solidFill>
                  <a:prstClr val="black"/>
                </a:solidFill>
                <a:effectLst/>
                <a:uLnTx/>
                <a:uFillTx/>
                <a:latin typeface="Century Gothic" panose="020B0502020202020204"/>
                <a:ea typeface="Aptos" panose="020B0004020202020204" pitchFamily="34" charset="0"/>
                <a:cs typeface="Times New Roman"/>
              </a:rPr>
              <a:t>Introduction</a:t>
            </a:r>
            <a:endParaRPr lang="en-GB" dirty="0"/>
          </a:p>
        </p:txBody>
      </p:sp>
      <p:sp>
        <p:nvSpPr>
          <p:cNvPr id="3" name="Content Placeholder 2">
            <a:extLst>
              <a:ext uri="{FF2B5EF4-FFF2-40B4-BE49-F238E27FC236}">
                <a16:creationId xmlns:a16="http://schemas.microsoft.com/office/drawing/2014/main" id="{619A5704-4218-28BD-B9DB-1A9BB4E59486}"/>
              </a:ext>
            </a:extLst>
          </p:cNvPr>
          <p:cNvSpPr>
            <a:spLocks noGrp="1"/>
          </p:cNvSpPr>
          <p:nvPr>
            <p:ph idx="1"/>
          </p:nvPr>
        </p:nvSpPr>
        <p:spPr>
          <a:xfrm>
            <a:off x="1544516" y="1976023"/>
            <a:ext cx="8915400" cy="2813304"/>
          </a:xfrm>
        </p:spPr>
        <p:txBody>
          <a:bodyPr>
            <a:normAutofit/>
          </a:bodyPr>
          <a:lstStyle/>
          <a:p>
            <a:pPr marL="0" indent="0" algn="ctr">
              <a:buNone/>
            </a:pPr>
            <a:r>
              <a:rPr lang="en-US" sz="1400" dirty="0"/>
              <a:t>This PowerPoint present the key findings from a comprehensive study funded by the Modern Energy Cooking Services (MECS) </a:t>
            </a:r>
            <a:r>
              <a:rPr lang="en-US" sz="1400" dirty="0" err="1"/>
              <a:t>programme</a:t>
            </a:r>
            <a:r>
              <a:rPr lang="en-US" sz="1400" dirty="0"/>
              <a:t>, which examines Uganda’s commercial cooking sector to understand its potential for transitioning to electric cooking (eCooking). It delves into the various key commercial cooking segments, economic and policy impacts, supply chain characteristics, stakeholder dynamics, and the factors influencing the adoption of modern cooking technologies. By addressing these themes, the report provides actionable insights for fostering a sustainable energy transition within Uganda’s commercial cooking enterprises.</a:t>
            </a:r>
          </a:p>
          <a:p>
            <a:pPr marL="0" indent="0" algn="ctr">
              <a:buNone/>
            </a:pPr>
            <a:endParaRPr lang="en-US" sz="1400" dirty="0"/>
          </a:p>
          <a:p>
            <a:pPr marL="0" indent="0" algn="ctr">
              <a:buNone/>
            </a:pPr>
            <a:endParaRPr lang="en-US" sz="1400" dirty="0"/>
          </a:p>
          <a:p>
            <a:pPr marL="0" indent="0" algn="ctr">
              <a:buNone/>
            </a:pPr>
            <a:r>
              <a:rPr lang="en-US" sz="1100" i="1" dirty="0"/>
              <a:t>This material has been funded by UKAid from the UK government and is implemented by the Foreign, Commonwealth and Development Office; however, the views expressed do not necessarily reflect the UK government’s official policies.</a:t>
            </a:r>
            <a:endParaRPr lang="en-GB" sz="1100" i="1" dirty="0"/>
          </a:p>
        </p:txBody>
      </p:sp>
      <p:sp>
        <p:nvSpPr>
          <p:cNvPr id="4" name="Slide Number Placeholder 3">
            <a:extLst>
              <a:ext uri="{FF2B5EF4-FFF2-40B4-BE49-F238E27FC236}">
                <a16:creationId xmlns:a16="http://schemas.microsoft.com/office/drawing/2014/main" id="{E321343A-50BB-CD57-E93B-3D44F34C2212}"/>
              </a:ext>
            </a:extLst>
          </p:cNvPr>
          <p:cNvSpPr>
            <a:spLocks noGrp="1"/>
          </p:cNvSpPr>
          <p:nvPr>
            <p:ph type="sldNum" sz="quarter" idx="12"/>
          </p:nvPr>
        </p:nvSpPr>
        <p:spPr/>
        <p:txBody>
          <a:bodyPr/>
          <a:lstStyle/>
          <a:p>
            <a:fld id="{B2DC25EE-239B-4C5F-AAD1-255A7D5F1EE2}" type="slidenum">
              <a:rPr lang="en-US" smtClean="0"/>
              <a:t>2</a:t>
            </a:fld>
            <a:endParaRPr lang="en-US" dirty="0"/>
          </a:p>
        </p:txBody>
      </p:sp>
      <p:pic>
        <p:nvPicPr>
          <p:cNvPr id="7" name="Image 6" descr="Une image contenant texte, Police, Graphique, logo&#10;&#10;Le contenu généré par l’IA peut être incorrect.">
            <a:extLst>
              <a:ext uri="{FF2B5EF4-FFF2-40B4-BE49-F238E27FC236}">
                <a16:creationId xmlns:a16="http://schemas.microsoft.com/office/drawing/2014/main" id="{D96D8730-7AF1-794F-FBB7-74FD0C7B6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2881" y="5714332"/>
            <a:ext cx="3963529" cy="885859"/>
          </a:xfrm>
          <a:prstGeom prst="rect">
            <a:avLst/>
          </a:prstGeom>
        </p:spPr>
      </p:pic>
      <p:pic>
        <p:nvPicPr>
          <p:cNvPr id="8" name="Image 7" descr="Une image contenant Police, texte, symbole, logo&#10;&#10;Le contenu généré par l’IA peut être incorrect.">
            <a:extLst>
              <a:ext uri="{FF2B5EF4-FFF2-40B4-BE49-F238E27FC236}">
                <a16:creationId xmlns:a16="http://schemas.microsoft.com/office/drawing/2014/main" id="{FD038ABB-6F5F-EDDD-FE1C-DE2F587E66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8651" y="5714332"/>
            <a:ext cx="2554230" cy="914770"/>
          </a:xfrm>
          <a:prstGeom prst="rect">
            <a:avLst/>
          </a:prstGeom>
        </p:spPr>
      </p:pic>
    </p:spTree>
    <p:extLst>
      <p:ext uri="{BB962C8B-B14F-4D97-AF65-F5344CB8AC3E}">
        <p14:creationId xmlns:p14="http://schemas.microsoft.com/office/powerpoint/2010/main" val="502894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79B2C-2F8F-3125-00E3-07CF6EAF5BA0}"/>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54BE17D-CD85-2DE1-C39D-0544AAE12B46}"/>
              </a:ext>
            </a:extLst>
          </p:cNvPr>
          <p:cNvSpPr>
            <a:spLocks noGrp="1"/>
          </p:cNvSpPr>
          <p:nvPr>
            <p:ph type="sldNum" sz="quarter" idx="12"/>
          </p:nvPr>
        </p:nvSpPr>
        <p:spPr/>
        <p:txBody>
          <a:bodyPr/>
          <a:lstStyle/>
          <a:p>
            <a:fld id="{B2DC25EE-239B-4C5F-AAD1-255A7D5F1EE2}" type="slidenum">
              <a:rPr lang="en-US" smtClean="0"/>
              <a:t>20</a:t>
            </a:fld>
            <a:endParaRPr lang="en-US" dirty="0"/>
          </a:p>
        </p:txBody>
      </p:sp>
      <p:pic>
        <p:nvPicPr>
          <p:cNvPr id="8" name="Picture 7">
            <a:extLst>
              <a:ext uri="{FF2B5EF4-FFF2-40B4-BE49-F238E27FC236}">
                <a16:creationId xmlns:a16="http://schemas.microsoft.com/office/drawing/2014/main" id="{4ED94B77-4155-D413-CD13-CB9D29D97A81}"/>
              </a:ext>
            </a:extLst>
          </p:cNvPr>
          <p:cNvPicPr>
            <a:picLocks noChangeAspect="1"/>
          </p:cNvPicPr>
          <p:nvPr/>
        </p:nvPicPr>
        <p:blipFill rotWithShape="1">
          <a:blip r:embed="rId2">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9" name="Title 1">
            <a:extLst>
              <a:ext uri="{FF2B5EF4-FFF2-40B4-BE49-F238E27FC236}">
                <a16:creationId xmlns:a16="http://schemas.microsoft.com/office/drawing/2014/main" id="{9B3EA346-CB41-8D5F-0B18-64894F3C7D43}"/>
              </a:ext>
            </a:extLst>
          </p:cNvPr>
          <p:cNvSpPr txBox="1">
            <a:spLocks/>
          </p:cNvSpPr>
          <p:nvPr/>
        </p:nvSpPr>
        <p:spPr>
          <a:xfrm>
            <a:off x="1821780" y="688207"/>
            <a:ext cx="7317580" cy="6994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b="1" dirty="0">
                <a:solidFill>
                  <a:schemeClr val="tx1"/>
                </a:solidFill>
              </a:rPr>
              <a:t>RQ3: Supply Chains</a:t>
            </a:r>
          </a:p>
        </p:txBody>
      </p:sp>
      <p:sp>
        <p:nvSpPr>
          <p:cNvPr id="10" name="Rectangle 9">
            <a:extLst>
              <a:ext uri="{FF2B5EF4-FFF2-40B4-BE49-F238E27FC236}">
                <a16:creationId xmlns:a16="http://schemas.microsoft.com/office/drawing/2014/main" id="{503305EC-A7A7-807E-A32B-6AEAB23700B1}"/>
              </a:ext>
            </a:extLst>
          </p:cNvPr>
          <p:cNvSpPr/>
          <p:nvPr/>
        </p:nvSpPr>
        <p:spPr>
          <a:xfrm>
            <a:off x="651511" y="1152907"/>
            <a:ext cx="11230220" cy="692497"/>
          </a:xfrm>
          <a:prstGeom prst="rect">
            <a:avLst/>
          </a:prstGeom>
          <a:noFill/>
        </p:spPr>
        <p:txBody>
          <a:bodyPr wrap="square" lIns="91440" tIns="45720" rIns="91440" bIns="45720" anchor="t">
            <a:spAutoFit/>
          </a:bodyPr>
          <a:lstStyle/>
          <a:p>
            <a:endParaRPr lang="en-US" sz="1300" b="1" i="1" dirty="0">
              <a:solidFill>
                <a:schemeClr val="accent5"/>
              </a:solidFill>
            </a:endParaRPr>
          </a:p>
          <a:p>
            <a:pPr>
              <a:tabLst>
                <a:tab pos="1371566" algn="l"/>
              </a:tabLst>
            </a:pPr>
            <a:endParaRPr lang="en-US" sz="1300" b="1" dirty="0">
              <a:solidFill>
                <a:schemeClr val="accent5"/>
              </a:solidFill>
              <a:latin typeface="Century Gothic" panose="020B0502020202020204"/>
              <a:ea typeface="Aptos" panose="020B0004020202020204" pitchFamily="34" charset="0"/>
              <a:cs typeface="Times New Roman" panose="02020603050405020304" pitchFamily="18" charset="0"/>
            </a:endParaRPr>
          </a:p>
          <a:p>
            <a:pPr>
              <a:tabLst>
                <a:tab pos="1371566" algn="l"/>
              </a:tabLst>
            </a:pPr>
            <a:endParaRPr lang="en-GB" sz="1300" dirty="0">
              <a:ln w="0"/>
              <a:solidFill>
                <a:srgbClr val="595959"/>
              </a:solidFill>
              <a:latin typeface="Century Gothic" panose="020B0502020202020204"/>
              <a:ea typeface="Aptos" panose="020B000402020202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29AA63E8-4740-94AF-8F1F-1D7B8B5EA58B}"/>
              </a:ext>
            </a:extLst>
          </p:cNvPr>
          <p:cNvSpPr/>
          <p:nvPr/>
        </p:nvSpPr>
        <p:spPr>
          <a:xfrm>
            <a:off x="531814" y="1367597"/>
            <a:ext cx="6173786" cy="5490404"/>
          </a:xfrm>
          <a:prstGeom prst="rect">
            <a:avLst/>
          </a:prstGeom>
        </p:spPr>
        <p:txBody>
          <a:bodyPr vert="horz" lIns="91440" tIns="45720" rIns="91440" bIns="45720" rtlCol="0" anchor="t">
            <a:normAutofit/>
          </a:bodyPr>
          <a:lstStyle/>
          <a:p>
            <a:pPr>
              <a:lnSpc>
                <a:spcPct val="90000"/>
              </a:lnSpc>
              <a:spcBef>
                <a:spcPts val="1000"/>
              </a:spcBef>
              <a:buClr>
                <a:schemeClr val="accent1"/>
              </a:buClr>
            </a:pPr>
            <a:r>
              <a:rPr lang="en-US" sz="1500" b="1" dirty="0">
                <a:solidFill>
                  <a:schemeClr val="accent4">
                    <a:lumMod val="50000"/>
                  </a:schemeClr>
                </a:solidFill>
              </a:rPr>
              <a:t>Key Findings.</a:t>
            </a:r>
            <a:endParaRPr lang="en-US" sz="1500" dirty="0">
              <a:solidFill>
                <a:schemeClr val="accent4">
                  <a:lumMod val="50000"/>
                </a:schemeClr>
              </a:solidFill>
            </a:endParaRPr>
          </a:p>
          <a:p>
            <a:pPr marL="285115" indent="-285115">
              <a:lnSpc>
                <a:spcPct val="90000"/>
              </a:lnSpc>
              <a:spcBef>
                <a:spcPts val="1000"/>
              </a:spcBef>
              <a:buClr>
                <a:schemeClr val="accent1"/>
              </a:buClr>
              <a:buFont typeface="Wingdings" charset="2"/>
              <a:buChar char="v"/>
            </a:pPr>
            <a:r>
              <a:rPr lang="en-US" sz="1500" b="1" dirty="0">
                <a:solidFill>
                  <a:schemeClr val="tx1">
                    <a:lumMod val="75000"/>
                    <a:lumOff val="25000"/>
                  </a:schemeClr>
                </a:solidFill>
              </a:rPr>
              <a:t>Geographic Imbalance in Supply: </a:t>
            </a:r>
            <a:r>
              <a:rPr lang="en-US" sz="1500" dirty="0">
                <a:solidFill>
                  <a:schemeClr val="tx1">
                    <a:lumMod val="75000"/>
                    <a:lumOff val="25000"/>
                  </a:schemeClr>
                </a:solidFill>
              </a:rPr>
              <a:t>A concentration of suppliers and manufacturers in the capital Kampala creates difficulties for vendors in smaller cities like Jinja and towns like Entebbe. Highlighting an imbalance in the supply chain.</a:t>
            </a:r>
          </a:p>
          <a:p>
            <a:pPr marL="285115" indent="-285115">
              <a:lnSpc>
                <a:spcPct val="90000"/>
              </a:lnSpc>
              <a:spcBef>
                <a:spcPts val="1000"/>
              </a:spcBef>
              <a:buClr>
                <a:schemeClr val="accent1"/>
              </a:buClr>
              <a:buFont typeface="Wingdings" charset="2"/>
              <a:buChar char="v"/>
            </a:pPr>
            <a:r>
              <a:rPr lang="en-US" sz="1500" b="1" dirty="0">
                <a:solidFill>
                  <a:schemeClr val="tx1">
                    <a:lumMod val="75000"/>
                    <a:lumOff val="25000"/>
                  </a:schemeClr>
                </a:solidFill>
              </a:rPr>
              <a:t>Customer Base Distribution: </a:t>
            </a:r>
            <a:r>
              <a:rPr lang="en-US" sz="1500" dirty="0">
                <a:solidFill>
                  <a:schemeClr val="tx1">
                    <a:lumMod val="75000"/>
                    <a:lumOff val="25000"/>
                  </a:schemeClr>
                </a:solidFill>
              </a:rPr>
              <a:t>As reported by suppliers, 36% are mainly urban-based, 14% are mainly rural-based, 5% are all urban-based, and lastly, 3% are all rural-based.</a:t>
            </a:r>
          </a:p>
          <a:p>
            <a:pPr marL="285115" indent="-285115">
              <a:lnSpc>
                <a:spcPct val="90000"/>
              </a:lnSpc>
              <a:spcBef>
                <a:spcPts val="1000"/>
              </a:spcBef>
              <a:buClr>
                <a:schemeClr val="accent1"/>
              </a:buClr>
              <a:buFont typeface="Wingdings" charset="2"/>
              <a:buChar char="v"/>
            </a:pPr>
            <a:r>
              <a:rPr lang="en-US" sz="1500" b="1" dirty="0">
                <a:solidFill>
                  <a:schemeClr val="tx1">
                    <a:lumMod val="75000"/>
                    <a:lumOff val="25000"/>
                  </a:schemeClr>
                </a:solidFill>
              </a:rPr>
              <a:t>Factors Driving Customer Decisions: </a:t>
            </a:r>
            <a:r>
              <a:rPr lang="en-US" sz="1500" dirty="0">
                <a:solidFill>
                  <a:schemeClr val="tx1">
                    <a:lumMod val="75000"/>
                    <a:lumOff val="25000"/>
                  </a:schemeClr>
                </a:solidFill>
              </a:rPr>
              <a:t>When purchasing cooking appliances, customers prioritize durability, reliability, energy efficiency, and cost, respectively. </a:t>
            </a:r>
          </a:p>
          <a:p>
            <a:pPr marL="285115" indent="-285115">
              <a:lnSpc>
                <a:spcPct val="90000"/>
              </a:lnSpc>
              <a:spcBef>
                <a:spcPts val="1000"/>
              </a:spcBef>
              <a:buClr>
                <a:schemeClr val="accent1"/>
              </a:buClr>
              <a:buFont typeface="Wingdings" charset="2"/>
              <a:buChar char="v"/>
            </a:pPr>
            <a:r>
              <a:rPr lang="en-US" sz="1500" dirty="0">
                <a:solidFill>
                  <a:schemeClr val="tx1">
                    <a:lumMod val="75000"/>
                    <a:lumOff val="25000"/>
                  </a:schemeClr>
                </a:solidFill>
              </a:rPr>
              <a:t>Local manufacturers custom design and make charcoal-powered equipment, such as grills and ovens, to meet commercial segments’ demands and needs. </a:t>
            </a:r>
          </a:p>
          <a:p>
            <a:pPr>
              <a:lnSpc>
                <a:spcPct val="90000"/>
              </a:lnSpc>
              <a:spcBef>
                <a:spcPts val="1000"/>
              </a:spcBef>
              <a:buClr>
                <a:schemeClr val="accent1"/>
              </a:buClr>
            </a:pPr>
            <a:r>
              <a:rPr lang="en-US" sz="1500" i="1" dirty="0">
                <a:solidFill>
                  <a:schemeClr val="accent4">
                    <a:lumMod val="50000"/>
                  </a:schemeClr>
                </a:solidFill>
              </a:rPr>
              <a:t>Recommendation: </a:t>
            </a:r>
            <a:r>
              <a:rPr lang="en-US" sz="1500" i="1" dirty="0">
                <a:solidFill>
                  <a:schemeClr val="tx1">
                    <a:lumMod val="75000"/>
                    <a:lumOff val="25000"/>
                  </a:schemeClr>
                </a:solidFill>
              </a:rPr>
              <a:t>With the high cost of equipment compared to profit margins, we recommend availing a PAYGO/ payment plan method plan between manufacturers and suppliers   for appliances to make the affordable the establishments</a:t>
            </a:r>
          </a:p>
        </p:txBody>
      </p:sp>
      <p:graphicFrame>
        <p:nvGraphicFramePr>
          <p:cNvPr id="4" name="Chart 3">
            <a:extLst>
              <a:ext uri="{FF2B5EF4-FFF2-40B4-BE49-F238E27FC236}">
                <a16:creationId xmlns:a16="http://schemas.microsoft.com/office/drawing/2014/main" id="{8AE72D0E-8095-B04B-37CA-8E0D1C1102C4}"/>
              </a:ext>
            </a:extLst>
          </p:cNvPr>
          <p:cNvGraphicFramePr/>
          <p:nvPr>
            <p:extLst>
              <p:ext uri="{D42A27DB-BD31-4B8C-83A1-F6EECF244321}">
                <p14:modId xmlns:p14="http://schemas.microsoft.com/office/powerpoint/2010/main" val="1203044786"/>
              </p:ext>
            </p:extLst>
          </p:nvPr>
        </p:nvGraphicFramePr>
        <p:xfrm>
          <a:off x="6864285" y="1152908"/>
          <a:ext cx="4940027" cy="5164766"/>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a:extLst>
              <a:ext uri="{FF2B5EF4-FFF2-40B4-BE49-F238E27FC236}">
                <a16:creationId xmlns:a16="http://schemas.microsoft.com/office/drawing/2014/main" id="{045FBC37-44A4-C133-5734-747B9FA216D0}"/>
              </a:ext>
            </a:extLst>
          </p:cNvPr>
          <p:cNvPicPr>
            <a:picLocks noChangeAspect="1"/>
          </p:cNvPicPr>
          <p:nvPr/>
        </p:nvPicPr>
        <p:blipFill>
          <a:blip r:embed="rId4"/>
          <a:stretch>
            <a:fillRect/>
          </a:stretch>
        </p:blipFill>
        <p:spPr>
          <a:xfrm>
            <a:off x="195696" y="6311861"/>
            <a:ext cx="1498585" cy="431906"/>
          </a:xfrm>
          <a:prstGeom prst="rect">
            <a:avLst/>
          </a:prstGeom>
        </p:spPr>
      </p:pic>
      <p:pic>
        <p:nvPicPr>
          <p:cNvPr id="6" name="Picture 5">
            <a:extLst>
              <a:ext uri="{FF2B5EF4-FFF2-40B4-BE49-F238E27FC236}">
                <a16:creationId xmlns:a16="http://schemas.microsoft.com/office/drawing/2014/main" id="{A4362FE9-6055-2531-A41D-6919006F18AC}"/>
              </a:ext>
            </a:extLst>
          </p:cNvPr>
          <p:cNvPicPr>
            <a:picLocks noChangeAspect="1"/>
          </p:cNvPicPr>
          <p:nvPr/>
        </p:nvPicPr>
        <p:blipFill>
          <a:blip r:embed="rId5"/>
          <a:stretch>
            <a:fillRect/>
          </a:stretch>
        </p:blipFill>
        <p:spPr>
          <a:xfrm>
            <a:off x="1843067" y="6314135"/>
            <a:ext cx="1426942" cy="435418"/>
          </a:xfrm>
          <a:prstGeom prst="rect">
            <a:avLst/>
          </a:prstGeom>
        </p:spPr>
      </p:pic>
    </p:spTree>
    <p:extLst>
      <p:ext uri="{BB962C8B-B14F-4D97-AF65-F5344CB8AC3E}">
        <p14:creationId xmlns:p14="http://schemas.microsoft.com/office/powerpoint/2010/main" val="428861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77F26-A275-74AE-D8DB-7C184901CA3C}"/>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4095598-5565-7CCB-BC36-4BE874269A91}"/>
              </a:ext>
            </a:extLst>
          </p:cNvPr>
          <p:cNvSpPr>
            <a:spLocks noGrp="1"/>
          </p:cNvSpPr>
          <p:nvPr>
            <p:ph type="sldNum" sz="quarter" idx="12"/>
          </p:nvPr>
        </p:nvSpPr>
        <p:spPr/>
        <p:txBody>
          <a:bodyPr/>
          <a:lstStyle/>
          <a:p>
            <a:fld id="{B2DC25EE-239B-4C5F-AAD1-255A7D5F1EE2}" type="slidenum">
              <a:rPr lang="en-US" smtClean="0"/>
              <a:t>21</a:t>
            </a:fld>
            <a:endParaRPr lang="en-US" dirty="0"/>
          </a:p>
        </p:txBody>
      </p:sp>
      <p:pic>
        <p:nvPicPr>
          <p:cNvPr id="8" name="Picture 7">
            <a:extLst>
              <a:ext uri="{FF2B5EF4-FFF2-40B4-BE49-F238E27FC236}">
                <a16:creationId xmlns:a16="http://schemas.microsoft.com/office/drawing/2014/main" id="{9326AB2B-81ED-6A6D-84D7-8749F570F0DB}"/>
              </a:ext>
            </a:extLst>
          </p:cNvPr>
          <p:cNvPicPr>
            <a:picLocks noChangeAspect="1"/>
          </p:cNvPicPr>
          <p:nvPr/>
        </p:nvPicPr>
        <p:blipFill rotWithShape="1">
          <a:blip r:embed="rId2">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9" name="Title 1">
            <a:extLst>
              <a:ext uri="{FF2B5EF4-FFF2-40B4-BE49-F238E27FC236}">
                <a16:creationId xmlns:a16="http://schemas.microsoft.com/office/drawing/2014/main" id="{DADF9314-0168-A295-1F6B-9D2838137575}"/>
              </a:ext>
            </a:extLst>
          </p:cNvPr>
          <p:cNvSpPr txBox="1">
            <a:spLocks/>
          </p:cNvSpPr>
          <p:nvPr/>
        </p:nvSpPr>
        <p:spPr>
          <a:xfrm>
            <a:off x="1718342" y="580312"/>
            <a:ext cx="8755315" cy="114518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b="1" dirty="0">
                <a:solidFill>
                  <a:schemeClr val="tx1"/>
                </a:solidFill>
              </a:rPr>
              <a:t>RQ4: </a:t>
            </a:r>
            <a:r>
              <a:rPr lang="en-GB" sz="2000" b="1" dirty="0">
                <a:ea typeface="Times New Roman" panose="02020603050405020304" pitchFamily="18" charset="0"/>
                <a:cs typeface="Calibri"/>
              </a:rPr>
              <a:t>Who are the key stakeholders in the commercial cooking sector and how are they interlinked? </a:t>
            </a:r>
            <a:endParaRPr lang="en-US" sz="2000" b="1" dirty="0">
              <a:ea typeface="Times New Roman" panose="02020603050405020304" pitchFamily="18" charset="0"/>
              <a:cs typeface="Calibri"/>
            </a:endParaRPr>
          </a:p>
          <a:p>
            <a:endParaRPr lang="en-US" sz="2000" b="1" dirty="0">
              <a:solidFill>
                <a:schemeClr val="tx1"/>
              </a:solidFill>
            </a:endParaRPr>
          </a:p>
        </p:txBody>
      </p:sp>
      <p:sp>
        <p:nvSpPr>
          <p:cNvPr id="10" name="Rectangle 9">
            <a:extLst>
              <a:ext uri="{FF2B5EF4-FFF2-40B4-BE49-F238E27FC236}">
                <a16:creationId xmlns:a16="http://schemas.microsoft.com/office/drawing/2014/main" id="{6EE896D1-3DE2-D207-4500-6B3E02657B04}"/>
              </a:ext>
            </a:extLst>
          </p:cNvPr>
          <p:cNvSpPr/>
          <p:nvPr/>
        </p:nvSpPr>
        <p:spPr>
          <a:xfrm>
            <a:off x="651511" y="1152907"/>
            <a:ext cx="11230220" cy="692497"/>
          </a:xfrm>
          <a:prstGeom prst="rect">
            <a:avLst/>
          </a:prstGeom>
          <a:noFill/>
        </p:spPr>
        <p:txBody>
          <a:bodyPr wrap="square" lIns="91440" tIns="45720" rIns="91440" bIns="45720" anchor="t">
            <a:spAutoFit/>
          </a:bodyPr>
          <a:lstStyle/>
          <a:p>
            <a:endParaRPr lang="en-US" sz="1300" b="1" i="1" dirty="0">
              <a:solidFill>
                <a:schemeClr val="accent5"/>
              </a:solidFill>
            </a:endParaRPr>
          </a:p>
          <a:p>
            <a:pPr>
              <a:tabLst>
                <a:tab pos="1371566" algn="l"/>
              </a:tabLst>
            </a:pPr>
            <a:endParaRPr lang="en-US" sz="1300" b="1" dirty="0">
              <a:solidFill>
                <a:schemeClr val="accent5"/>
              </a:solidFill>
              <a:latin typeface="Century Gothic" panose="020B0502020202020204"/>
              <a:ea typeface="Aptos" panose="020B0004020202020204" pitchFamily="34" charset="0"/>
              <a:cs typeface="Times New Roman" panose="02020603050405020304" pitchFamily="18" charset="0"/>
            </a:endParaRPr>
          </a:p>
          <a:p>
            <a:pPr>
              <a:tabLst>
                <a:tab pos="1371566" algn="l"/>
              </a:tabLst>
            </a:pPr>
            <a:endParaRPr lang="en-GB" sz="1300" dirty="0">
              <a:ln w="0"/>
              <a:solidFill>
                <a:srgbClr val="595959"/>
              </a:solidFill>
              <a:latin typeface="Century Gothic" panose="020B0502020202020204"/>
              <a:ea typeface="Aptos" panose="020B000402020202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84C8E8D9-B067-B003-5EE2-0E8B9E4C4C9A}"/>
              </a:ext>
            </a:extLst>
          </p:cNvPr>
          <p:cNvSpPr/>
          <p:nvPr/>
        </p:nvSpPr>
        <p:spPr>
          <a:xfrm>
            <a:off x="531812" y="1320092"/>
            <a:ext cx="11041307" cy="6094745"/>
          </a:xfrm>
          <a:prstGeom prst="rect">
            <a:avLst/>
          </a:prstGeom>
          <a:noFill/>
        </p:spPr>
        <p:txBody>
          <a:bodyPr wrap="square" lIns="91440" tIns="45720" rIns="91440" bIns="45720" anchor="t">
            <a:spAutoFit/>
          </a:bodyPr>
          <a:lstStyle/>
          <a:p>
            <a:pPr algn="just"/>
            <a:r>
              <a:rPr lang="en-US" sz="1100" b="1" dirty="0">
                <a:solidFill>
                  <a:schemeClr val="accent4">
                    <a:lumMod val="50000"/>
                  </a:schemeClr>
                </a:solidFill>
              </a:rPr>
              <a:t>Government entities.</a:t>
            </a:r>
          </a:p>
          <a:p>
            <a:pPr marL="742315" lvl="1" indent="-285115" algn="just">
              <a:spcBef>
                <a:spcPts val="300"/>
              </a:spcBef>
              <a:buFont typeface="Courier New" panose="02070309020205020404" pitchFamily="49" charset="0"/>
              <a:buChar char="o"/>
            </a:pPr>
            <a:r>
              <a:rPr lang="en-US" sz="1100" b="1" dirty="0"/>
              <a:t>The Ministry of Energy: </a:t>
            </a:r>
          </a:p>
          <a:p>
            <a:pPr marL="742315" lvl="1" indent="-285115" algn="just">
              <a:spcBef>
                <a:spcPts val="300"/>
              </a:spcBef>
              <a:buFont typeface="Courier New" panose="02070309020205020404" pitchFamily="49" charset="0"/>
              <a:buChar char="o"/>
            </a:pPr>
            <a:r>
              <a:rPr lang="en-US" sz="1100" b="1" dirty="0">
                <a:hlinkClick r:id="rId3">
                  <a:extLst>
                    <a:ext uri="{A12FA001-AC4F-418D-AE19-62706E023703}">
                      <ahyp:hlinkClr xmlns:ahyp="http://schemas.microsoft.com/office/drawing/2018/hyperlinkcolor" val="tx"/>
                    </a:ext>
                  </a:extLst>
                </a:hlinkClick>
              </a:rPr>
              <a:t>Electricity Regulatory Authority (ERA) </a:t>
            </a:r>
            <a:r>
              <a:rPr lang="en-US" sz="1100" dirty="0">
                <a:hlinkClick r:id="rId3">
                  <a:extLst>
                    <a:ext uri="{A12FA001-AC4F-418D-AE19-62706E023703}">
                      <ahyp:hlinkClr xmlns:ahyp="http://schemas.microsoft.com/office/drawing/2018/hyperlinkcolor" val="tx"/>
                    </a:ext>
                  </a:extLst>
                </a:hlinkClick>
              </a:rPr>
              <a:t>announced a Tariff schedule for the First Quarter of 2024 indicates a reduction in Tariffs for Domestic Consumers from UGX 805.0 to UGX 797.3, from UGX 611.8 to UGX 600.6 for Commercial Consumers, from UGX 461.8 to UGX 448.7 for Medium Industrial Consumers, from UGX 384.4 to UGX 379.2 for Large Industrial Consumers, and from UGX 325.0 to UGX 320.6 for Extra-Large </a:t>
            </a:r>
            <a:r>
              <a:rPr lang="en-US" sz="1100" dirty="0"/>
              <a:t>Industrial Consumers. This does however not explicitly indicate the nature of establishments referred to. </a:t>
            </a:r>
          </a:p>
          <a:p>
            <a:pPr marL="742315" lvl="1" indent="-285115" algn="just">
              <a:spcBef>
                <a:spcPts val="300"/>
              </a:spcBef>
              <a:buFont typeface="Courier New" panose="02070309020205020404" pitchFamily="49" charset="0"/>
              <a:buChar char="o"/>
            </a:pPr>
            <a:r>
              <a:rPr lang="en-US" sz="1100" b="1" dirty="0"/>
              <a:t>Ministry of Energy and Mineral Development (MEMD): </a:t>
            </a:r>
            <a:r>
              <a:rPr lang="en-US" sz="1100" dirty="0"/>
              <a:t>Responsible for formulating policies and providing oversight for energy access and clean cooking, providing subsidies and incentives for clean cooking technologies initiatives in collaboration with industry associations and financial institutions.</a:t>
            </a:r>
          </a:p>
          <a:p>
            <a:pPr marL="742315" lvl="1" indent="-285115" algn="just">
              <a:spcBef>
                <a:spcPts val="300"/>
              </a:spcBef>
              <a:buFont typeface="Courier New" panose="02070309020205020404" pitchFamily="49" charset="0"/>
              <a:buChar char="o"/>
            </a:pPr>
            <a:r>
              <a:rPr lang="en-US" sz="1100" b="1" dirty="0"/>
              <a:t>Ministry of Trade, Industry, and Cooperatives (MTIC)</a:t>
            </a:r>
            <a:r>
              <a:rPr lang="en-US" sz="1100" dirty="0"/>
              <a:t>: Regulates issuing trade licenses, permits, and supply chains that could enable businesses to acquire financing for equipment. Partner with industry associations to create awareness campaigns and demonstrations.</a:t>
            </a:r>
          </a:p>
          <a:p>
            <a:pPr algn="just"/>
            <a:r>
              <a:rPr lang="en-US" sz="1100" b="1" dirty="0">
                <a:solidFill>
                  <a:schemeClr val="accent4">
                    <a:lumMod val="50000"/>
                  </a:schemeClr>
                </a:solidFill>
              </a:rPr>
              <a:t>Financial institutions.</a:t>
            </a:r>
          </a:p>
          <a:p>
            <a:pPr marL="628015" lvl="1" indent="-170815" algn="just">
              <a:lnSpc>
                <a:spcPct val="115000"/>
              </a:lnSpc>
              <a:buFont typeface="Courier New" panose="02070309020205020404" pitchFamily="49" charset="0"/>
              <a:buChar char="o"/>
              <a:tabLst>
                <a:tab pos="457189" algn="l"/>
              </a:tabLst>
            </a:pPr>
            <a:r>
              <a:rPr lang="en-GB" sz="1100" dirty="0">
                <a:ea typeface="Montserrat" pitchFamily="2" charset="0"/>
                <a:cs typeface="Calibri"/>
              </a:rPr>
              <a:t>Uganda Energy Credit Capitalization Company (UECCC) facilitates subsidies and financing for clean cooking technologies through partnerships with banks and microfinance institutions.</a:t>
            </a:r>
            <a:endParaRPr lang="en-GB" sz="1100" dirty="0">
              <a:ea typeface="Times New Roman" panose="02020603050405020304" pitchFamily="18" charset="0"/>
              <a:cs typeface="Calibri"/>
            </a:endParaRPr>
          </a:p>
          <a:p>
            <a:pPr marL="742315" lvl="1" indent="-285115" algn="just">
              <a:lnSpc>
                <a:spcPct val="115000"/>
              </a:lnSpc>
              <a:buSzPts val="1000"/>
              <a:buFont typeface="Courier New" panose="02070309020205020404" pitchFamily="49" charset="0"/>
              <a:buChar char="o"/>
              <a:tabLst>
                <a:tab pos="914377" algn="l"/>
              </a:tabLst>
            </a:pPr>
            <a:r>
              <a:rPr lang="en-GB" sz="1100" dirty="0">
                <a:ea typeface="Montserrat" pitchFamily="2" charset="0"/>
                <a:cs typeface="Calibri"/>
              </a:rPr>
              <a:t>While commercial banks, MFIs, and SACCOs offer general business loans, few have tailored financial products specifically for commercial cooking enterprises, limiting accessibility to credit for equipment purchases.</a:t>
            </a:r>
            <a:endParaRPr lang="en-GB" sz="1100" dirty="0">
              <a:ea typeface="Times New Roman" panose="02020603050405020304" pitchFamily="18" charset="0"/>
              <a:cs typeface="Calibri"/>
            </a:endParaRPr>
          </a:p>
          <a:p>
            <a:pPr marL="742315" lvl="1" indent="-285115" algn="just">
              <a:lnSpc>
                <a:spcPct val="115000"/>
              </a:lnSpc>
              <a:buSzPts val="1000"/>
              <a:buFont typeface="Courier New" panose="02070309020205020404" pitchFamily="49" charset="0"/>
              <a:buChar char="o"/>
              <a:tabLst>
                <a:tab pos="914377" algn="l"/>
              </a:tabLst>
            </a:pPr>
            <a:r>
              <a:rPr lang="en-GB" sz="1100" dirty="0">
                <a:ea typeface="Montserrat" pitchFamily="2" charset="0"/>
                <a:cs typeface="Calibri"/>
              </a:rPr>
              <a:t>Equity Bank, in collaboration with GIZ, has pioneered Results-Based Financing (RBF) programs supporting clean cooking technology adoption, setting an example for other financial institutions to follow.</a:t>
            </a:r>
            <a:endParaRPr lang="en-US" sz="1100" b="1" dirty="0">
              <a:cs typeface="Calibri"/>
            </a:endParaRPr>
          </a:p>
          <a:p>
            <a:pPr algn="just">
              <a:lnSpc>
                <a:spcPct val="115000"/>
              </a:lnSpc>
              <a:tabLst>
                <a:tab pos="457189" algn="l"/>
              </a:tabLst>
            </a:pPr>
            <a:r>
              <a:rPr lang="en-GB" sz="1100" b="1" dirty="0">
                <a:solidFill>
                  <a:schemeClr val="accent4">
                    <a:lumMod val="50000"/>
                  </a:schemeClr>
                </a:solidFill>
                <a:ea typeface="Montserrat" pitchFamily="2" charset="0"/>
                <a:cs typeface="Calibri"/>
              </a:rPr>
              <a:t>Private Sector and Trade Associations:</a:t>
            </a:r>
            <a:endParaRPr lang="en-GB" sz="1100" dirty="0">
              <a:solidFill>
                <a:schemeClr val="accent4">
                  <a:lumMod val="50000"/>
                </a:schemeClr>
              </a:solidFill>
              <a:ea typeface="Times New Roman" panose="02020603050405020304" pitchFamily="18" charset="0"/>
              <a:cs typeface="Calibri"/>
            </a:endParaRPr>
          </a:p>
          <a:p>
            <a:pPr marL="742315" lvl="1" indent="-285115" algn="just">
              <a:lnSpc>
                <a:spcPct val="115000"/>
              </a:lnSpc>
              <a:buSzPts val="1000"/>
              <a:buFont typeface="Courier New" panose="02070309020205020404" pitchFamily="49" charset="0"/>
              <a:buChar char="o"/>
              <a:tabLst>
                <a:tab pos="914377" algn="l"/>
              </a:tabLst>
            </a:pPr>
            <a:r>
              <a:rPr lang="en-GB" sz="1100" dirty="0">
                <a:ea typeface="Montserrat" pitchFamily="2" charset="0"/>
                <a:cs typeface="Calibri"/>
              </a:rPr>
              <a:t>Organizations like the Uganda Hotel Owners Association (UHOA) and the Uganda Chefs and Cooks Association (UCCA) play an essential role in training, networking, and promoting advanced cooking methods.</a:t>
            </a:r>
            <a:endParaRPr lang="en-GB" sz="1100" dirty="0">
              <a:ea typeface="Times New Roman" panose="02020603050405020304" pitchFamily="18" charset="0"/>
              <a:cs typeface="Calibri"/>
            </a:endParaRPr>
          </a:p>
          <a:p>
            <a:pPr marL="742315" lvl="1" indent="-285115" algn="just">
              <a:lnSpc>
                <a:spcPct val="115000"/>
              </a:lnSpc>
              <a:buSzPts val="1000"/>
              <a:buFont typeface="Courier New" panose="02070309020205020404" pitchFamily="49" charset="0"/>
              <a:buChar char="o"/>
              <a:tabLst>
                <a:tab pos="914377" algn="l"/>
              </a:tabLst>
            </a:pPr>
            <a:r>
              <a:rPr lang="en-GB" sz="1100" dirty="0">
                <a:ea typeface="Montserrat" pitchFamily="2" charset="0"/>
                <a:cs typeface="Calibri"/>
              </a:rPr>
              <a:t>Kampala City Traders Association (KACITA) indirectly impacts the sector by advocating for better business conditions for traders and suppliers of cooking appliances.</a:t>
            </a:r>
            <a:endParaRPr lang="en-US" sz="1100" b="1" dirty="0">
              <a:ln w="0"/>
              <a:cs typeface="Calibri"/>
            </a:endParaRPr>
          </a:p>
          <a:p>
            <a:pPr algn="just">
              <a:lnSpc>
                <a:spcPct val="115000"/>
              </a:lnSpc>
              <a:tabLst>
                <a:tab pos="457189" algn="l"/>
              </a:tabLst>
            </a:pPr>
            <a:r>
              <a:rPr lang="en-GB" sz="1100" b="1" dirty="0">
                <a:solidFill>
                  <a:schemeClr val="accent4">
                    <a:lumMod val="50000"/>
                  </a:schemeClr>
                </a:solidFill>
                <a:ea typeface="Montserrat" pitchFamily="2" charset="0"/>
                <a:cs typeface="Calibri"/>
              </a:rPr>
              <a:t>Non-Governmental Organizations, Development organisations and Research Institutions:</a:t>
            </a:r>
            <a:endParaRPr lang="en-GB" sz="1100" dirty="0">
              <a:solidFill>
                <a:schemeClr val="accent4">
                  <a:lumMod val="50000"/>
                </a:schemeClr>
              </a:solidFill>
              <a:ea typeface="Times New Roman" panose="02020603050405020304" pitchFamily="18" charset="0"/>
              <a:cs typeface="Calibri"/>
            </a:endParaRPr>
          </a:p>
          <a:p>
            <a:pPr marL="742315" lvl="1" indent="-285115" algn="just">
              <a:lnSpc>
                <a:spcPct val="115000"/>
              </a:lnSpc>
              <a:buSzPts val="1000"/>
              <a:buFont typeface="Courier New" panose="02070309020205020404" pitchFamily="49" charset="0"/>
              <a:buChar char="o"/>
              <a:tabLst>
                <a:tab pos="914377" algn="l"/>
              </a:tabLst>
            </a:pPr>
            <a:r>
              <a:rPr lang="en-GB" sz="1100" dirty="0">
                <a:ea typeface="Montserrat" pitchFamily="2" charset="0"/>
                <a:cs typeface="Calibri"/>
              </a:rPr>
              <a:t>CREEC, UNACC, and GIZ actively promote clean cooking technologies through research, awareness campaigns, and financing models.</a:t>
            </a:r>
            <a:endParaRPr lang="en-GB" sz="1100" dirty="0">
              <a:ea typeface="Times New Roman" panose="02020603050405020304" pitchFamily="18" charset="0"/>
              <a:cs typeface="Calibri"/>
            </a:endParaRPr>
          </a:p>
          <a:p>
            <a:pPr marL="742315" lvl="1" indent="-285115" algn="just">
              <a:lnSpc>
                <a:spcPct val="115000"/>
              </a:lnSpc>
              <a:buSzPts val="1000"/>
              <a:buFont typeface="Courier New" panose="02070309020205020404" pitchFamily="49" charset="0"/>
              <a:buChar char="o"/>
              <a:tabLst>
                <a:tab pos="914377" algn="l"/>
              </a:tabLst>
            </a:pPr>
            <a:r>
              <a:rPr lang="en-GB" sz="1100" dirty="0">
                <a:ea typeface="Montserrat" pitchFamily="2" charset="0"/>
                <a:cs typeface="Calibri"/>
              </a:rPr>
              <a:t>Modern Energy Cooking Services (MECS) and National Renewable Energy Platform (NREP) support policy advocacy and market transformation towards sustainable energy solutions.</a:t>
            </a:r>
            <a:endParaRPr lang="en-GB" sz="1100" dirty="0">
              <a:ea typeface="Times New Roman" panose="02020603050405020304" pitchFamily="18" charset="0"/>
              <a:cs typeface="Calibri"/>
            </a:endParaRPr>
          </a:p>
          <a:p>
            <a:pPr marL="742315" lvl="1" indent="-285115" algn="just">
              <a:lnSpc>
                <a:spcPct val="115000"/>
              </a:lnSpc>
              <a:buSzPts val="1000"/>
              <a:buFont typeface="Courier New" panose="02070309020205020404" pitchFamily="49" charset="0"/>
              <a:buChar char="o"/>
              <a:tabLst>
                <a:tab pos="914377" algn="l"/>
              </a:tabLst>
            </a:pPr>
            <a:r>
              <a:rPr lang="en-GB" sz="1100" dirty="0">
                <a:ea typeface="Montserrat" pitchFamily="2" charset="0"/>
                <a:cs typeface="Calibri"/>
              </a:rPr>
              <a:t>GIZ Uganda provides results-based financing and grants for clean cooking technologies, supporting the transition to energy-efficient cooking in commercial settings, by enhancing supply chains. </a:t>
            </a:r>
            <a:endParaRPr lang="en-GB" sz="1100" dirty="0">
              <a:ea typeface="Times New Roman" panose="02020603050405020304" pitchFamily="18" charset="0"/>
              <a:cs typeface="Calibri"/>
            </a:endParaRPr>
          </a:p>
          <a:p>
            <a:pPr algn="just"/>
            <a:endParaRPr lang="en-US" sz="1100" dirty="0">
              <a:ln w="0"/>
            </a:endParaRPr>
          </a:p>
          <a:p>
            <a:pPr marL="285115" indent="-285115">
              <a:buFont typeface="Wingdings" panose="05000000000000000000" pitchFamily="2" charset="2"/>
              <a:buChar char="v"/>
            </a:pPr>
            <a:endParaRPr lang="en-US" sz="1100" b="1" dirty="0"/>
          </a:p>
          <a:p>
            <a:pPr algn="ctr"/>
            <a:endParaRPr lang="en-US" sz="1100" b="1" dirty="0">
              <a:ln w="0"/>
            </a:endParaRPr>
          </a:p>
        </p:txBody>
      </p:sp>
      <p:pic>
        <p:nvPicPr>
          <p:cNvPr id="2" name="Image 1" descr="Une image contenant texte, Police, Graphique, logo&#10;&#10;Le contenu généré par l’IA peut être incorrect.">
            <a:extLst>
              <a:ext uri="{FF2B5EF4-FFF2-40B4-BE49-F238E27FC236}">
                <a16:creationId xmlns:a16="http://schemas.microsoft.com/office/drawing/2014/main" id="{861BD7E8-8778-3C82-3005-B44A0338A0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3304" y="15865"/>
            <a:ext cx="2410339" cy="538717"/>
          </a:xfrm>
          <a:prstGeom prst="rect">
            <a:avLst/>
          </a:prstGeom>
        </p:spPr>
      </p:pic>
      <p:pic>
        <p:nvPicPr>
          <p:cNvPr id="6" name="Image 5" descr="Une image contenant Police, texte, symbole, logo&#10;&#10;Le contenu généré par l’IA peut être incorrect.">
            <a:extLst>
              <a:ext uri="{FF2B5EF4-FFF2-40B4-BE49-F238E27FC236}">
                <a16:creationId xmlns:a16="http://schemas.microsoft.com/office/drawing/2014/main" id="{3B90D7E7-F983-F614-B4A3-FF6EF7EA47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075"/>
            <a:ext cx="1553304" cy="556299"/>
          </a:xfrm>
          <a:prstGeom prst="rect">
            <a:avLst/>
          </a:prstGeom>
        </p:spPr>
      </p:pic>
    </p:spTree>
    <p:extLst>
      <p:ext uri="{BB962C8B-B14F-4D97-AF65-F5344CB8AC3E}">
        <p14:creationId xmlns:p14="http://schemas.microsoft.com/office/powerpoint/2010/main" val="4069337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5C4AF-208A-216D-2875-F1672EAE85A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7906EC9-A4BA-6BD2-1BDC-DD4367C87514}"/>
              </a:ext>
            </a:extLst>
          </p:cNvPr>
          <p:cNvSpPr>
            <a:spLocks noGrp="1"/>
          </p:cNvSpPr>
          <p:nvPr>
            <p:ph type="sldNum" sz="quarter" idx="12"/>
          </p:nvPr>
        </p:nvSpPr>
        <p:spPr/>
        <p:txBody>
          <a:bodyPr/>
          <a:lstStyle/>
          <a:p>
            <a:fld id="{B2DC25EE-239B-4C5F-AAD1-255A7D5F1EE2}" type="slidenum">
              <a:rPr lang="en-US" smtClean="0"/>
              <a:t>22</a:t>
            </a:fld>
            <a:endParaRPr lang="en-US" dirty="0"/>
          </a:p>
        </p:txBody>
      </p:sp>
      <p:pic>
        <p:nvPicPr>
          <p:cNvPr id="8" name="Picture 7">
            <a:extLst>
              <a:ext uri="{FF2B5EF4-FFF2-40B4-BE49-F238E27FC236}">
                <a16:creationId xmlns:a16="http://schemas.microsoft.com/office/drawing/2014/main" id="{C279DBEC-AA6B-A671-1C2F-E16C111CBE7A}"/>
              </a:ext>
            </a:extLst>
          </p:cNvPr>
          <p:cNvPicPr>
            <a:picLocks noChangeAspect="1"/>
          </p:cNvPicPr>
          <p:nvPr/>
        </p:nvPicPr>
        <p:blipFill rotWithShape="1">
          <a:blip r:embed="rId2">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9" name="Title 1">
            <a:extLst>
              <a:ext uri="{FF2B5EF4-FFF2-40B4-BE49-F238E27FC236}">
                <a16:creationId xmlns:a16="http://schemas.microsoft.com/office/drawing/2014/main" id="{B4843F45-5FB5-75CB-482E-E363BA98416F}"/>
              </a:ext>
            </a:extLst>
          </p:cNvPr>
          <p:cNvSpPr txBox="1">
            <a:spLocks/>
          </p:cNvSpPr>
          <p:nvPr/>
        </p:nvSpPr>
        <p:spPr>
          <a:xfrm>
            <a:off x="1851642" y="698833"/>
            <a:ext cx="7317580" cy="6994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b="1" dirty="0">
                <a:solidFill>
                  <a:schemeClr val="tx1"/>
                </a:solidFill>
              </a:rPr>
              <a:t>RQ4: Key Stakeholders</a:t>
            </a:r>
          </a:p>
        </p:txBody>
      </p:sp>
      <p:sp>
        <p:nvSpPr>
          <p:cNvPr id="10" name="Rectangle 9">
            <a:extLst>
              <a:ext uri="{FF2B5EF4-FFF2-40B4-BE49-F238E27FC236}">
                <a16:creationId xmlns:a16="http://schemas.microsoft.com/office/drawing/2014/main" id="{75E5894E-35E0-7584-8003-B66899E3AC56}"/>
              </a:ext>
            </a:extLst>
          </p:cNvPr>
          <p:cNvSpPr/>
          <p:nvPr/>
        </p:nvSpPr>
        <p:spPr>
          <a:xfrm>
            <a:off x="651511" y="1152907"/>
            <a:ext cx="11230220" cy="692497"/>
          </a:xfrm>
          <a:prstGeom prst="rect">
            <a:avLst/>
          </a:prstGeom>
          <a:noFill/>
        </p:spPr>
        <p:txBody>
          <a:bodyPr wrap="square" lIns="91440" tIns="45720" rIns="91440" bIns="45720" anchor="t">
            <a:spAutoFit/>
          </a:bodyPr>
          <a:lstStyle/>
          <a:p>
            <a:endParaRPr lang="en-US" sz="1300" b="1" i="1" dirty="0">
              <a:solidFill>
                <a:schemeClr val="accent5"/>
              </a:solidFill>
            </a:endParaRPr>
          </a:p>
          <a:p>
            <a:pPr>
              <a:tabLst>
                <a:tab pos="1371566" algn="l"/>
              </a:tabLst>
            </a:pPr>
            <a:endParaRPr lang="en-US" sz="1300" b="1" dirty="0">
              <a:solidFill>
                <a:schemeClr val="accent5"/>
              </a:solidFill>
              <a:latin typeface="Century Gothic" panose="020B0502020202020204"/>
              <a:ea typeface="Aptos" panose="020B0004020202020204" pitchFamily="34" charset="0"/>
              <a:cs typeface="Times New Roman" panose="02020603050405020304" pitchFamily="18" charset="0"/>
            </a:endParaRPr>
          </a:p>
          <a:p>
            <a:pPr>
              <a:tabLst>
                <a:tab pos="1371566" algn="l"/>
              </a:tabLst>
            </a:pPr>
            <a:endParaRPr lang="en-GB" sz="1300" dirty="0">
              <a:ln w="0"/>
              <a:solidFill>
                <a:srgbClr val="595959"/>
              </a:solidFill>
              <a:latin typeface="Century Gothic" panose="020B0502020202020204"/>
              <a:ea typeface="Aptos" panose="020B000402020202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9208B2DA-B14A-14AD-28EE-0F19D065FD7C}"/>
              </a:ext>
            </a:extLst>
          </p:cNvPr>
          <p:cNvSpPr/>
          <p:nvPr/>
        </p:nvSpPr>
        <p:spPr>
          <a:xfrm>
            <a:off x="809459" y="1999713"/>
            <a:ext cx="10914324" cy="3924151"/>
          </a:xfrm>
          <a:prstGeom prst="rect">
            <a:avLst/>
          </a:prstGeom>
          <a:noFill/>
        </p:spPr>
        <p:txBody>
          <a:bodyPr wrap="square" lIns="91440" tIns="45720" rIns="91440" bIns="45720" anchor="t">
            <a:spAutoFit/>
          </a:bodyPr>
          <a:lstStyle/>
          <a:p>
            <a:r>
              <a:rPr lang="en-US" dirty="0"/>
              <a:t>Collaborations:</a:t>
            </a:r>
          </a:p>
          <a:p>
            <a:pPr marL="742932" lvl="1" indent="-285744">
              <a:buFont typeface="Arial" panose="020B0604020202020204" pitchFamily="34" charset="0"/>
              <a:buChar char="•"/>
            </a:pPr>
            <a:r>
              <a:rPr lang="en-GB" dirty="0"/>
              <a:t>MEMD partners with development </a:t>
            </a:r>
            <a:r>
              <a:rPr lang="en-US" dirty="0"/>
              <a:t>agencies</a:t>
            </a:r>
            <a:r>
              <a:rPr lang="en-GB" dirty="0"/>
              <a:t> like GIZ to implement clean energy policies and awareness campaigns.</a:t>
            </a:r>
          </a:p>
          <a:p>
            <a:pPr marL="742932" lvl="1" indent="-285744">
              <a:buFont typeface="Arial" panose="020B0604020202020204" pitchFamily="34" charset="0"/>
              <a:buChar char="•"/>
            </a:pPr>
            <a:r>
              <a:rPr lang="en-GB" dirty="0"/>
              <a:t>Appliance distributors with financial institutions to offer subsidized cooking stoves .</a:t>
            </a:r>
          </a:p>
          <a:p>
            <a:pPr marL="742932" lvl="1" indent="-285744">
              <a:buFont typeface="Arial" panose="020B0604020202020204" pitchFamily="34" charset="0"/>
              <a:buChar char="•"/>
            </a:pPr>
            <a:r>
              <a:rPr lang="en-US" dirty="0"/>
              <a:t>Connections with relevant industry associations (e.g. Uganda Restaurant Association)</a:t>
            </a:r>
            <a:endParaRPr lang="en-GB" dirty="0"/>
          </a:p>
          <a:p>
            <a:pPr lvl="1"/>
            <a:endParaRPr lang="en-US" dirty="0"/>
          </a:p>
          <a:p>
            <a:r>
              <a:rPr lang="en-US" dirty="0"/>
              <a:t>Barriers to stakeholder collaboration:</a:t>
            </a:r>
          </a:p>
          <a:p>
            <a:pPr marL="742932" lvl="1" indent="-285744">
              <a:buFont typeface="Arial" panose="020B0604020202020204" pitchFamily="34" charset="0"/>
              <a:buChar char="•"/>
            </a:pPr>
            <a:r>
              <a:rPr lang="en-GB" dirty="0"/>
              <a:t>Overlapping roles and competition between formal and informal supply chains hinder progress.</a:t>
            </a:r>
          </a:p>
          <a:p>
            <a:pPr marL="742932" lvl="1" indent="-285744">
              <a:buFont typeface="Arial" panose="020B0604020202020204" pitchFamily="34" charset="0"/>
              <a:buChar char="•"/>
            </a:pPr>
            <a:r>
              <a:rPr lang="en-GB" dirty="0"/>
              <a:t>Financial institutions lack awareness of the business potential of the commercial cooking sector, resulting in minimal specialized financing options.</a:t>
            </a:r>
          </a:p>
          <a:p>
            <a:pPr marL="742932" lvl="1" indent="-285744">
              <a:buFont typeface="Arial" panose="020B0604020202020204" pitchFamily="34" charset="0"/>
              <a:buChar char="•"/>
            </a:pPr>
            <a:r>
              <a:rPr lang="en-GB" dirty="0"/>
              <a:t>Limited enforcement of appliance standards: Weak regulation allows substandard products to dominate the market.</a:t>
            </a:r>
          </a:p>
          <a:p>
            <a:pPr algn="ctr"/>
            <a:endParaRPr lang="en-US" sz="1500" b="1" dirty="0">
              <a:ln w="0"/>
              <a:solidFill>
                <a:schemeClr val="accent5"/>
              </a:solidFill>
            </a:endParaRPr>
          </a:p>
        </p:txBody>
      </p:sp>
      <p:pic>
        <p:nvPicPr>
          <p:cNvPr id="2" name="Image 1" descr="Une image contenant texte, Police, Graphique, logo&#10;&#10;Le contenu généré par l’IA peut être incorrect.">
            <a:extLst>
              <a:ext uri="{FF2B5EF4-FFF2-40B4-BE49-F238E27FC236}">
                <a16:creationId xmlns:a16="http://schemas.microsoft.com/office/drawing/2014/main" id="{0CC4C1F2-DF56-F3B1-CFEB-42DE558DDE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6" name="Image 5" descr="Une image contenant Police, texte, symbole, logo&#10;&#10;Le contenu généré par l’IA peut être incorrect.">
            <a:extLst>
              <a:ext uri="{FF2B5EF4-FFF2-40B4-BE49-F238E27FC236}">
                <a16:creationId xmlns:a16="http://schemas.microsoft.com/office/drawing/2014/main" id="{159BAB68-2384-C0D0-5B50-43AC896CB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2366955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C56AB-99E6-F55A-470C-A30F9D57385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181BDC-A9D3-D426-DFCA-ACD6F5CB65CB}"/>
              </a:ext>
            </a:extLst>
          </p:cNvPr>
          <p:cNvSpPr>
            <a:spLocks noGrp="1"/>
          </p:cNvSpPr>
          <p:nvPr>
            <p:ph type="sldNum" sz="quarter" idx="12"/>
          </p:nvPr>
        </p:nvSpPr>
        <p:spPr/>
        <p:txBody>
          <a:bodyPr/>
          <a:lstStyle/>
          <a:p>
            <a:fld id="{B2DC25EE-239B-4C5F-AAD1-255A7D5F1EE2}" type="slidenum">
              <a:rPr lang="en-US" smtClean="0"/>
              <a:t>23</a:t>
            </a:fld>
            <a:endParaRPr lang="en-US" dirty="0"/>
          </a:p>
        </p:txBody>
      </p:sp>
      <p:pic>
        <p:nvPicPr>
          <p:cNvPr id="8" name="Picture 7">
            <a:extLst>
              <a:ext uri="{FF2B5EF4-FFF2-40B4-BE49-F238E27FC236}">
                <a16:creationId xmlns:a16="http://schemas.microsoft.com/office/drawing/2014/main" id="{CB929D79-86CE-BAFA-0026-05BFE50CC73B}"/>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9" name="Title 1">
            <a:extLst>
              <a:ext uri="{FF2B5EF4-FFF2-40B4-BE49-F238E27FC236}">
                <a16:creationId xmlns:a16="http://schemas.microsoft.com/office/drawing/2014/main" id="{B1837181-EF4F-8522-48F2-976B7976AAC5}"/>
              </a:ext>
            </a:extLst>
          </p:cNvPr>
          <p:cNvSpPr txBox="1">
            <a:spLocks/>
          </p:cNvSpPr>
          <p:nvPr/>
        </p:nvSpPr>
        <p:spPr>
          <a:xfrm>
            <a:off x="1712828" y="787784"/>
            <a:ext cx="10296292" cy="107227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b="1" dirty="0">
                <a:solidFill>
                  <a:schemeClr val="tx1"/>
                </a:solidFill>
              </a:rPr>
              <a:t>RQ5: </a:t>
            </a:r>
            <a:r>
              <a:rPr lang="en-GB" sz="2000" b="1" dirty="0">
                <a:latin typeface="+mn-lt"/>
                <a:ea typeface="Times New Roman" panose="02020603050405020304" pitchFamily="18" charset="0"/>
              </a:rPr>
              <a:t>Barriers of Commercial E-cooking</a:t>
            </a:r>
            <a:endParaRPr lang="en-US" sz="2000" b="1" dirty="0">
              <a:solidFill>
                <a:schemeClr val="tx1"/>
              </a:solidFill>
              <a:latin typeface="+mn-lt"/>
            </a:endParaRPr>
          </a:p>
        </p:txBody>
      </p:sp>
      <p:sp>
        <p:nvSpPr>
          <p:cNvPr id="10" name="Rectangle 9">
            <a:extLst>
              <a:ext uri="{FF2B5EF4-FFF2-40B4-BE49-F238E27FC236}">
                <a16:creationId xmlns:a16="http://schemas.microsoft.com/office/drawing/2014/main" id="{84717C8F-5C16-C8D9-73DC-DBD6314CB8C6}"/>
              </a:ext>
            </a:extLst>
          </p:cNvPr>
          <p:cNvSpPr/>
          <p:nvPr/>
        </p:nvSpPr>
        <p:spPr>
          <a:xfrm>
            <a:off x="651511" y="1152907"/>
            <a:ext cx="11230220" cy="692497"/>
          </a:xfrm>
          <a:prstGeom prst="rect">
            <a:avLst/>
          </a:prstGeom>
          <a:noFill/>
        </p:spPr>
        <p:txBody>
          <a:bodyPr wrap="square" lIns="91440" tIns="45720" rIns="91440" bIns="45720" anchor="t">
            <a:spAutoFit/>
          </a:bodyPr>
          <a:lstStyle/>
          <a:p>
            <a:endParaRPr lang="en-US" sz="1300" b="1" i="1" dirty="0">
              <a:solidFill>
                <a:schemeClr val="accent5"/>
              </a:solidFill>
            </a:endParaRPr>
          </a:p>
          <a:p>
            <a:pPr>
              <a:tabLst>
                <a:tab pos="1371566" algn="l"/>
              </a:tabLst>
            </a:pPr>
            <a:endParaRPr lang="en-US" sz="1300" b="1" dirty="0">
              <a:solidFill>
                <a:schemeClr val="accent5"/>
              </a:solidFill>
              <a:latin typeface="Century Gothic" panose="020B0502020202020204"/>
              <a:ea typeface="Aptos" panose="020B0004020202020204" pitchFamily="34" charset="0"/>
              <a:cs typeface="Times New Roman" panose="02020603050405020304" pitchFamily="18" charset="0"/>
            </a:endParaRPr>
          </a:p>
          <a:p>
            <a:pPr>
              <a:tabLst>
                <a:tab pos="1371566" algn="l"/>
              </a:tabLst>
            </a:pPr>
            <a:endParaRPr lang="en-GB" sz="1300" dirty="0">
              <a:ln w="0"/>
              <a:solidFill>
                <a:srgbClr val="595959"/>
              </a:solidFill>
              <a:latin typeface="Century Gothic" panose="020B0502020202020204"/>
              <a:ea typeface="Aptos" panose="020B000402020202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1F740E7B-2D95-2D1B-8259-B750C99A130E}"/>
              </a:ext>
            </a:extLst>
          </p:cNvPr>
          <p:cNvSpPr/>
          <p:nvPr/>
        </p:nvSpPr>
        <p:spPr>
          <a:xfrm>
            <a:off x="889687" y="1358397"/>
            <a:ext cx="10556044" cy="4955203"/>
          </a:xfrm>
          <a:prstGeom prst="rect">
            <a:avLst/>
          </a:prstGeom>
          <a:noFill/>
        </p:spPr>
        <p:txBody>
          <a:bodyPr wrap="square" lIns="91440" tIns="45720" rIns="91440" bIns="45720" anchor="t">
            <a:spAutoFit/>
          </a:bodyPr>
          <a:lstStyle/>
          <a:p>
            <a:pPr algn="just">
              <a:spcBef>
                <a:spcPts val="600"/>
              </a:spcBef>
            </a:pPr>
            <a:r>
              <a:rPr lang="en-US" sz="1300" b="1" dirty="0">
                <a:solidFill>
                  <a:schemeClr val="accent6">
                    <a:lumMod val="75000"/>
                  </a:schemeClr>
                </a:solidFill>
              </a:rPr>
              <a:t>Private sector. </a:t>
            </a:r>
          </a:p>
          <a:p>
            <a:pPr marL="285744" indent="-285744" algn="just">
              <a:buFont typeface="Wingdings" panose="05000000000000000000" pitchFamily="2" charset="2"/>
              <a:buChar char="v"/>
            </a:pPr>
            <a:r>
              <a:rPr lang="en-US" sz="1300" b="1" dirty="0"/>
              <a:t>High Equipment Costs</a:t>
            </a:r>
            <a:r>
              <a:rPr lang="en-US" sz="1300" dirty="0"/>
              <a:t>: The surveys revealed that 75% of hotels and 65.2% of restaurants reported commercial electric cooking appliances can cost up to USD 5,000, making them unaffordable​.</a:t>
            </a:r>
          </a:p>
          <a:p>
            <a:pPr marL="285744" indent="-285744" algn="just">
              <a:buFont typeface="Wingdings" panose="05000000000000000000" pitchFamily="2" charset="2"/>
              <a:buChar char="v"/>
            </a:pPr>
            <a:r>
              <a:rPr lang="en-US" sz="1300" b="1" dirty="0"/>
              <a:t>Cultural Resistance to Change</a:t>
            </a:r>
            <a:r>
              <a:rPr lang="en-US" sz="1300" dirty="0"/>
              <a:t>: Traditional cooking methods are preferred, with 45% of all surveyed businesses stating they believe electric cooking will likely alter food flavor,​ especially for traditional cuisines. 37% of these responses came from street Vendors, 21% from hotels, 15% from restaurants, 12% from kafundas, 9% from catering Services, and 6% from bakeries.</a:t>
            </a:r>
          </a:p>
          <a:p>
            <a:pPr marL="285744" indent="-285744" algn="just">
              <a:spcAft>
                <a:spcPts val="600"/>
              </a:spcAft>
              <a:buFont typeface="Wingdings" panose="05000000000000000000" pitchFamily="2" charset="2"/>
              <a:buChar char="v"/>
            </a:pPr>
            <a:r>
              <a:rPr lang="en-US" sz="1300" b="1" dirty="0"/>
              <a:t>Unreliable Electricity Supply</a:t>
            </a:r>
            <a:r>
              <a:rPr lang="en-US" sz="1300" dirty="0"/>
              <a:t>: Frequent power outages and voltage fluctuations during peak cooking hours limit the adoption of electric appliances, with 70% of rural businesses reporting electricity reliability as a barrier. </a:t>
            </a:r>
            <a:r>
              <a:rPr lang="en-US" sz="1300" b="1" dirty="0"/>
              <a:t>Shared meters </a:t>
            </a:r>
            <a:r>
              <a:rPr lang="en-US" sz="1300" dirty="0"/>
              <a:t>and</a:t>
            </a:r>
            <a:r>
              <a:rPr lang="en-US" sz="1300" b="1" dirty="0"/>
              <a:t> illegal connections </a:t>
            </a:r>
            <a:r>
              <a:rPr lang="en-US" sz="1300" dirty="0"/>
              <a:t>are also common which can overburden infrastructure and lead to power cuts </a:t>
            </a:r>
            <a:endParaRPr lang="en-US" sz="1300" b="1" dirty="0">
              <a:solidFill>
                <a:schemeClr val="accent5"/>
              </a:solidFill>
            </a:endParaRPr>
          </a:p>
          <a:p>
            <a:pPr algn="just">
              <a:spcBef>
                <a:spcPts val="600"/>
              </a:spcBef>
            </a:pPr>
            <a:r>
              <a:rPr lang="en-US" sz="1300" b="1" dirty="0">
                <a:solidFill>
                  <a:schemeClr val="accent6">
                    <a:lumMod val="75000"/>
                  </a:schemeClr>
                </a:solidFill>
              </a:rPr>
              <a:t>Supply Chain</a:t>
            </a:r>
            <a:endParaRPr lang="en-US" sz="1300" dirty="0">
              <a:solidFill>
                <a:schemeClr val="accent6">
                  <a:lumMod val="75000"/>
                </a:schemeClr>
              </a:solidFill>
            </a:endParaRPr>
          </a:p>
          <a:p>
            <a:pPr marL="285744" indent="-285744" algn="just">
              <a:buFont typeface="Wingdings" panose="05000000000000000000" pitchFamily="2" charset="2"/>
              <a:buChar char="v"/>
            </a:pPr>
            <a:r>
              <a:rPr lang="en-US" sz="1300" b="1" dirty="0"/>
              <a:t>High Import Tariffs and Costs</a:t>
            </a:r>
            <a:r>
              <a:rPr lang="en-US" sz="1300" dirty="0"/>
              <a:t>: This study found that, 51% of supply chain players cite high importation costs being a key challenge​. The heavy reliance on imported appliances increases costs due to customs duties and taxes. </a:t>
            </a:r>
          </a:p>
          <a:p>
            <a:pPr marL="285744" indent="-285744" algn="just">
              <a:buFont typeface="Wingdings" panose="05000000000000000000" pitchFamily="2" charset="2"/>
              <a:buChar char="v"/>
            </a:pPr>
            <a:r>
              <a:rPr lang="en-US" sz="1300" b="1" dirty="0"/>
              <a:t>Lack of Technical Support and After-Sales Services</a:t>
            </a:r>
            <a:r>
              <a:rPr lang="en-US" sz="1300" dirty="0"/>
              <a:t>: 66.6% of respondents stated that manufacturers, suppliers, and distributors of electric cooking appliances do not offer maintenance or repair services​.</a:t>
            </a:r>
          </a:p>
          <a:p>
            <a:pPr marL="285744" indent="-285744" algn="just">
              <a:spcAft>
                <a:spcPts val="600"/>
              </a:spcAft>
              <a:buFont typeface="Wingdings" panose="05000000000000000000" pitchFamily="2" charset="2"/>
              <a:buChar char="v"/>
            </a:pPr>
            <a:r>
              <a:rPr lang="en-US" sz="1300" b="1" dirty="0"/>
              <a:t>Weak Distribution Networks:</a:t>
            </a:r>
            <a:r>
              <a:rPr lang="en-US" sz="1300" dirty="0"/>
              <a:t> Limited availability of electric cooking appliances in rural areas prevents equitable access while high concentration in major cities like Kampala</a:t>
            </a:r>
          </a:p>
          <a:p>
            <a:pPr algn="just">
              <a:spcBef>
                <a:spcPts val="600"/>
              </a:spcBef>
            </a:pPr>
            <a:r>
              <a:rPr lang="en-US" sz="1300" b="1" dirty="0">
                <a:solidFill>
                  <a:schemeClr val="accent6">
                    <a:lumMod val="75000"/>
                  </a:schemeClr>
                </a:solidFill>
              </a:rPr>
              <a:t>Policy and Economic Landscape</a:t>
            </a:r>
          </a:p>
          <a:p>
            <a:pPr marL="285744" indent="-285744" algn="just">
              <a:spcAft>
                <a:spcPts val="600"/>
              </a:spcAft>
              <a:buFont typeface="Wingdings" panose="05000000000000000000" pitchFamily="2" charset="2"/>
              <a:buChar char="v"/>
            </a:pPr>
            <a:r>
              <a:rPr lang="en-US" sz="1300" dirty="0"/>
              <a:t>Only 7% of businesses were aware of government subsidies or incentives for eCooking​ </a:t>
            </a:r>
            <a:r>
              <a:rPr lang="en-US" sz="1300" dirty="0">
                <a:solidFill>
                  <a:schemeClr val="tx1">
                    <a:lumMod val="75000"/>
                    <a:lumOff val="25000"/>
                  </a:schemeClr>
                </a:solidFill>
              </a:rPr>
              <a:t>and</a:t>
            </a:r>
            <a:r>
              <a:rPr lang="en-US" sz="1300" dirty="0"/>
              <a:t> 93% of businesses were unaware of government clean cooking programs, highlighting poor policy communication​.</a:t>
            </a:r>
          </a:p>
          <a:p>
            <a:pPr algn="just">
              <a:spcBef>
                <a:spcPts val="600"/>
              </a:spcBef>
            </a:pPr>
            <a:r>
              <a:rPr lang="en-US" sz="1300" b="1" dirty="0">
                <a:solidFill>
                  <a:schemeClr val="accent6">
                    <a:lumMod val="75000"/>
                  </a:schemeClr>
                </a:solidFill>
              </a:rPr>
              <a:t>Finance sector</a:t>
            </a:r>
            <a:endParaRPr lang="en-US" sz="1300" dirty="0">
              <a:solidFill>
                <a:schemeClr val="accent6">
                  <a:lumMod val="75000"/>
                </a:schemeClr>
              </a:solidFill>
            </a:endParaRPr>
          </a:p>
          <a:p>
            <a:pPr marL="285744" indent="-285744" algn="just">
              <a:buFont typeface="Wingdings" panose="05000000000000000000" pitchFamily="2" charset="2"/>
              <a:buChar char="v"/>
            </a:pPr>
            <a:r>
              <a:rPr lang="en-US" sz="1300" dirty="0"/>
              <a:t>SMEs struggle to access affordable loans for purchasing electric commercial cooking appliances, as shown by 74% of SMEs cite lack of tailored financial products as a barrier​.</a:t>
            </a:r>
          </a:p>
        </p:txBody>
      </p:sp>
      <p:pic>
        <p:nvPicPr>
          <p:cNvPr id="3" name="Image 2" descr="Une image contenant texte, Police, Graphique, logo&#10;&#10;Le contenu généré par l’IA peut être incorrect.">
            <a:extLst>
              <a:ext uri="{FF2B5EF4-FFF2-40B4-BE49-F238E27FC236}">
                <a16:creationId xmlns:a16="http://schemas.microsoft.com/office/drawing/2014/main" id="{CE58F8B4-D3AC-1CCE-7B3D-6D5582B5FC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3304" y="6249816"/>
            <a:ext cx="2410339" cy="538717"/>
          </a:xfrm>
          <a:prstGeom prst="rect">
            <a:avLst/>
          </a:prstGeom>
        </p:spPr>
      </p:pic>
      <p:pic>
        <p:nvPicPr>
          <p:cNvPr id="6" name="Image 5" descr="Une image contenant Police, texte, symbole, logo&#10;&#10;Le contenu généré par l’IA peut être incorrect.">
            <a:extLst>
              <a:ext uri="{FF2B5EF4-FFF2-40B4-BE49-F238E27FC236}">
                <a16:creationId xmlns:a16="http://schemas.microsoft.com/office/drawing/2014/main" id="{B760EE62-3380-92F8-BFF5-E7621DA4EE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241026"/>
            <a:ext cx="1553304" cy="556299"/>
          </a:xfrm>
          <a:prstGeom prst="rect">
            <a:avLst/>
          </a:prstGeom>
        </p:spPr>
      </p:pic>
    </p:spTree>
    <p:extLst>
      <p:ext uri="{BB962C8B-B14F-4D97-AF65-F5344CB8AC3E}">
        <p14:creationId xmlns:p14="http://schemas.microsoft.com/office/powerpoint/2010/main" val="1379482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4000"/>
            <a:lum/>
          </a:blip>
          <a:srcRect/>
          <a:stretch>
            <a:fillRect t="-39000" b="-39000"/>
          </a:stretch>
        </a:blipFill>
        <a:effectLst/>
      </p:bgPr>
    </p:bg>
    <p:spTree>
      <p:nvGrpSpPr>
        <p:cNvPr id="1" name="">
          <a:extLst>
            <a:ext uri="{FF2B5EF4-FFF2-40B4-BE49-F238E27FC236}">
              <a16:creationId xmlns:a16="http://schemas.microsoft.com/office/drawing/2014/main" id="{C0236FB6-9D47-9ECD-754E-1B63243BD5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88C880-DC55-EAAB-41A2-314FE205A762}"/>
              </a:ext>
            </a:extLst>
          </p:cNvPr>
          <p:cNvSpPr>
            <a:spLocks noGrp="1"/>
          </p:cNvSpPr>
          <p:nvPr>
            <p:ph type="title"/>
          </p:nvPr>
        </p:nvSpPr>
        <p:spPr>
          <a:xfrm>
            <a:off x="1891081" y="721682"/>
            <a:ext cx="10672761" cy="699492"/>
          </a:xfrm>
        </p:spPr>
        <p:txBody>
          <a:bodyPr>
            <a:normAutofit/>
          </a:bodyPr>
          <a:lstStyle/>
          <a:p>
            <a:r>
              <a:rPr lang="en-US" sz="2000" b="1" dirty="0">
                <a:solidFill>
                  <a:schemeClr val="tx1"/>
                </a:solidFill>
              </a:rPr>
              <a:t>RQ5: Enablers to Adoption</a:t>
            </a:r>
          </a:p>
        </p:txBody>
      </p:sp>
      <p:sp>
        <p:nvSpPr>
          <p:cNvPr id="3" name="Rectangle 2">
            <a:extLst>
              <a:ext uri="{FF2B5EF4-FFF2-40B4-BE49-F238E27FC236}">
                <a16:creationId xmlns:a16="http://schemas.microsoft.com/office/drawing/2014/main" id="{C1B7CF55-6B2C-B068-7523-0A372A085098}"/>
              </a:ext>
            </a:extLst>
          </p:cNvPr>
          <p:cNvSpPr/>
          <p:nvPr/>
        </p:nvSpPr>
        <p:spPr>
          <a:xfrm>
            <a:off x="759620" y="1520785"/>
            <a:ext cx="10672761" cy="5232202"/>
          </a:xfrm>
          <a:prstGeom prst="rect">
            <a:avLst/>
          </a:prstGeom>
          <a:noFill/>
        </p:spPr>
        <p:txBody>
          <a:bodyPr wrap="square" lIns="91440" tIns="45720" rIns="91440" bIns="45720">
            <a:spAutoFit/>
          </a:bodyPr>
          <a:lstStyle/>
          <a:p>
            <a:pPr algn="just"/>
            <a:r>
              <a:rPr lang="en-US" sz="1500" b="1" dirty="0">
                <a:solidFill>
                  <a:schemeClr val="accent6">
                    <a:lumMod val="75000"/>
                  </a:schemeClr>
                </a:solidFill>
              </a:rPr>
              <a:t>Private sector</a:t>
            </a:r>
          </a:p>
          <a:p>
            <a:pPr marL="285744" indent="-285744" algn="just">
              <a:buFont typeface="Wingdings" panose="05000000000000000000" pitchFamily="2" charset="2"/>
              <a:buChar char="v"/>
            </a:pPr>
            <a:r>
              <a:rPr lang="en-US" sz="1500" b="1" dirty="0"/>
              <a:t>Growing Interest in eCooking: </a:t>
            </a:r>
            <a:r>
              <a:rPr lang="en-US" sz="1500" dirty="0"/>
              <a:t>52.2% of surveyed establishments are willing to adopt electric cooking if affordability and reliability are addressed. Of these, 34% were street vendors, 29% were restaurants, 14% were hotels, 10% were bakeries, 9% were kafundas, and 4% were catering services. </a:t>
            </a:r>
          </a:p>
          <a:p>
            <a:pPr marL="285744" indent="-285744" algn="just">
              <a:buFont typeface="Wingdings" panose="05000000000000000000" pitchFamily="2" charset="2"/>
              <a:buChar char="v"/>
            </a:pPr>
            <a:r>
              <a:rPr lang="en-GB" sz="1500" b="1" dirty="0">
                <a:ea typeface="Times New Roman" panose="02020603050405020304" pitchFamily="18" charset="0"/>
                <a:cs typeface="Calibri" panose="020F0502020204030204" pitchFamily="34" charset="0"/>
              </a:rPr>
              <a:t>Staff composition</a:t>
            </a:r>
            <a:r>
              <a:rPr lang="en-GB" sz="1500" dirty="0">
                <a:ea typeface="Times New Roman" panose="02020603050405020304" pitchFamily="18" charset="0"/>
                <a:cs typeface="Calibri" panose="020F0502020204030204" pitchFamily="34" charset="0"/>
              </a:rPr>
              <a:t>: The establishment employees are within the youthful age bracket, which may make it easier for them to grasp the operation of the relevant electric equipment </a:t>
            </a:r>
            <a:r>
              <a:rPr lang="en-US" sz="1500" dirty="0">
                <a:ea typeface="Times New Roman" panose="02020603050405020304" pitchFamily="18" charset="0"/>
                <a:cs typeface="Calibri" panose="020F0502020204030204" pitchFamily="34" charset="0"/>
              </a:rPr>
              <a:t>they are generally more adaptable to new technologies, open to learning, and likely to be familiar with digital interfaces and modern appliances, enabling efficient utilization and maintenance of electric equipment</a:t>
            </a:r>
            <a:r>
              <a:rPr lang="en-US" sz="1500" dirty="0">
                <a:solidFill>
                  <a:srgbClr val="00B0F0"/>
                </a:solidFill>
                <a:ea typeface="Times New Roman" panose="02020603050405020304" pitchFamily="18" charset="0"/>
                <a:cs typeface="Calibri" panose="020F0502020204030204" pitchFamily="34" charset="0"/>
              </a:rPr>
              <a:t>.</a:t>
            </a:r>
            <a:endParaRPr lang="en-US" sz="1500" dirty="0"/>
          </a:p>
          <a:p>
            <a:pPr algn="just"/>
            <a:r>
              <a:rPr lang="en-US" sz="1500" b="1" dirty="0">
                <a:solidFill>
                  <a:schemeClr val="accent6">
                    <a:lumMod val="75000"/>
                  </a:schemeClr>
                </a:solidFill>
              </a:rPr>
              <a:t>Supply Chain</a:t>
            </a:r>
          </a:p>
          <a:p>
            <a:pPr marL="285744" indent="-285744" algn="just">
              <a:buFont typeface="Wingdings" panose="05000000000000000000" pitchFamily="2" charset="2"/>
              <a:buChar char="v"/>
            </a:pPr>
            <a:r>
              <a:rPr lang="en-US" sz="1500" b="1" dirty="0"/>
              <a:t>Training Programs: </a:t>
            </a:r>
            <a:r>
              <a:rPr lang="en-US" sz="1500" dirty="0"/>
              <a:t>NGOs like CREEC and UNACC provide appliance training, which enhances adoption​ and assures product longevity, especially post-warranty. </a:t>
            </a:r>
          </a:p>
          <a:p>
            <a:pPr marL="285744" indent="-285744" algn="just">
              <a:buFont typeface="Wingdings" panose="05000000000000000000" pitchFamily="2" charset="2"/>
              <a:buChar char="v"/>
            </a:pPr>
            <a:r>
              <a:rPr lang="en-GB" sz="1500" b="1" dirty="0">
                <a:ea typeface="Times New Roman" panose="02020603050405020304" pitchFamily="18" charset="0"/>
              </a:rPr>
              <a:t>Equipment Financing options</a:t>
            </a:r>
            <a:r>
              <a:rPr lang="en-GB" sz="1500" dirty="0">
                <a:ea typeface="Times New Roman" panose="02020603050405020304" pitchFamily="18" charset="0"/>
              </a:rPr>
              <a:t>: Results-based Financing (RBF) programs, supported by organizations such as GIZ and implemented by Equity Bank Uganda, are boosting the supply of electric cooking equipment to both domestic and commercial sectors.</a:t>
            </a:r>
          </a:p>
          <a:p>
            <a:pPr marL="285744" indent="-285744" algn="just">
              <a:buFont typeface="Wingdings" panose="05000000000000000000" pitchFamily="2" charset="2"/>
              <a:buChar char="v"/>
            </a:pPr>
            <a:r>
              <a:rPr lang="en-GB" sz="1500" b="1" dirty="0">
                <a:ea typeface="Times New Roman" panose="02020603050405020304" pitchFamily="18" charset="0"/>
              </a:rPr>
              <a:t>Uganda’s ban on making charcoal </a:t>
            </a:r>
            <a:r>
              <a:rPr lang="en-GB" sz="1500" dirty="0">
                <a:ea typeface="Times New Roman" panose="02020603050405020304" pitchFamily="18" charset="0"/>
              </a:rPr>
              <a:t>could increase interest in eCooking as charcoal prices rise.</a:t>
            </a:r>
          </a:p>
          <a:p>
            <a:pPr algn="just"/>
            <a:endParaRPr lang="en-GB" sz="1500" dirty="0">
              <a:ea typeface="Times New Roman" panose="02020603050405020304" pitchFamily="18" charset="0"/>
            </a:endParaRPr>
          </a:p>
          <a:p>
            <a:pPr algn="just"/>
            <a:r>
              <a:rPr lang="en-US" sz="1500" b="1" dirty="0">
                <a:solidFill>
                  <a:schemeClr val="accent6">
                    <a:lumMod val="75000"/>
                  </a:schemeClr>
                </a:solidFill>
              </a:rPr>
              <a:t>Finance sector</a:t>
            </a:r>
          </a:p>
          <a:p>
            <a:pPr marL="285744" indent="-285744" algn="just">
              <a:buFont typeface="Wingdings" panose="05000000000000000000" pitchFamily="2" charset="2"/>
              <a:buChar char="v"/>
            </a:pPr>
            <a:r>
              <a:rPr lang="en-GB" sz="1500" b="1" dirty="0">
                <a:ea typeface="Times New Roman" panose="02020603050405020304" pitchFamily="18" charset="0"/>
                <a:cs typeface="Calibri" panose="020F0502020204030204" pitchFamily="34" charset="0"/>
              </a:rPr>
              <a:t>Growing Interest in Tailored Products</a:t>
            </a:r>
            <a:r>
              <a:rPr lang="en-GB" sz="1500" dirty="0">
                <a:ea typeface="Times New Roman" panose="02020603050405020304" pitchFamily="18" charset="0"/>
                <a:cs typeface="Calibri" panose="020F0502020204030204" pitchFamily="34" charset="0"/>
              </a:rPr>
              <a:t>: 60% of financial institutions </a:t>
            </a:r>
            <a:r>
              <a:rPr lang="en-GB" sz="1500" dirty="0">
                <a:solidFill>
                  <a:srgbClr val="00B0F0"/>
                </a:solidFill>
                <a:ea typeface="Times New Roman" panose="02020603050405020304" pitchFamily="18" charset="0"/>
                <a:cs typeface="Calibri" panose="020F0502020204030204" pitchFamily="34" charset="0"/>
              </a:rPr>
              <a:t>surveyed</a:t>
            </a:r>
            <a:r>
              <a:rPr lang="en-GB" sz="1500" dirty="0">
                <a:ea typeface="Times New Roman" panose="02020603050405020304" pitchFamily="18" charset="0"/>
                <a:cs typeface="Calibri" panose="020F0502020204030204" pitchFamily="34" charset="0"/>
              </a:rPr>
              <a:t> expressed willingness to design specific products for the commercial cooking sector, showing potential for increased sector-specific financial products</a:t>
            </a:r>
            <a:r>
              <a:rPr lang="en-GB" sz="1500" dirty="0">
                <a:latin typeface="Calibri" panose="020F0502020204030204" pitchFamily="34" charset="0"/>
                <a:ea typeface="Times New Roman" panose="02020603050405020304" pitchFamily="18" charset="0"/>
                <a:cs typeface="Calibri" panose="020F0502020204030204" pitchFamily="34" charset="0"/>
              </a:rPr>
              <a:t>.</a:t>
            </a:r>
            <a:endParaRPr lang="en-US" sz="1500" dirty="0">
              <a:latin typeface="Calibri" panose="020F0502020204030204" pitchFamily="34" charset="0"/>
              <a:ea typeface="Times New Roman" panose="02020603050405020304" pitchFamily="18" charset="0"/>
              <a:cs typeface="Times New Roman" panose="02020603050405020304" pitchFamily="18" charset="0"/>
            </a:endParaRPr>
          </a:p>
          <a:p>
            <a:pPr algn="just"/>
            <a:endParaRPr lang="en-US" dirty="0"/>
          </a:p>
          <a:p>
            <a:pPr algn="just"/>
            <a:endParaRPr lang="en-US" sz="1600" dirty="0"/>
          </a:p>
        </p:txBody>
      </p:sp>
      <p:sp>
        <p:nvSpPr>
          <p:cNvPr id="5" name="Slide Number Placeholder 4">
            <a:extLst>
              <a:ext uri="{FF2B5EF4-FFF2-40B4-BE49-F238E27FC236}">
                <a16:creationId xmlns:a16="http://schemas.microsoft.com/office/drawing/2014/main" id="{0585C338-5A0A-05D4-4CEF-CA87D6D80071}"/>
              </a:ext>
            </a:extLst>
          </p:cNvPr>
          <p:cNvSpPr>
            <a:spLocks noGrp="1"/>
          </p:cNvSpPr>
          <p:nvPr>
            <p:ph type="sldNum" sz="quarter" idx="12"/>
          </p:nvPr>
        </p:nvSpPr>
        <p:spPr/>
        <p:txBody>
          <a:bodyPr/>
          <a:lstStyle/>
          <a:p>
            <a:fld id="{B2DC25EE-239B-4C5F-AAD1-255A7D5F1EE2}" type="slidenum">
              <a:rPr lang="en-US" smtClean="0"/>
              <a:t>24</a:t>
            </a:fld>
            <a:endParaRPr lang="en-US" dirty="0"/>
          </a:p>
        </p:txBody>
      </p:sp>
      <p:pic>
        <p:nvPicPr>
          <p:cNvPr id="6" name="Picture 5">
            <a:extLst>
              <a:ext uri="{FF2B5EF4-FFF2-40B4-BE49-F238E27FC236}">
                <a16:creationId xmlns:a16="http://schemas.microsoft.com/office/drawing/2014/main" id="{8496396E-7E3B-0CF7-CEC5-56C7DFA4611F}"/>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pic>
        <p:nvPicPr>
          <p:cNvPr id="4" name="Image 3" descr="Une image contenant texte, Police, Graphique, logo&#10;&#10;Le contenu généré par l’IA peut être incorrect.">
            <a:extLst>
              <a:ext uri="{FF2B5EF4-FFF2-40B4-BE49-F238E27FC236}">
                <a16:creationId xmlns:a16="http://schemas.microsoft.com/office/drawing/2014/main" id="{645F129F-349A-33CD-9639-368E5090F4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3304" y="6305089"/>
            <a:ext cx="2410339" cy="538717"/>
          </a:xfrm>
          <a:prstGeom prst="rect">
            <a:avLst/>
          </a:prstGeom>
        </p:spPr>
      </p:pic>
      <p:pic>
        <p:nvPicPr>
          <p:cNvPr id="9" name="Image 8" descr="Une image contenant Police, texte, symbole, logo&#10;&#10;Le contenu généré par l’IA peut être incorrect.">
            <a:extLst>
              <a:ext uri="{FF2B5EF4-FFF2-40B4-BE49-F238E27FC236}">
                <a16:creationId xmlns:a16="http://schemas.microsoft.com/office/drawing/2014/main" id="{1D32AF4C-DB12-3B98-6F56-0EF9C81D6E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296299"/>
            <a:ext cx="1553304" cy="556299"/>
          </a:xfrm>
          <a:prstGeom prst="rect">
            <a:avLst/>
          </a:prstGeom>
        </p:spPr>
      </p:pic>
    </p:spTree>
    <p:extLst>
      <p:ext uri="{BB962C8B-B14F-4D97-AF65-F5344CB8AC3E}">
        <p14:creationId xmlns:p14="http://schemas.microsoft.com/office/powerpoint/2010/main" val="2435274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980C5-9417-17F3-8FAF-B31217940362}"/>
              </a:ext>
            </a:extLst>
          </p:cNvPr>
          <p:cNvSpPr>
            <a:spLocks noGrp="1"/>
          </p:cNvSpPr>
          <p:nvPr>
            <p:ph type="title"/>
          </p:nvPr>
        </p:nvSpPr>
        <p:spPr>
          <a:xfrm>
            <a:off x="1740310" y="712694"/>
            <a:ext cx="8911687" cy="735133"/>
          </a:xfrm>
        </p:spPr>
        <p:txBody>
          <a:bodyPr>
            <a:normAutofit/>
          </a:bodyPr>
          <a:lstStyle/>
          <a:p>
            <a:r>
              <a:rPr lang="en-GB" sz="2000" b="1" dirty="0"/>
              <a:t>Conclusions</a:t>
            </a:r>
          </a:p>
        </p:txBody>
      </p:sp>
      <p:sp>
        <p:nvSpPr>
          <p:cNvPr id="4" name="Slide Number Placeholder 3">
            <a:extLst>
              <a:ext uri="{FF2B5EF4-FFF2-40B4-BE49-F238E27FC236}">
                <a16:creationId xmlns:a16="http://schemas.microsoft.com/office/drawing/2014/main" id="{85E7E600-9916-7B6A-5641-D754C37FEE03}"/>
              </a:ext>
            </a:extLst>
          </p:cNvPr>
          <p:cNvSpPr>
            <a:spLocks noGrp="1"/>
          </p:cNvSpPr>
          <p:nvPr>
            <p:ph type="sldNum" sz="quarter" idx="12"/>
          </p:nvPr>
        </p:nvSpPr>
        <p:spPr/>
        <p:txBody>
          <a:bodyPr/>
          <a:lstStyle/>
          <a:p>
            <a:fld id="{B2DC25EE-239B-4C5F-AAD1-255A7D5F1EE2}" type="slidenum">
              <a:rPr lang="en-US" smtClean="0"/>
              <a:t>25</a:t>
            </a:fld>
            <a:endParaRPr lang="en-US" dirty="0"/>
          </a:p>
        </p:txBody>
      </p:sp>
      <p:sp>
        <p:nvSpPr>
          <p:cNvPr id="6" name="TextBox 5">
            <a:extLst>
              <a:ext uri="{FF2B5EF4-FFF2-40B4-BE49-F238E27FC236}">
                <a16:creationId xmlns:a16="http://schemas.microsoft.com/office/drawing/2014/main" id="{2C11B73E-3D62-497D-8999-944F06383E99}"/>
              </a:ext>
            </a:extLst>
          </p:cNvPr>
          <p:cNvSpPr txBox="1"/>
          <p:nvPr/>
        </p:nvSpPr>
        <p:spPr>
          <a:xfrm>
            <a:off x="767943" y="1588508"/>
            <a:ext cx="10656115" cy="4816703"/>
          </a:xfrm>
          <a:prstGeom prst="rect">
            <a:avLst/>
          </a:prstGeom>
          <a:noFill/>
        </p:spPr>
        <p:txBody>
          <a:bodyPr wrap="square" lIns="91440" tIns="45720" rIns="91440" bIns="45720" anchor="t">
            <a:spAutoFit/>
          </a:bodyPr>
          <a:lstStyle/>
          <a:p>
            <a:pPr algn="just">
              <a:spcBef>
                <a:spcPts val="600"/>
              </a:spcBef>
              <a:spcAft>
                <a:spcPts val="600"/>
              </a:spcAft>
            </a:pPr>
            <a:r>
              <a:rPr lang="en-GB" sz="1400" dirty="0"/>
              <a:t>Key takeaways:</a:t>
            </a:r>
          </a:p>
          <a:p>
            <a:pPr marL="742315" lvl="1" indent="-285115" algn="just">
              <a:buFont typeface="Wingdings" panose="05000000000000000000" pitchFamily="2" charset="2"/>
              <a:buChar char="v"/>
            </a:pPr>
            <a:r>
              <a:rPr lang="en-GB" sz="1400" dirty="0"/>
              <a:t>Economic and policy frameworks show promise but require stronger enforcement and better outreach.</a:t>
            </a:r>
          </a:p>
          <a:p>
            <a:pPr marL="742315" lvl="1" indent="-285115" algn="just">
              <a:buFont typeface="Wingdings" panose="05000000000000000000" pitchFamily="2" charset="2"/>
              <a:buChar char="v"/>
            </a:pPr>
            <a:r>
              <a:rPr lang="en-GB" sz="1400" dirty="0"/>
              <a:t>Supply chains are underdeveloped, particularly in rural regions, and require investment in manufacturing and distribution.</a:t>
            </a:r>
          </a:p>
          <a:p>
            <a:pPr marL="742315" lvl="1" indent="-285115" algn="just">
              <a:spcAft>
                <a:spcPts val="600"/>
              </a:spcAft>
              <a:buFont typeface="Wingdings" panose="05000000000000000000" pitchFamily="2" charset="2"/>
              <a:buChar char="v"/>
            </a:pPr>
            <a:r>
              <a:rPr lang="en-GB" sz="1400" dirty="0"/>
              <a:t>Collaboration among stakeholders is crucial for scaling eCooking adoption.</a:t>
            </a:r>
          </a:p>
          <a:p>
            <a:pPr algn="just">
              <a:spcBef>
                <a:spcPts val="600"/>
              </a:spcBef>
              <a:spcAft>
                <a:spcPts val="600"/>
              </a:spcAft>
            </a:pPr>
            <a:r>
              <a:rPr lang="en-GB" sz="1400" dirty="0"/>
              <a:t>Recommendations:</a:t>
            </a:r>
          </a:p>
          <a:p>
            <a:pPr marL="742315" lvl="1" indent="-285115" algn="just">
              <a:buFont typeface="Wingdings" panose="05000000000000000000" pitchFamily="2" charset="2"/>
              <a:buChar char="v"/>
            </a:pPr>
            <a:r>
              <a:rPr lang="en-US" sz="1400" b="1" dirty="0"/>
              <a:t>Technological Feasibility:</a:t>
            </a:r>
            <a:r>
              <a:rPr lang="en-US" sz="1400" dirty="0"/>
              <a:t> Evaluate the performance, reliability, and energy efficiency of eCooking appliances, including solar-powered options, under Ugandan conditions.</a:t>
            </a:r>
          </a:p>
          <a:p>
            <a:pPr marL="742315" lvl="1" indent="-285115" algn="just">
              <a:buFont typeface="Wingdings" panose="05000000000000000000" pitchFamily="2" charset="2"/>
              <a:buChar char="v"/>
            </a:pPr>
            <a:r>
              <a:rPr lang="en-US" sz="1400" b="1" dirty="0"/>
              <a:t>Conduct demonstrative campaigns:</a:t>
            </a:r>
            <a:r>
              <a:rPr lang="en-US" sz="1400" dirty="0"/>
              <a:t> These are to show how electric cooking appliances can be used, mainly to cook local cuisines, their safety while using appliances, and their cost-effectiveness as compared to the prevalent charcoal and other preferred biomass fuels. </a:t>
            </a:r>
          </a:p>
          <a:p>
            <a:pPr marL="742315" lvl="1" indent="-285115" algn="just">
              <a:buFont typeface="Wingdings" panose="05000000000000000000" pitchFamily="2" charset="2"/>
              <a:buChar char="v"/>
            </a:pPr>
            <a:r>
              <a:rPr lang="en-US" sz="1400" b="1" dirty="0"/>
              <a:t>Economic Analysis:</a:t>
            </a:r>
            <a:r>
              <a:rPr lang="en-US" sz="1400" dirty="0"/>
              <a:t> This is to explore innovative financing mechanisms to reduce upfront costs and the possibility of commercial cooking sector tariffs with key players such as the Ministry of Energy and leading energy distributor Umeme, seeing that none are in place as of the time this study is completed. </a:t>
            </a:r>
          </a:p>
          <a:p>
            <a:pPr marL="742315" lvl="1" indent="-285115" algn="just">
              <a:buFont typeface="Wingdings" panose="05000000000000000000" pitchFamily="2" charset="2"/>
              <a:buChar char="v"/>
            </a:pPr>
            <a:r>
              <a:rPr lang="en-US" sz="1400" b="1" dirty="0"/>
              <a:t>Policy and Infrastructure Development:</a:t>
            </a:r>
            <a:r>
              <a:rPr lang="en-US" sz="1400" dirty="0"/>
              <a:t> Assess the effectiveness of current government programs and propose enhancements to foster greater adoption of commercial eCooking technologies.</a:t>
            </a:r>
          </a:p>
          <a:p>
            <a:pPr marL="742315" lvl="1" indent="-285115" algn="just">
              <a:buFont typeface="Wingdings" panose="05000000000000000000" pitchFamily="2" charset="2"/>
              <a:buChar char="v"/>
            </a:pPr>
            <a:r>
              <a:rPr lang="en-US" sz="1400" b="1" dirty="0"/>
              <a:t>Scalability and Replication Models:</a:t>
            </a:r>
            <a:r>
              <a:rPr lang="en-US" sz="1400" dirty="0"/>
              <a:t> Document successful initiatives and pilot scalable solutions, focusing on hybrid systems and solar-powered cooking technologies.</a:t>
            </a:r>
          </a:p>
          <a:p>
            <a:pPr marL="742315" lvl="1" indent="-285115" algn="just">
              <a:buFont typeface="Wingdings" panose="05000000000000000000" pitchFamily="2" charset="2"/>
              <a:buChar char="v"/>
            </a:pPr>
            <a:r>
              <a:rPr lang="en-US" sz="1400" dirty="0"/>
              <a:t>Introduce cooking equipment payment plan</a:t>
            </a:r>
          </a:p>
          <a:p>
            <a:pPr algn="just">
              <a:spcBef>
                <a:spcPts val="600"/>
              </a:spcBef>
              <a:spcAft>
                <a:spcPts val="600"/>
              </a:spcAft>
            </a:pPr>
            <a:endParaRPr lang="en-GB" sz="1600" dirty="0"/>
          </a:p>
        </p:txBody>
      </p:sp>
      <p:pic>
        <p:nvPicPr>
          <p:cNvPr id="8" name="Picture 7">
            <a:extLst>
              <a:ext uri="{FF2B5EF4-FFF2-40B4-BE49-F238E27FC236}">
                <a16:creationId xmlns:a16="http://schemas.microsoft.com/office/drawing/2014/main" id="{0F11D574-0AB8-E701-7C72-4C32AB1C9A44}"/>
              </a:ext>
            </a:extLst>
          </p:cNvPr>
          <p:cNvPicPr>
            <a:picLocks noChangeAspect="1"/>
          </p:cNvPicPr>
          <p:nvPr/>
        </p:nvPicPr>
        <p:blipFill rotWithShape="1">
          <a:blip r:embed="rId2">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pic>
        <p:nvPicPr>
          <p:cNvPr id="3" name="Image 2" descr="Une image contenant texte, Police, Graphique, logo&#10;&#10;Le contenu généré par l’IA peut être incorrect.">
            <a:extLst>
              <a:ext uri="{FF2B5EF4-FFF2-40B4-BE49-F238E27FC236}">
                <a16:creationId xmlns:a16="http://schemas.microsoft.com/office/drawing/2014/main" id="{371F5EAE-A4A7-5FA4-D4EC-0BC3C3D791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3304" y="6276533"/>
            <a:ext cx="2410339" cy="538717"/>
          </a:xfrm>
          <a:prstGeom prst="rect">
            <a:avLst/>
          </a:prstGeom>
        </p:spPr>
      </p:pic>
      <p:pic>
        <p:nvPicPr>
          <p:cNvPr id="9" name="Image 8" descr="Une image contenant Police, texte, symbole, logo&#10;&#10;Le contenu généré par l’IA peut être incorrect.">
            <a:extLst>
              <a:ext uri="{FF2B5EF4-FFF2-40B4-BE49-F238E27FC236}">
                <a16:creationId xmlns:a16="http://schemas.microsoft.com/office/drawing/2014/main" id="{29371D39-1B44-C5F6-8322-62C068FFE0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267743"/>
            <a:ext cx="1553304" cy="556299"/>
          </a:xfrm>
          <a:prstGeom prst="rect">
            <a:avLst/>
          </a:prstGeom>
        </p:spPr>
      </p:pic>
    </p:spTree>
    <p:extLst>
      <p:ext uri="{BB962C8B-B14F-4D97-AF65-F5344CB8AC3E}">
        <p14:creationId xmlns:p14="http://schemas.microsoft.com/office/powerpoint/2010/main" val="9068418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3FDFD-D112-4577-B793-17189DFC9F6B}"/>
              </a:ext>
            </a:extLst>
          </p:cNvPr>
          <p:cNvSpPr>
            <a:spLocks noGrp="1"/>
          </p:cNvSpPr>
          <p:nvPr>
            <p:ph type="title"/>
          </p:nvPr>
        </p:nvSpPr>
        <p:spPr>
          <a:xfrm>
            <a:off x="1842905" y="731933"/>
            <a:ext cx="8158163" cy="542925"/>
          </a:xfrm>
        </p:spPr>
        <p:txBody>
          <a:bodyPr>
            <a:noAutofit/>
          </a:bodyPr>
          <a:lstStyle/>
          <a:p>
            <a:r>
              <a:rPr lang="en-GB" sz="2000" b="1" dirty="0"/>
              <a:t>Key References</a:t>
            </a:r>
          </a:p>
        </p:txBody>
      </p:sp>
      <p:sp>
        <p:nvSpPr>
          <p:cNvPr id="3" name="Content Placeholder 2">
            <a:extLst>
              <a:ext uri="{FF2B5EF4-FFF2-40B4-BE49-F238E27FC236}">
                <a16:creationId xmlns:a16="http://schemas.microsoft.com/office/drawing/2014/main" id="{149DE1BB-1419-4A29-ADE6-2D119057FAC3}"/>
              </a:ext>
            </a:extLst>
          </p:cNvPr>
          <p:cNvSpPr>
            <a:spLocks noGrp="1"/>
          </p:cNvSpPr>
          <p:nvPr>
            <p:ph idx="1"/>
          </p:nvPr>
        </p:nvSpPr>
        <p:spPr>
          <a:xfrm>
            <a:off x="666751" y="1480603"/>
            <a:ext cx="10858500" cy="6108087"/>
          </a:xfrm>
        </p:spPr>
        <p:txBody>
          <a:bodyPr>
            <a:normAutofit/>
          </a:bodyPr>
          <a:lstStyle/>
          <a:p>
            <a:pPr>
              <a:spcBef>
                <a:spcPts val="600"/>
              </a:spcBef>
            </a:pPr>
            <a:r>
              <a:rPr lang="en-GB" sz="1300" dirty="0">
                <a:ea typeface="Aptos" panose="020B0004020202020204" pitchFamily="34" charset="0"/>
                <a:cs typeface="Times New Roman" panose="02020603050405020304" pitchFamily="18" charset="0"/>
              </a:rPr>
              <a:t>Uganda Bureau of Statistics. (2023). </a:t>
            </a:r>
            <a:r>
              <a:rPr lang="en-GB" sz="1300" i="1" dirty="0">
                <a:ea typeface="Aptos" panose="020B0004020202020204" pitchFamily="34" charset="0"/>
                <a:cs typeface="Times New Roman" panose="02020603050405020304" pitchFamily="18" charset="0"/>
              </a:rPr>
              <a:t>Report on Urbanization and Its Impact on Commercial Cooking</a:t>
            </a:r>
            <a:r>
              <a:rPr lang="en-GB" sz="1300" dirty="0">
                <a:ea typeface="Aptos" panose="020B0004020202020204" pitchFamily="34" charset="0"/>
                <a:cs typeface="Times New Roman" panose="02020603050405020304" pitchFamily="18" charset="0"/>
              </a:rPr>
              <a:t>. Kampala: UBOS.</a:t>
            </a:r>
          </a:p>
          <a:p>
            <a:pPr>
              <a:spcBef>
                <a:spcPts val="600"/>
              </a:spcBef>
            </a:pPr>
            <a:r>
              <a:rPr lang="en-GB" sz="1300" dirty="0">
                <a:ea typeface="Aptos" panose="020B0004020202020204" pitchFamily="34" charset="0"/>
                <a:cs typeface="Times New Roman" panose="02020603050405020304" pitchFamily="18" charset="0"/>
                <a:hlinkClick r:id="rId2"/>
              </a:rPr>
              <a:t>https://wits.worldbank.org/trade/comtrade/en/country/UGA/year/2023/tradeflow/Imports/partner/ALL/product/732113?utm_source</a:t>
            </a:r>
            <a:endParaRPr lang="en-GB" sz="1300" dirty="0">
              <a:ea typeface="Aptos" panose="020B0004020202020204" pitchFamily="34" charset="0"/>
              <a:cs typeface="Times New Roman" panose="02020603050405020304" pitchFamily="18" charset="0"/>
            </a:endParaRPr>
          </a:p>
          <a:p>
            <a:pPr>
              <a:spcBef>
                <a:spcPts val="600"/>
              </a:spcBef>
            </a:pPr>
            <a:r>
              <a:rPr lang="en-GB" sz="1300" dirty="0">
                <a:ea typeface="Aptos" panose="020B0004020202020204" pitchFamily="34" charset="0"/>
                <a:cs typeface="Times New Roman" panose="02020603050405020304" pitchFamily="18" charset="0"/>
                <a:hlinkClick r:id="rId3"/>
              </a:rPr>
              <a:t>https://mecs.org.uk/wp-content/uploads/2022/02/MECS-EnDev-Uganda-eCooking-Market-Assessment.pdf?utm_source</a:t>
            </a:r>
            <a:endParaRPr lang="en-GB" sz="1300" dirty="0">
              <a:ea typeface="Aptos" panose="020B0004020202020204" pitchFamily="34" charset="0"/>
              <a:cs typeface="Times New Roman" panose="02020603050405020304" pitchFamily="18" charset="0"/>
            </a:endParaRPr>
          </a:p>
          <a:p>
            <a:pPr>
              <a:spcBef>
                <a:spcPts val="600"/>
              </a:spcBef>
            </a:pPr>
            <a:r>
              <a:rPr lang="en-US" sz="1300" dirty="0">
                <a:ea typeface="Aptos" panose="020B0004020202020204" pitchFamily="34" charset="0"/>
                <a:cs typeface="Times New Roman" panose="02020603050405020304" pitchFamily="18" charset="0"/>
              </a:rPr>
              <a:t>Ministry of Energy and Mineral Development. (2024). Uganda Vision 2040 and National Energy Policy</a:t>
            </a:r>
          </a:p>
          <a:p>
            <a:pPr>
              <a:spcBef>
                <a:spcPts val="600"/>
              </a:spcBef>
            </a:pPr>
            <a:r>
              <a:rPr lang="en-GB" sz="1300" dirty="0">
                <a:ea typeface="Aptos" panose="020B0004020202020204" pitchFamily="34" charset="0"/>
                <a:cs typeface="Times New Roman" panose="02020603050405020304" pitchFamily="18" charset="0"/>
              </a:rPr>
              <a:t>Ugandan Bureau of Statistics. (2020). </a:t>
            </a:r>
            <a:r>
              <a:rPr lang="en-GB" sz="1300" i="1" dirty="0">
                <a:ea typeface="Aptos" panose="020B0004020202020204" pitchFamily="34" charset="0"/>
                <a:cs typeface="Times New Roman" panose="02020603050405020304" pitchFamily="18" charset="0"/>
              </a:rPr>
              <a:t>Census of Hotels and Restaurants in Uganda</a:t>
            </a:r>
          </a:p>
          <a:p>
            <a:pPr>
              <a:spcBef>
                <a:spcPts val="600"/>
              </a:spcBef>
            </a:pPr>
            <a:r>
              <a:rPr lang="en-GB" sz="1300" kern="100" dirty="0">
                <a:ea typeface="Aptos" panose="020B0004020202020204" pitchFamily="34" charset="0"/>
                <a:cs typeface="Times New Roman" panose="02020603050405020304" pitchFamily="18" charset="0"/>
                <a:hlinkClick r:id="rId4"/>
              </a:rPr>
              <a:t>https://www.ugandainvest.go.ug/uia/images/Download_Center/SECTOR_PROFILE/Tourism_sector_profile.pdf</a:t>
            </a:r>
            <a:endParaRPr lang="en-US" sz="1300" kern="100" dirty="0">
              <a:ea typeface="Aptos" panose="020B0004020202020204" pitchFamily="34" charset="0"/>
              <a:cs typeface="Times New Roman" panose="02020603050405020304" pitchFamily="18" charset="0"/>
            </a:endParaRPr>
          </a:p>
          <a:p>
            <a:pPr>
              <a:spcBef>
                <a:spcPts val="600"/>
              </a:spcBef>
            </a:pPr>
            <a:r>
              <a:rPr lang="en-GB" sz="1300" kern="100" dirty="0">
                <a:ea typeface="Aptos" panose="020B0004020202020204" pitchFamily="34" charset="0"/>
                <a:cs typeface="Times New Roman" panose="02020603050405020304" pitchFamily="18" charset="0"/>
                <a:hlinkClick r:id="rId5"/>
              </a:rPr>
              <a:t>https://www.ugandahotels.org/wp-content/uploads/2021/02/UHOA_UgandaHotelGuide20-21.pdf</a:t>
            </a:r>
            <a:endParaRPr lang="en-GB" sz="1300" kern="100" dirty="0">
              <a:ea typeface="Aptos" panose="020B0004020202020204" pitchFamily="34" charset="0"/>
              <a:cs typeface="Times New Roman" panose="02020603050405020304" pitchFamily="18" charset="0"/>
            </a:endParaRPr>
          </a:p>
          <a:p>
            <a:pPr>
              <a:spcBef>
                <a:spcPts val="600"/>
              </a:spcBef>
            </a:pPr>
            <a:r>
              <a:rPr lang="en-US" sz="1300" dirty="0">
                <a:ea typeface="Aptos" panose="020B0004020202020204" pitchFamily="34" charset="0"/>
              </a:rPr>
              <a:t>Clean cooking alliance (22023).Baseline report on cooking fuel.</a:t>
            </a:r>
          </a:p>
          <a:p>
            <a:pPr>
              <a:spcBef>
                <a:spcPts val="600"/>
              </a:spcBef>
            </a:pPr>
            <a:r>
              <a:rPr lang="en-US" sz="1300" dirty="0">
                <a:ea typeface="Aptos" panose="020B0004020202020204" pitchFamily="34" charset="0"/>
              </a:rPr>
              <a:t>Government of Uganda, Ministry of Health. Food and Nutrition Policy (2003).</a:t>
            </a:r>
          </a:p>
          <a:p>
            <a:pPr>
              <a:spcBef>
                <a:spcPts val="600"/>
              </a:spcBef>
            </a:pPr>
            <a:r>
              <a:rPr lang="en-GB" sz="1300" dirty="0">
                <a:ea typeface="Aptos" panose="020B0004020202020204" pitchFamily="34" charset="0"/>
              </a:rPr>
              <a:t>Government of Uganda, Ministry of Trade, Industry, and Cooperatives. MSME Policy (2015).</a:t>
            </a:r>
          </a:p>
          <a:p>
            <a:pPr>
              <a:spcBef>
                <a:spcPts val="600"/>
              </a:spcBef>
            </a:pPr>
            <a:r>
              <a:rPr lang="en-GB" sz="1300" dirty="0">
                <a:ea typeface="Aptos" panose="020B0004020202020204" pitchFamily="34" charset="0"/>
                <a:cs typeface="Times New Roman" panose="02020603050405020304" pitchFamily="18" charset="0"/>
              </a:rPr>
              <a:t>Global Alliance for Clean Cookstoves (GACC) </a:t>
            </a:r>
            <a:r>
              <a:rPr lang="en-GB" sz="1300" dirty="0">
                <a:ea typeface="Aptos" panose="020B0004020202020204" pitchFamily="34" charset="0"/>
              </a:rPr>
              <a:t>(GACC, 2022).</a:t>
            </a:r>
            <a:endParaRPr lang="en-GB" sz="1300" kern="100" baseline="30000" dirty="0">
              <a:ea typeface="Aptos" panose="020B0004020202020204" pitchFamily="34" charset="0"/>
              <a:cs typeface="Times New Roman" panose="02020603050405020304" pitchFamily="18" charset="0"/>
            </a:endParaRPr>
          </a:p>
          <a:p>
            <a:pPr>
              <a:spcBef>
                <a:spcPts val="600"/>
              </a:spcBef>
            </a:pPr>
            <a:r>
              <a:rPr lang="en-US" sz="1300" dirty="0">
                <a:ea typeface="Aptos" panose="020B0004020202020204" pitchFamily="34" charset="0"/>
              </a:rPr>
              <a:t>Government of Uganda. (2024). Revised Environmental and Social Management Framework (ESMF): Electricity Access Scale-Up Project (EASP). Ministry of Energy and Mineral Development, Uganda.</a:t>
            </a:r>
            <a:r>
              <a:rPr lang="en-GB" sz="1300" dirty="0">
                <a:ea typeface="Aptos" panose="020B0004020202020204" pitchFamily="34" charset="0"/>
              </a:rPr>
              <a:t>(Ministry of Energy and Mineral Development, 2024).</a:t>
            </a:r>
            <a:endParaRPr lang="en-GB" sz="1300" kern="100" baseline="30000" dirty="0">
              <a:ea typeface="Aptos" panose="020B0004020202020204" pitchFamily="34" charset="0"/>
              <a:cs typeface="Times New Roman" panose="02020603050405020304" pitchFamily="18" charset="0"/>
            </a:endParaRPr>
          </a:p>
          <a:p>
            <a:pPr>
              <a:spcBef>
                <a:spcPts val="600"/>
              </a:spcBef>
            </a:pPr>
            <a:r>
              <a:rPr lang="en-GB" sz="1300" dirty="0">
                <a:ea typeface="Aptos" panose="020B0004020202020204" pitchFamily="34" charset="0"/>
                <a:cs typeface="Times New Roman" panose="02020603050405020304" pitchFamily="18" charset="0"/>
              </a:rPr>
              <a:t>Vivo Energy Uganda. (2023). </a:t>
            </a:r>
            <a:r>
              <a:rPr lang="en-GB" sz="1300" i="1" dirty="0">
                <a:ea typeface="Aptos" panose="020B0004020202020204" pitchFamily="34" charset="0"/>
                <a:cs typeface="Times New Roman" panose="02020603050405020304" pitchFamily="18" charset="0"/>
              </a:rPr>
              <a:t>Annual report on LPG distribution and adoption</a:t>
            </a:r>
            <a:r>
              <a:rPr lang="en-GB" sz="1300" dirty="0">
                <a:ea typeface="Aptos" panose="020B0004020202020204" pitchFamily="34" charset="0"/>
                <a:cs typeface="Times New Roman" panose="02020603050405020304" pitchFamily="18" charset="0"/>
              </a:rPr>
              <a:t>. Vivo Energy Uganda.</a:t>
            </a:r>
          </a:p>
          <a:p>
            <a:pPr>
              <a:spcBef>
                <a:spcPts val="600"/>
              </a:spcBef>
            </a:pPr>
            <a:r>
              <a:rPr lang="en-GB" sz="1300" dirty="0">
                <a:ea typeface="Times New Roman" panose="02020603050405020304" pitchFamily="18" charset="0"/>
                <a:cs typeface="Times New Roman" panose="02020603050405020304" pitchFamily="18" charset="0"/>
              </a:rPr>
              <a:t>Uganda Energy Transition Plan 2023</a:t>
            </a:r>
            <a:endParaRPr lang="en-US" sz="1300" kern="100" dirty="0">
              <a:ea typeface="Times New Roman" panose="02020603050405020304" pitchFamily="18" charset="0"/>
              <a:cs typeface="Times New Roman" panose="02020603050405020304" pitchFamily="18" charset="0"/>
            </a:endParaRPr>
          </a:p>
          <a:p>
            <a:pPr>
              <a:spcBef>
                <a:spcPts val="600"/>
              </a:spcBef>
            </a:pPr>
            <a:r>
              <a:rPr lang="en-GB" sz="1300" dirty="0">
                <a:ea typeface="Times New Roman" panose="02020603050405020304" pitchFamily="18" charset="0"/>
                <a:cs typeface="Times New Roman" panose="02020603050405020304" pitchFamily="18" charset="0"/>
              </a:rPr>
              <a:t>ERA </a:t>
            </a:r>
            <a:r>
              <a:rPr lang="en-GB" sz="1300" dirty="0">
                <a:ea typeface="Times New Roman" panose="02020603050405020304" pitchFamily="18" charset="0"/>
                <a:cs typeface="Times New Roman" panose="02020603050405020304" pitchFamily="18" charset="0"/>
                <a:hlinkClick r:id="rId6"/>
              </a:rPr>
              <a:t>https://www.era.go.ug/index.php/media-centre/what-s-new/461-era-announces-electricity-end-user-tariffs-for-quarter-one-of-2024</a:t>
            </a:r>
            <a:endParaRPr lang="en-GB" sz="1300" dirty="0">
              <a:ea typeface="Times New Roman" panose="02020603050405020304" pitchFamily="18" charset="0"/>
              <a:cs typeface="Times New Roman" panose="02020603050405020304" pitchFamily="18" charset="0"/>
            </a:endParaRPr>
          </a:p>
          <a:p>
            <a:pPr>
              <a:spcBef>
                <a:spcPts val="600"/>
              </a:spcBef>
            </a:pPr>
            <a:endParaRPr lang="en-GB" sz="1600" dirty="0"/>
          </a:p>
          <a:p>
            <a:pPr marL="0" indent="0">
              <a:buNone/>
            </a:pPr>
            <a:endParaRPr lang="en-GB" sz="1600" dirty="0"/>
          </a:p>
          <a:p>
            <a:endParaRPr lang="en-GB" sz="1600" dirty="0"/>
          </a:p>
          <a:p>
            <a:pPr marL="0" indent="0">
              <a:buNone/>
            </a:pPr>
            <a:endParaRPr lang="en-GB" sz="1600" dirty="0"/>
          </a:p>
        </p:txBody>
      </p:sp>
      <p:pic>
        <p:nvPicPr>
          <p:cNvPr id="10" name="Picture 9">
            <a:extLst>
              <a:ext uri="{FF2B5EF4-FFF2-40B4-BE49-F238E27FC236}">
                <a16:creationId xmlns:a16="http://schemas.microsoft.com/office/drawing/2014/main" id="{BEBC7D65-64C7-4527-9C3B-CDABA508B017}"/>
              </a:ext>
            </a:extLst>
          </p:cNvPr>
          <p:cNvPicPr>
            <a:picLocks noChangeAspect="1"/>
          </p:cNvPicPr>
          <p:nvPr/>
        </p:nvPicPr>
        <p:blipFill rotWithShape="1">
          <a:blip r:embed="rId7">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5" name="Slide Number Placeholder 4">
            <a:extLst>
              <a:ext uri="{FF2B5EF4-FFF2-40B4-BE49-F238E27FC236}">
                <a16:creationId xmlns:a16="http://schemas.microsoft.com/office/drawing/2014/main" id="{5EAFFF52-732F-035B-0F1F-510EC2995128}"/>
              </a:ext>
            </a:extLst>
          </p:cNvPr>
          <p:cNvSpPr>
            <a:spLocks noGrp="1"/>
          </p:cNvSpPr>
          <p:nvPr>
            <p:ph type="sldNum" sz="quarter" idx="12"/>
          </p:nvPr>
        </p:nvSpPr>
        <p:spPr/>
        <p:txBody>
          <a:bodyPr/>
          <a:lstStyle/>
          <a:p>
            <a:fld id="{B2DC25EE-239B-4C5F-AAD1-255A7D5F1EE2}" type="slidenum">
              <a:rPr lang="en-US" smtClean="0"/>
              <a:t>26</a:t>
            </a:fld>
            <a:endParaRPr lang="en-US" dirty="0"/>
          </a:p>
        </p:txBody>
      </p:sp>
      <p:pic>
        <p:nvPicPr>
          <p:cNvPr id="6" name="Picture 5">
            <a:extLst>
              <a:ext uri="{FF2B5EF4-FFF2-40B4-BE49-F238E27FC236}">
                <a16:creationId xmlns:a16="http://schemas.microsoft.com/office/drawing/2014/main" id="{33A57D70-AD8B-42BC-5371-5356502EA5C7}"/>
              </a:ext>
            </a:extLst>
          </p:cNvPr>
          <p:cNvPicPr>
            <a:picLocks noChangeAspect="1"/>
          </p:cNvPicPr>
          <p:nvPr/>
        </p:nvPicPr>
        <p:blipFill>
          <a:blip r:embed="rId8"/>
          <a:stretch>
            <a:fillRect/>
          </a:stretch>
        </p:blipFill>
        <p:spPr>
          <a:xfrm>
            <a:off x="195696" y="6311861"/>
            <a:ext cx="1498585" cy="431906"/>
          </a:xfrm>
          <a:prstGeom prst="rect">
            <a:avLst/>
          </a:prstGeom>
        </p:spPr>
      </p:pic>
      <p:pic>
        <p:nvPicPr>
          <p:cNvPr id="7" name="Picture 6">
            <a:extLst>
              <a:ext uri="{FF2B5EF4-FFF2-40B4-BE49-F238E27FC236}">
                <a16:creationId xmlns:a16="http://schemas.microsoft.com/office/drawing/2014/main" id="{D2C28E2D-22B1-18A5-C25B-FA5B0DEB54CC}"/>
              </a:ext>
            </a:extLst>
          </p:cNvPr>
          <p:cNvPicPr>
            <a:picLocks noChangeAspect="1"/>
          </p:cNvPicPr>
          <p:nvPr/>
        </p:nvPicPr>
        <p:blipFill>
          <a:blip r:embed="rId9"/>
          <a:stretch>
            <a:fillRect/>
          </a:stretch>
        </p:blipFill>
        <p:spPr>
          <a:xfrm>
            <a:off x="1843067" y="6314135"/>
            <a:ext cx="1426942" cy="435418"/>
          </a:xfrm>
          <a:prstGeom prst="rect">
            <a:avLst/>
          </a:prstGeom>
        </p:spPr>
      </p:pic>
      <p:pic>
        <p:nvPicPr>
          <p:cNvPr id="4" name="Image 3" descr="Une image contenant texte, Police, Graphique, logo&#10;&#10;Le contenu généré par l’IA peut être incorrect.">
            <a:extLst>
              <a:ext uri="{FF2B5EF4-FFF2-40B4-BE49-F238E27FC236}">
                <a16:creationId xmlns:a16="http://schemas.microsoft.com/office/drawing/2014/main" id="{4C703074-A62C-5AD2-77E3-8CB533F3636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19888" y="6318246"/>
            <a:ext cx="2410339" cy="538717"/>
          </a:xfrm>
          <a:prstGeom prst="rect">
            <a:avLst/>
          </a:prstGeom>
        </p:spPr>
      </p:pic>
      <p:pic>
        <p:nvPicPr>
          <p:cNvPr id="8" name="Image 7" descr="Une image contenant Police, texte, symbole, logo&#10;&#10;Le contenu généré par l’IA peut être incorrect.">
            <a:extLst>
              <a:ext uri="{FF2B5EF4-FFF2-40B4-BE49-F238E27FC236}">
                <a16:creationId xmlns:a16="http://schemas.microsoft.com/office/drawing/2014/main" id="{423820C4-1908-CBA3-9754-1FDE1A32ACF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584" y="6301701"/>
            <a:ext cx="1553304" cy="556299"/>
          </a:xfrm>
          <a:prstGeom prst="rect">
            <a:avLst/>
          </a:prstGeom>
        </p:spPr>
      </p:pic>
    </p:spTree>
    <p:extLst>
      <p:ext uri="{BB962C8B-B14F-4D97-AF65-F5344CB8AC3E}">
        <p14:creationId xmlns:p14="http://schemas.microsoft.com/office/powerpoint/2010/main" val="496468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6BD38-0F1E-4359-A1A6-7E9A113E8CFC}"/>
              </a:ext>
            </a:extLst>
          </p:cNvPr>
          <p:cNvSpPr>
            <a:spLocks noGrp="1"/>
          </p:cNvSpPr>
          <p:nvPr>
            <p:ph type="title"/>
          </p:nvPr>
        </p:nvSpPr>
        <p:spPr>
          <a:xfrm>
            <a:off x="1777678" y="694967"/>
            <a:ext cx="8911687" cy="833987"/>
          </a:xfrm>
        </p:spPr>
        <p:txBody>
          <a:bodyPr>
            <a:normAutofit/>
          </a:bodyPr>
          <a:lstStyle/>
          <a:p>
            <a:pPr>
              <a:spcAft>
                <a:spcPts val="800"/>
              </a:spcAft>
            </a:pPr>
            <a:r>
              <a:rPr lang="en-US" sz="2000" b="1" kern="100" dirty="0">
                <a:ea typeface="Aptos" panose="020B0004020202020204" pitchFamily="34" charset="0"/>
                <a:cs typeface="Times New Roman"/>
              </a:rPr>
              <a:t>Aims and Research Questions</a:t>
            </a:r>
          </a:p>
        </p:txBody>
      </p:sp>
      <p:sp>
        <p:nvSpPr>
          <p:cNvPr id="4" name="Slide Number Placeholder 3">
            <a:extLst>
              <a:ext uri="{FF2B5EF4-FFF2-40B4-BE49-F238E27FC236}">
                <a16:creationId xmlns:a16="http://schemas.microsoft.com/office/drawing/2014/main" id="{2B6AEA1B-5F96-7AEF-AF58-BB78EEB8AC6E}"/>
              </a:ext>
            </a:extLst>
          </p:cNvPr>
          <p:cNvSpPr>
            <a:spLocks noGrp="1"/>
          </p:cNvSpPr>
          <p:nvPr>
            <p:ph type="sldNum" sz="quarter" idx="12"/>
          </p:nvPr>
        </p:nvSpPr>
        <p:spPr>
          <a:xfrm>
            <a:off x="531814" y="787783"/>
            <a:ext cx="779767" cy="365125"/>
          </a:xfrm>
        </p:spPr>
        <p:txBody>
          <a:bodyPr>
            <a:normAutofit/>
          </a:bodyPr>
          <a:lstStyle/>
          <a:p>
            <a:pPr>
              <a:lnSpc>
                <a:spcPct val="90000"/>
              </a:lnSpc>
              <a:spcAft>
                <a:spcPts val="600"/>
              </a:spcAft>
            </a:pPr>
            <a:fld id="{B2DC25EE-239B-4C5F-AAD1-255A7D5F1EE2}" type="slidenum">
              <a:rPr lang="en-US" sz="1900"/>
              <a:pPr>
                <a:lnSpc>
                  <a:spcPct val="90000"/>
                </a:lnSpc>
                <a:spcAft>
                  <a:spcPts val="600"/>
                </a:spcAft>
              </a:pPr>
              <a:t>3</a:t>
            </a:fld>
            <a:endParaRPr lang="en-US" sz="1900" dirty="0"/>
          </a:p>
        </p:txBody>
      </p:sp>
      <p:sp>
        <p:nvSpPr>
          <p:cNvPr id="7" name="Content Placeholder 2">
            <a:extLst>
              <a:ext uri="{FF2B5EF4-FFF2-40B4-BE49-F238E27FC236}">
                <a16:creationId xmlns:a16="http://schemas.microsoft.com/office/drawing/2014/main" id="{E976956E-F9C2-4239-8D11-EA74E0715D4F}"/>
              </a:ext>
            </a:extLst>
          </p:cNvPr>
          <p:cNvSpPr>
            <a:spLocks noGrp="1"/>
          </p:cNvSpPr>
          <p:nvPr>
            <p:ph idx="1"/>
          </p:nvPr>
        </p:nvSpPr>
        <p:spPr>
          <a:xfrm>
            <a:off x="1187543" y="1689047"/>
            <a:ext cx="9624399" cy="3785860"/>
          </a:xfrm>
        </p:spPr>
        <p:txBody>
          <a:bodyPr vert="horz" lIns="91440" tIns="45720" rIns="91440" bIns="45720" rtlCol="0">
            <a:normAutofit fontScale="92500" lnSpcReduction="10000"/>
          </a:bodyPr>
          <a:lstStyle/>
          <a:p>
            <a:pPr marL="0" indent="0">
              <a:lnSpc>
                <a:spcPct val="90000"/>
              </a:lnSpc>
              <a:spcAft>
                <a:spcPts val="800"/>
              </a:spcAft>
              <a:buNone/>
            </a:pPr>
            <a:r>
              <a:rPr lang="en-US" sz="1600" b="1" kern="100" dirty="0">
                <a:ea typeface="Aptos" panose="020B0004020202020204" pitchFamily="34" charset="0"/>
                <a:cs typeface="Times New Roman"/>
              </a:rPr>
              <a:t>AIM</a:t>
            </a:r>
            <a:r>
              <a:rPr lang="en-US" sz="1600" kern="100" dirty="0">
                <a:ea typeface="Aptos" panose="020B0004020202020204" pitchFamily="34" charset="0"/>
                <a:cs typeface="Times New Roman"/>
              </a:rPr>
              <a:t>: </a:t>
            </a:r>
            <a:r>
              <a:rPr lang="en-US" sz="1600" dirty="0">
                <a:solidFill>
                  <a:schemeClr val="tx1"/>
                </a:solidFill>
              </a:rPr>
              <a:t>The primary goal of this study is to analyze  the commercial cooking sector in three urban centers of Uganda (Kampala, Jinja, and Entebbe) to understand the key drivers, challenges and opportunities for transitioning to electric cooking (eCooking)</a:t>
            </a:r>
            <a:endParaRPr lang="en-US" sz="1600" kern="100" dirty="0">
              <a:solidFill>
                <a:schemeClr val="tx1"/>
              </a:solidFill>
              <a:ea typeface="Aptos" panose="020B0004020202020204" pitchFamily="34" charset="0"/>
              <a:cs typeface="Times New Roman"/>
            </a:endParaRPr>
          </a:p>
          <a:p>
            <a:pPr marL="0" indent="0">
              <a:lnSpc>
                <a:spcPct val="90000"/>
              </a:lnSpc>
              <a:spcAft>
                <a:spcPts val="800"/>
              </a:spcAft>
              <a:buNone/>
            </a:pPr>
            <a:r>
              <a:rPr lang="en-US" sz="1600" b="1" kern="100" dirty="0">
                <a:solidFill>
                  <a:schemeClr val="tx1"/>
                </a:solidFill>
                <a:ea typeface="Aptos" panose="020B0004020202020204" pitchFamily="34" charset="0"/>
                <a:cs typeface="Times New Roman"/>
              </a:rPr>
              <a:t>Research Questions (RQs):</a:t>
            </a:r>
          </a:p>
          <a:p>
            <a:pPr>
              <a:lnSpc>
                <a:spcPct val="90000"/>
              </a:lnSpc>
              <a:buFont typeface="Wingdings" panose="05000000000000000000" pitchFamily="2" charset="2"/>
              <a:buChar char="v"/>
            </a:pPr>
            <a:r>
              <a:rPr lang="en-GB" sz="1600" dirty="0">
                <a:ea typeface="Times New Roman" panose="02020603050405020304" pitchFamily="18" charset="0"/>
                <a:cs typeface="Calibri"/>
              </a:rPr>
              <a:t>RQ1. What are the key commercial segments that exist in Uganda and their characteristics?</a:t>
            </a:r>
            <a:endParaRPr lang="en-US" sz="1600" dirty="0">
              <a:ea typeface="Times New Roman" panose="02020603050405020304" pitchFamily="18" charset="0"/>
              <a:cs typeface="Calibri"/>
            </a:endParaRPr>
          </a:p>
          <a:p>
            <a:pPr>
              <a:lnSpc>
                <a:spcPct val="90000"/>
              </a:lnSpc>
              <a:buFont typeface="Wingdings" panose="05000000000000000000" pitchFamily="2" charset="2"/>
              <a:buChar char="v"/>
            </a:pPr>
            <a:r>
              <a:rPr lang="en-GB" sz="1600" dirty="0">
                <a:ea typeface="Times New Roman" panose="02020603050405020304" pitchFamily="18" charset="0"/>
                <a:cs typeface="Calibri"/>
              </a:rPr>
              <a:t>RQ2. How does the wider economic and policy landscape impact the commercial cooking sector? </a:t>
            </a:r>
            <a:endParaRPr lang="en-US" sz="1600" dirty="0">
              <a:ea typeface="Times New Roman" panose="02020603050405020304" pitchFamily="18" charset="0"/>
              <a:cs typeface="Calibri"/>
            </a:endParaRPr>
          </a:p>
          <a:p>
            <a:pPr>
              <a:lnSpc>
                <a:spcPct val="90000"/>
              </a:lnSpc>
              <a:buFont typeface="Wingdings" panose="05000000000000000000" pitchFamily="2" charset="2"/>
              <a:buChar char="v"/>
            </a:pPr>
            <a:r>
              <a:rPr lang="en-GB" sz="1600" dirty="0">
                <a:ea typeface="Times New Roman" panose="02020603050405020304" pitchFamily="18" charset="0"/>
                <a:cs typeface="Calibri"/>
              </a:rPr>
              <a:t>RQ3. What are the characteristics of commercial cooking equipment supply chains and how well established are these supply chains?</a:t>
            </a:r>
          </a:p>
          <a:p>
            <a:pPr>
              <a:lnSpc>
                <a:spcPct val="90000"/>
              </a:lnSpc>
              <a:buFont typeface="Wingdings" panose="05000000000000000000" pitchFamily="2" charset="2"/>
              <a:buChar char="v"/>
            </a:pPr>
            <a:r>
              <a:rPr lang="en-GB" sz="1600" dirty="0">
                <a:ea typeface="Times New Roman" panose="02020603050405020304" pitchFamily="18" charset="0"/>
                <a:cs typeface="Calibri"/>
              </a:rPr>
              <a:t>RQ4. Who are the key stakeholders in the commercial cooking sector and how are they interlinked? </a:t>
            </a:r>
            <a:endParaRPr lang="en-US" sz="1600" dirty="0">
              <a:ea typeface="Times New Roman" panose="02020603050405020304" pitchFamily="18" charset="0"/>
              <a:cs typeface="Calibri"/>
            </a:endParaRPr>
          </a:p>
          <a:p>
            <a:pPr>
              <a:lnSpc>
                <a:spcPct val="90000"/>
              </a:lnSpc>
              <a:buFont typeface="Wingdings" panose="05000000000000000000" pitchFamily="2" charset="2"/>
              <a:buChar char="v"/>
            </a:pPr>
            <a:r>
              <a:rPr lang="en-GB" sz="1600" dirty="0">
                <a:ea typeface="Times New Roman" panose="02020603050405020304" pitchFamily="18" charset="0"/>
                <a:cs typeface="Calibri"/>
              </a:rPr>
              <a:t>RQ5. What are factors that drive or impede the adoption of eCooking in commercial segments? </a:t>
            </a:r>
          </a:p>
          <a:p>
            <a:pPr>
              <a:lnSpc>
                <a:spcPct val="90000"/>
              </a:lnSpc>
              <a:buFont typeface="Wingdings" panose="05000000000000000000" pitchFamily="2" charset="2"/>
              <a:buChar char="v"/>
            </a:pPr>
            <a:r>
              <a:rPr lang="en-US" sz="1600" dirty="0">
                <a:ea typeface="Times New Roman" panose="02020603050405020304" pitchFamily="18" charset="0"/>
                <a:cs typeface="Times New Roman"/>
              </a:rPr>
              <a:t>Provide actionable recommendations for scaling eCooking</a:t>
            </a:r>
          </a:p>
          <a:p>
            <a:pPr>
              <a:lnSpc>
                <a:spcPct val="90000"/>
              </a:lnSpc>
              <a:buFont typeface="Wingdings" panose="05000000000000000000" pitchFamily="2" charset="2"/>
              <a:buChar char="v"/>
            </a:pPr>
            <a:endParaRPr lang="en-GB" sz="1400" b="1" dirty="0"/>
          </a:p>
          <a:p>
            <a:pPr marL="0" indent="0">
              <a:lnSpc>
                <a:spcPct val="90000"/>
              </a:lnSpc>
              <a:buNone/>
            </a:pPr>
            <a:endParaRPr lang="en-GB" sz="1400" dirty="0"/>
          </a:p>
        </p:txBody>
      </p:sp>
      <p:pic>
        <p:nvPicPr>
          <p:cNvPr id="13" name="Picture 12" descr="Graphical user interface&#10;&#10;Description automatically generated with medium confidence">
            <a:extLst>
              <a:ext uri="{FF2B5EF4-FFF2-40B4-BE49-F238E27FC236}">
                <a16:creationId xmlns:a16="http://schemas.microsoft.com/office/drawing/2014/main" id="{DA271F67-6071-44FD-8F29-4EC322FDDE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8429" y="5365641"/>
            <a:ext cx="2873159" cy="538717"/>
          </a:xfrm>
          <a:prstGeom prst="rect">
            <a:avLst/>
          </a:prstGeom>
        </p:spPr>
      </p:pic>
      <p:pic>
        <p:nvPicPr>
          <p:cNvPr id="3" name="Picture 2">
            <a:extLst>
              <a:ext uri="{FF2B5EF4-FFF2-40B4-BE49-F238E27FC236}">
                <a16:creationId xmlns:a16="http://schemas.microsoft.com/office/drawing/2014/main" id="{ABBD043C-42FE-E8DE-8572-9CBFA44C63D9}"/>
              </a:ext>
            </a:extLst>
          </p:cNvPr>
          <p:cNvPicPr>
            <a:picLocks noChangeAspect="1"/>
          </p:cNvPicPr>
          <p:nvPr/>
        </p:nvPicPr>
        <p:blipFill>
          <a:blip r:embed="rId4"/>
          <a:stretch>
            <a:fillRect/>
          </a:stretch>
        </p:blipFill>
        <p:spPr>
          <a:xfrm>
            <a:off x="11524674" y="6152760"/>
            <a:ext cx="438151" cy="447675"/>
          </a:xfrm>
          <a:prstGeom prst="rect">
            <a:avLst/>
          </a:prstGeom>
        </p:spPr>
      </p:pic>
      <p:sp>
        <p:nvSpPr>
          <p:cNvPr id="5" name="ZoneTexte 4">
            <a:extLst>
              <a:ext uri="{FF2B5EF4-FFF2-40B4-BE49-F238E27FC236}">
                <a16:creationId xmlns:a16="http://schemas.microsoft.com/office/drawing/2014/main" id="{7E5ED698-58A6-1797-B7D8-2702E0E42C2F}"/>
              </a:ext>
            </a:extLst>
          </p:cNvPr>
          <p:cNvSpPr txBox="1"/>
          <p:nvPr/>
        </p:nvSpPr>
        <p:spPr>
          <a:xfrm>
            <a:off x="4162926" y="6364705"/>
            <a:ext cx="184731" cy="369332"/>
          </a:xfrm>
          <a:prstGeom prst="rect">
            <a:avLst/>
          </a:prstGeom>
          <a:noFill/>
        </p:spPr>
        <p:txBody>
          <a:bodyPr wrap="none" rtlCol="0">
            <a:spAutoFit/>
          </a:bodyPr>
          <a:lstStyle/>
          <a:p>
            <a:endParaRPr lang="fr-GB" dirty="0"/>
          </a:p>
        </p:txBody>
      </p:sp>
      <p:pic>
        <p:nvPicPr>
          <p:cNvPr id="6" name="Image 5" descr="Une image contenant texte, Police, Graphique, logo&#10;&#10;Le contenu généré par l’IA peut être incorrect.">
            <a:extLst>
              <a:ext uri="{FF2B5EF4-FFF2-40B4-BE49-F238E27FC236}">
                <a16:creationId xmlns:a16="http://schemas.microsoft.com/office/drawing/2014/main" id="{F970E071-CF87-1ADC-4A8C-30FFEA1B37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8" name="Image 7" descr="Une image contenant Police, texte, symbole, logo&#10;&#10;Le contenu généré par l’IA peut être incorrect.">
            <a:extLst>
              <a:ext uri="{FF2B5EF4-FFF2-40B4-BE49-F238E27FC236}">
                <a16:creationId xmlns:a16="http://schemas.microsoft.com/office/drawing/2014/main" id="{EFCB1B5C-FD2B-BC53-4318-AD3C7648DF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1487447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942532E-5D68-7704-49FB-04BAF6F301E4}"/>
              </a:ext>
            </a:extLst>
          </p:cNvPr>
          <p:cNvSpPr>
            <a:spLocks noGrp="1"/>
          </p:cNvSpPr>
          <p:nvPr>
            <p:ph type="sldNum" sz="quarter" idx="12"/>
          </p:nvPr>
        </p:nvSpPr>
        <p:spPr/>
        <p:txBody>
          <a:bodyPr/>
          <a:lstStyle/>
          <a:p>
            <a:fld id="{B2DC25EE-239B-4C5F-AAD1-255A7D5F1EE2}" type="slidenum">
              <a:rPr lang="en-US" smtClean="0"/>
              <a:t>4</a:t>
            </a:fld>
            <a:endParaRPr lang="en-US" dirty="0"/>
          </a:p>
        </p:txBody>
      </p:sp>
      <p:sp>
        <p:nvSpPr>
          <p:cNvPr id="5" name="Content Placeholder 2">
            <a:extLst>
              <a:ext uri="{FF2B5EF4-FFF2-40B4-BE49-F238E27FC236}">
                <a16:creationId xmlns:a16="http://schemas.microsoft.com/office/drawing/2014/main" id="{856A143B-99F8-A0C3-009C-6EFF7787BFC7}"/>
              </a:ext>
            </a:extLst>
          </p:cNvPr>
          <p:cNvSpPr>
            <a:spLocks noGrp="1"/>
          </p:cNvSpPr>
          <p:nvPr>
            <p:ph idx="1"/>
          </p:nvPr>
        </p:nvSpPr>
        <p:spPr>
          <a:xfrm>
            <a:off x="921697" y="1594023"/>
            <a:ext cx="10510089" cy="4742167"/>
          </a:xfrm>
        </p:spPr>
        <p:txBody>
          <a:bodyPr vert="horz" lIns="91440" tIns="45720" rIns="91440" bIns="45720" rtlCol="0" anchor="t">
            <a:normAutofit fontScale="70000" lnSpcReduction="20000"/>
          </a:bodyPr>
          <a:lstStyle/>
          <a:p>
            <a:pPr marL="0" indent="0">
              <a:buNone/>
            </a:pPr>
            <a:r>
              <a:rPr lang="en-US" sz="1900" b="1" dirty="0"/>
              <a:t>Approach</a:t>
            </a:r>
            <a:r>
              <a:rPr lang="en-US" sz="1900" dirty="0"/>
              <a:t>: The research employed a mixed-methods approach combining qualitative and quantitative analysis.</a:t>
            </a:r>
          </a:p>
          <a:p>
            <a:pPr marL="0" indent="0">
              <a:buNone/>
            </a:pPr>
            <a:r>
              <a:rPr lang="en-US" sz="1900" b="1" dirty="0"/>
              <a:t>Data sources</a:t>
            </a:r>
            <a:r>
              <a:rPr lang="en-US" sz="1900" dirty="0"/>
              <a:t>: Surveys, stakeholder, government reports and publications from NGOs formed the basis of the analysis.</a:t>
            </a:r>
          </a:p>
          <a:p>
            <a:pPr marL="0" indent="0">
              <a:buNone/>
            </a:pPr>
            <a:r>
              <a:rPr lang="en-US" sz="1900" b="1" dirty="0"/>
              <a:t>Framework</a:t>
            </a:r>
            <a:r>
              <a:rPr lang="en-US" sz="1900" dirty="0"/>
              <a:t>: A structured approach was used to analyze the commercial cooking sector based on segment size, end users and geographical variations (urban and rural).</a:t>
            </a:r>
            <a:endParaRPr lang="en-US" sz="1900" b="1" kern="100" dirty="0">
              <a:ea typeface="Times New Roman" panose="02020603050405020304" pitchFamily="18" charset="0"/>
              <a:cs typeface="Times New Roman"/>
            </a:endParaRPr>
          </a:p>
          <a:p>
            <a:pPr lvl="1">
              <a:buFont typeface="Wingdings" panose="05000000000000000000" pitchFamily="2" charset="2"/>
              <a:buChar char="§"/>
            </a:pPr>
            <a:r>
              <a:rPr lang="en-US" sz="1900" b="1" dirty="0">
                <a:ea typeface="Times New Roman" panose="02020603050405020304" pitchFamily="18" charset="0"/>
                <a:cs typeface="Times New Roman"/>
              </a:rPr>
              <a:t>Urban establishments: </a:t>
            </a:r>
            <a:r>
              <a:rPr lang="en-US" sz="1900" dirty="0">
                <a:ea typeface="Times New Roman" panose="02020603050405020304" pitchFamily="18" charset="0"/>
                <a:cs typeface="Times New Roman"/>
              </a:rPr>
              <a:t>These are commercial cooking businesses in the CBD and within 10km radius of business district. </a:t>
            </a:r>
          </a:p>
          <a:p>
            <a:pPr lvl="1">
              <a:spcAft>
                <a:spcPts val="600"/>
              </a:spcAft>
              <a:buFont typeface="Wingdings" panose="05000000000000000000" pitchFamily="2" charset="2"/>
              <a:buChar char="§"/>
            </a:pPr>
            <a:r>
              <a:rPr lang="en-US" sz="1900" b="1" dirty="0">
                <a:ea typeface="Times New Roman" panose="02020603050405020304" pitchFamily="18" charset="0"/>
                <a:cs typeface="Times New Roman"/>
              </a:rPr>
              <a:t>Rural establishments:</a:t>
            </a:r>
            <a:r>
              <a:rPr lang="en-US" sz="1900" dirty="0">
                <a:ea typeface="Times New Roman" panose="02020603050405020304" pitchFamily="18" charset="0"/>
                <a:cs typeface="Times New Roman"/>
              </a:rPr>
              <a:t> These are commercial cooking businesses outside the 10km radius from the CBD.</a:t>
            </a:r>
          </a:p>
          <a:p>
            <a:pPr marL="0" indent="0" algn="just">
              <a:lnSpc>
                <a:spcPct val="90000"/>
              </a:lnSpc>
              <a:spcAft>
                <a:spcPts val="800"/>
              </a:spcAft>
              <a:buNone/>
            </a:pPr>
            <a:r>
              <a:rPr lang="en-US" sz="1900" b="1" kern="100" dirty="0">
                <a:ea typeface="Times New Roman" panose="02020603050405020304" pitchFamily="18" charset="0"/>
                <a:cs typeface="Times New Roman"/>
              </a:rPr>
              <a:t>The following research methods were used: </a:t>
            </a:r>
          </a:p>
          <a:p>
            <a:pPr marL="342265" indent="-342265" algn="just">
              <a:lnSpc>
                <a:spcPct val="90000"/>
              </a:lnSpc>
              <a:spcAft>
                <a:spcPts val="800"/>
              </a:spcAft>
              <a:buFont typeface="Wingdings" panose="05000000000000000000" pitchFamily="2" charset="2"/>
              <a:buChar char="v"/>
            </a:pPr>
            <a:r>
              <a:rPr lang="en-US" sz="1900" b="1" dirty="0"/>
              <a:t>Desk Research: </a:t>
            </a:r>
            <a:r>
              <a:rPr lang="en-US" sz="1900" dirty="0"/>
              <a:t>Conducted policy reviews and analyzed literature publications on commercial cooking, market trends,  supply chain players, and its dynamics to map barriers and enablers to adopting commercial cooking solutions.</a:t>
            </a:r>
            <a:endParaRPr lang="en-US" sz="1900" b="1" dirty="0">
              <a:ea typeface="Times New Roman" panose="02020603050405020304" pitchFamily="18" charset="0"/>
              <a:cs typeface="Times New Roman" panose="02020603050405020304" pitchFamily="18" charset="0"/>
            </a:endParaRPr>
          </a:p>
          <a:p>
            <a:pPr marL="342265" indent="-342265" algn="just">
              <a:lnSpc>
                <a:spcPct val="90000"/>
              </a:lnSpc>
              <a:buFont typeface="Wingdings" panose="05000000000000000000" pitchFamily="2" charset="2"/>
              <a:buChar char="v"/>
            </a:pPr>
            <a:r>
              <a:rPr lang="en-US" sz="1900" b="1" dirty="0"/>
              <a:t>Key Informant Interviews (KIIs) and Surveys: </a:t>
            </a:r>
            <a:r>
              <a:rPr lang="en-US" sz="1900" dirty="0"/>
              <a:t>Engaged key informants across segments such as the private sector (hotels, restaurants, etc.)</a:t>
            </a:r>
            <a:r>
              <a:rPr lang="en-US" sz="1900" dirty="0">
                <a:ea typeface="Calibri"/>
                <a:cs typeface="Calibri"/>
              </a:rPr>
              <a:t> </a:t>
            </a:r>
            <a:r>
              <a:rPr lang="en-GB" sz="1900" dirty="0">
                <a:ea typeface="Calibri"/>
                <a:cs typeface="Calibri"/>
              </a:rPr>
              <a:t>54.6% of commercial cooking business being urban and 45.4% rural distribution of the commercial cooking establishments</a:t>
            </a:r>
            <a:r>
              <a:rPr lang="en-US" sz="1900" dirty="0">
                <a:ea typeface="Calibri"/>
                <a:cs typeface="Calibri"/>
              </a:rPr>
              <a:t> such as hotels, restaurants etc., </a:t>
            </a:r>
            <a:r>
              <a:rPr lang="en-US" sz="1900" dirty="0"/>
              <a:t>supply chain players,  finance institutions,  policymakers, and industry associations/ NGOs.</a:t>
            </a:r>
          </a:p>
          <a:p>
            <a:pPr marL="342265" indent="-342265" algn="just">
              <a:lnSpc>
                <a:spcPct val="90000"/>
              </a:lnSpc>
              <a:buFont typeface="Wingdings" panose="05000000000000000000" pitchFamily="2" charset="2"/>
              <a:buChar char="v"/>
            </a:pPr>
            <a:r>
              <a:rPr lang="en-US" sz="1900" b="1" dirty="0"/>
              <a:t>Ethnographic studies: </a:t>
            </a:r>
            <a:r>
              <a:rPr lang="en-US" sz="1900" dirty="0"/>
              <a:t>Conducted observational studies at 36 establishments (12 in each city) with signed consent to document their daily cooking practices, kitchen setups, utensils, cooking methods, types of foods cooked, and workflows through photos and videos.</a:t>
            </a:r>
          </a:p>
          <a:p>
            <a:pPr marL="342265" indent="-342265" algn="just">
              <a:lnSpc>
                <a:spcPct val="90000"/>
              </a:lnSpc>
              <a:buFont typeface="Wingdings" panose="05000000000000000000" pitchFamily="2" charset="2"/>
              <a:buChar char="v"/>
            </a:pPr>
            <a:r>
              <a:rPr lang="en-US" sz="1900" b="1" dirty="0"/>
              <a:t>Data Analysis and Reporting: </a:t>
            </a:r>
            <a:r>
              <a:rPr lang="en-US" sz="1900" dirty="0"/>
              <a:t>Quantitative</a:t>
            </a:r>
            <a:r>
              <a:rPr lang="en-US" sz="1900" b="1" dirty="0"/>
              <a:t> </a:t>
            </a:r>
            <a:r>
              <a:rPr lang="en-US" sz="1900" dirty="0"/>
              <a:t>data was collected via Kobo Toolbox and analyzed using Excel leveraging pivot tables. Qualitative responses were examined to extract key themes and recommendations, and a narrative report was written.</a:t>
            </a:r>
            <a:endParaRPr lang="en-GB" sz="1900" b="1" dirty="0"/>
          </a:p>
          <a:p>
            <a:pPr marL="0" indent="0">
              <a:lnSpc>
                <a:spcPct val="90000"/>
              </a:lnSpc>
              <a:buNone/>
            </a:pPr>
            <a:endParaRPr lang="en-GB" sz="900" dirty="0">
              <a:solidFill>
                <a:schemeClr val="tx1"/>
              </a:solidFill>
            </a:endParaRPr>
          </a:p>
        </p:txBody>
      </p:sp>
      <p:sp>
        <p:nvSpPr>
          <p:cNvPr id="6" name="Title 1">
            <a:extLst>
              <a:ext uri="{FF2B5EF4-FFF2-40B4-BE49-F238E27FC236}">
                <a16:creationId xmlns:a16="http://schemas.microsoft.com/office/drawing/2014/main" id="{D6821850-E180-31C7-BCB7-51416C4A1702}"/>
              </a:ext>
            </a:extLst>
          </p:cNvPr>
          <p:cNvSpPr>
            <a:spLocks noGrp="1"/>
          </p:cNvSpPr>
          <p:nvPr>
            <p:ph type="title"/>
          </p:nvPr>
        </p:nvSpPr>
        <p:spPr>
          <a:xfrm>
            <a:off x="1807380" y="695380"/>
            <a:ext cx="7113172" cy="549932"/>
          </a:xfrm>
        </p:spPr>
        <p:txBody>
          <a:bodyPr>
            <a:noAutofit/>
          </a:bodyPr>
          <a:lstStyle/>
          <a:p>
            <a:pPr>
              <a:spcAft>
                <a:spcPts val="800"/>
              </a:spcAft>
            </a:pPr>
            <a:r>
              <a:rPr lang="en-US" sz="2000" b="1" kern="100" dirty="0">
                <a:solidFill>
                  <a:schemeClr val="tx1"/>
                </a:solidFill>
                <a:ea typeface="Aptos" panose="020B0004020202020204" pitchFamily="34" charset="0"/>
                <a:cs typeface="Times New Roman"/>
              </a:rPr>
              <a:t>Research Methods</a:t>
            </a:r>
          </a:p>
        </p:txBody>
      </p:sp>
      <p:pic>
        <p:nvPicPr>
          <p:cNvPr id="7" name="Picture 6">
            <a:extLst>
              <a:ext uri="{FF2B5EF4-FFF2-40B4-BE49-F238E27FC236}">
                <a16:creationId xmlns:a16="http://schemas.microsoft.com/office/drawing/2014/main" id="{14FFFE15-C01D-2DF9-2F81-3BA6A4E89A03}"/>
              </a:ext>
            </a:extLst>
          </p:cNvPr>
          <p:cNvPicPr>
            <a:picLocks noChangeAspect="1"/>
          </p:cNvPicPr>
          <p:nvPr/>
        </p:nvPicPr>
        <p:blipFill>
          <a:blip r:embed="rId3"/>
          <a:stretch>
            <a:fillRect/>
          </a:stretch>
        </p:blipFill>
        <p:spPr>
          <a:xfrm>
            <a:off x="11524674" y="6152760"/>
            <a:ext cx="438151" cy="447675"/>
          </a:xfrm>
          <a:prstGeom prst="rect">
            <a:avLst/>
          </a:prstGeom>
        </p:spPr>
      </p:pic>
      <p:pic>
        <p:nvPicPr>
          <p:cNvPr id="8" name="Image 7" descr="Une image contenant texte, Police, Graphique, logo&#10;&#10;Le contenu généré par l’IA peut être incorrect.">
            <a:extLst>
              <a:ext uri="{FF2B5EF4-FFF2-40B4-BE49-F238E27FC236}">
                <a16:creationId xmlns:a16="http://schemas.microsoft.com/office/drawing/2014/main" id="{B86C2877-32A6-C65C-A973-53087EDAA6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9" name="Image 8" descr="Une image contenant Police, texte, symbole, logo&#10;&#10;Le contenu généré par l’IA peut être incorrect.">
            <a:extLst>
              <a:ext uri="{FF2B5EF4-FFF2-40B4-BE49-F238E27FC236}">
                <a16:creationId xmlns:a16="http://schemas.microsoft.com/office/drawing/2014/main" id="{BA1118D4-1A00-8A67-BFDD-9BA01313EA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2592594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0C158-3BDA-2AC2-734D-2E5AD718A30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EFFB3A-67F0-AB80-187A-1ABD307D8BC7}"/>
              </a:ext>
            </a:extLst>
          </p:cNvPr>
          <p:cNvSpPr>
            <a:spLocks noGrp="1"/>
          </p:cNvSpPr>
          <p:nvPr>
            <p:ph type="sldNum" sz="quarter" idx="12"/>
          </p:nvPr>
        </p:nvSpPr>
        <p:spPr/>
        <p:txBody>
          <a:bodyPr/>
          <a:lstStyle/>
          <a:p>
            <a:fld id="{B2DC25EE-239B-4C5F-AAD1-255A7D5F1EE2}" type="slidenum">
              <a:rPr lang="en-US" smtClean="0"/>
              <a:t>5</a:t>
            </a:fld>
            <a:endParaRPr lang="en-US" dirty="0"/>
          </a:p>
        </p:txBody>
      </p:sp>
      <p:sp>
        <p:nvSpPr>
          <p:cNvPr id="5" name="Content Placeholder 2">
            <a:extLst>
              <a:ext uri="{FF2B5EF4-FFF2-40B4-BE49-F238E27FC236}">
                <a16:creationId xmlns:a16="http://schemas.microsoft.com/office/drawing/2014/main" id="{F0E905C9-ED78-99F8-259F-DC875BB357EA}"/>
              </a:ext>
            </a:extLst>
          </p:cNvPr>
          <p:cNvSpPr>
            <a:spLocks noGrp="1"/>
          </p:cNvSpPr>
          <p:nvPr>
            <p:ph idx="1"/>
          </p:nvPr>
        </p:nvSpPr>
        <p:spPr>
          <a:xfrm>
            <a:off x="921697" y="1594023"/>
            <a:ext cx="4338561" cy="4742167"/>
          </a:xfrm>
        </p:spPr>
        <p:txBody>
          <a:bodyPr vert="horz" lIns="91440" tIns="45720" rIns="91440" bIns="45720" rtlCol="0" anchor="t">
            <a:normAutofit lnSpcReduction="10000"/>
          </a:bodyPr>
          <a:lstStyle/>
          <a:p>
            <a:pPr marL="0" marR="0" lvl="0" indent="0" algn="l" defTabSz="457200" rtl="0" eaLnBrk="1" fontAlgn="auto" latinLnBrk="0" hangingPunct="1">
              <a:lnSpc>
                <a:spcPct val="90000"/>
              </a:lnSpc>
              <a:spcBef>
                <a:spcPts val="1000"/>
              </a:spcBef>
              <a:spcAft>
                <a:spcPts val="0"/>
              </a:spcAft>
              <a:buClr>
                <a:srgbClr val="4A856D"/>
              </a:buClr>
              <a:buSzTx/>
              <a:buFont typeface="Wingdings 3" charset="2"/>
              <a:buNone/>
              <a:tabLst/>
              <a:defRPr/>
            </a:pPr>
            <a:r>
              <a:rPr kumimoji="0" lang="en-US" sz="1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Definitions</a:t>
            </a:r>
          </a:p>
          <a:p>
            <a:pPr marL="0" marR="0" lvl="0" indent="0" algn="l" defTabSz="457200" rtl="0" eaLnBrk="1" fontAlgn="auto" latinLnBrk="0" hangingPunct="1">
              <a:lnSpc>
                <a:spcPct val="90000"/>
              </a:lnSpc>
              <a:spcBef>
                <a:spcPts val="1000"/>
              </a:spcBef>
              <a:spcAft>
                <a:spcPts val="0"/>
              </a:spcAft>
              <a:buClr>
                <a:srgbClr val="4A856D"/>
              </a:buClr>
              <a:buSzTx/>
              <a:buFont typeface="Wingdings 3" charset="2"/>
              <a:buChar char=""/>
              <a:tabLst/>
              <a:defRPr/>
            </a:pPr>
            <a:r>
              <a:rPr kumimoji="0" lang="en-US" sz="1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Private sector:</a:t>
            </a:r>
            <a:r>
              <a:rPr kumimoji="0" lang="en-US" sz="15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 Commercial cooking businesses that cook and sell food for profit e.g. hotels, restaurants etc. </a:t>
            </a:r>
          </a:p>
          <a:p>
            <a:pPr marL="0" marR="0" lvl="0" indent="0" algn="l" defTabSz="457200" rtl="0" eaLnBrk="1" fontAlgn="auto" latinLnBrk="0" hangingPunct="1">
              <a:lnSpc>
                <a:spcPct val="90000"/>
              </a:lnSpc>
              <a:spcBef>
                <a:spcPts val="1000"/>
              </a:spcBef>
              <a:spcAft>
                <a:spcPts val="0"/>
              </a:spcAft>
              <a:buClr>
                <a:srgbClr val="4A856D"/>
              </a:buClr>
              <a:buSzTx/>
              <a:buFont typeface="Wingdings 3" charset="2"/>
              <a:buChar char=""/>
              <a:tabLst/>
              <a:defRPr/>
            </a:pPr>
            <a:r>
              <a:rPr kumimoji="0" lang="en-US" sz="1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Supply chain: </a:t>
            </a:r>
            <a:r>
              <a:rPr kumimoji="0" lang="en-US" sz="15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Individuals and institutions that manufacture, distribute and supply commercial cooking appliances</a:t>
            </a:r>
          </a:p>
          <a:p>
            <a:pPr marL="0" marR="0" lvl="0" indent="0" algn="l" defTabSz="457200" rtl="0" eaLnBrk="1" fontAlgn="auto" latinLnBrk="0" hangingPunct="1">
              <a:lnSpc>
                <a:spcPct val="90000"/>
              </a:lnSpc>
              <a:spcBef>
                <a:spcPts val="1000"/>
              </a:spcBef>
              <a:spcAft>
                <a:spcPts val="0"/>
              </a:spcAft>
              <a:buClr>
                <a:srgbClr val="4A856D"/>
              </a:buClr>
              <a:buSzTx/>
              <a:buFont typeface="Wingdings 3" charset="2"/>
              <a:buChar char=""/>
              <a:tabLst/>
              <a:defRPr/>
            </a:pPr>
            <a:r>
              <a:rPr kumimoji="0" lang="en-US" sz="1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Policy sector: </a:t>
            </a:r>
            <a:r>
              <a:rPr kumimoji="0" lang="en-US" sz="15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Entities responsible for making and enforcing policies that influence commercial cooking e.g. The Ministry of Trade</a:t>
            </a:r>
          </a:p>
          <a:p>
            <a:pPr marL="0" marR="0" lvl="0" indent="0" algn="l" defTabSz="457200" rtl="0" eaLnBrk="1" fontAlgn="auto" latinLnBrk="0" hangingPunct="1">
              <a:lnSpc>
                <a:spcPct val="90000"/>
              </a:lnSpc>
              <a:spcBef>
                <a:spcPts val="1000"/>
              </a:spcBef>
              <a:spcAft>
                <a:spcPts val="0"/>
              </a:spcAft>
              <a:buClr>
                <a:srgbClr val="4A856D"/>
              </a:buClr>
              <a:buSzTx/>
              <a:buFont typeface="Wingdings 3" charset="2"/>
              <a:buChar char=""/>
              <a:tabLst/>
              <a:defRPr/>
            </a:pPr>
            <a:r>
              <a:rPr kumimoji="0" lang="en-US" sz="1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Finance sector: </a:t>
            </a:r>
            <a:r>
              <a:rPr kumimoji="0" lang="en-US" sz="15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Institutions responsible for finance and related activities such as loans to the commercial sector e.g. commercial banks.</a:t>
            </a:r>
          </a:p>
          <a:p>
            <a:pPr marL="0" marR="0" lvl="0" indent="0" algn="l" defTabSz="457200" rtl="0" eaLnBrk="1" fontAlgn="auto" latinLnBrk="0" hangingPunct="1">
              <a:lnSpc>
                <a:spcPct val="90000"/>
              </a:lnSpc>
              <a:spcBef>
                <a:spcPts val="1000"/>
              </a:spcBef>
              <a:spcAft>
                <a:spcPts val="0"/>
              </a:spcAft>
              <a:buClr>
                <a:srgbClr val="4A856D"/>
              </a:buClr>
              <a:buSzTx/>
              <a:buFont typeface="Wingdings 3" charset="2"/>
              <a:buChar char=""/>
              <a:tabLst/>
              <a:defRPr/>
            </a:pPr>
            <a:r>
              <a:rPr kumimoji="0" lang="en-US" sz="15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Industry associates/NGOs: </a:t>
            </a:r>
            <a:r>
              <a:rPr kumimoji="0" lang="en-US" sz="15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Non-governmental institutions and associations engaging with championing commercial cooking through collaborations with the government, financial institutions and other affiliated organizations e.g. MECS, UNACC.</a:t>
            </a:r>
          </a:p>
          <a:p>
            <a:pPr marL="0" indent="0">
              <a:lnSpc>
                <a:spcPct val="90000"/>
              </a:lnSpc>
              <a:buNone/>
            </a:pPr>
            <a:endParaRPr lang="en-GB" sz="900" dirty="0">
              <a:solidFill>
                <a:schemeClr val="tx1"/>
              </a:solidFill>
            </a:endParaRPr>
          </a:p>
        </p:txBody>
      </p:sp>
      <p:sp>
        <p:nvSpPr>
          <p:cNvPr id="6" name="Title 1">
            <a:extLst>
              <a:ext uri="{FF2B5EF4-FFF2-40B4-BE49-F238E27FC236}">
                <a16:creationId xmlns:a16="http://schemas.microsoft.com/office/drawing/2014/main" id="{E5D9EDD9-48CC-E315-E051-F844097C58D3}"/>
              </a:ext>
            </a:extLst>
          </p:cNvPr>
          <p:cNvSpPr>
            <a:spLocks noGrp="1"/>
          </p:cNvSpPr>
          <p:nvPr>
            <p:ph type="title"/>
          </p:nvPr>
        </p:nvSpPr>
        <p:spPr>
          <a:xfrm>
            <a:off x="1807380" y="695380"/>
            <a:ext cx="7113172" cy="549932"/>
          </a:xfrm>
        </p:spPr>
        <p:txBody>
          <a:bodyPr>
            <a:noAutofit/>
          </a:bodyPr>
          <a:lstStyle/>
          <a:p>
            <a:pPr>
              <a:spcAft>
                <a:spcPts val="800"/>
              </a:spcAft>
            </a:pPr>
            <a:r>
              <a:rPr lang="en-US" sz="2000" b="1" kern="100" dirty="0">
                <a:solidFill>
                  <a:schemeClr val="tx1"/>
                </a:solidFill>
                <a:ea typeface="Aptos" panose="020B0004020202020204" pitchFamily="34" charset="0"/>
                <a:cs typeface="Times New Roman"/>
              </a:rPr>
              <a:t>Data Collection</a:t>
            </a:r>
          </a:p>
        </p:txBody>
      </p:sp>
      <p:pic>
        <p:nvPicPr>
          <p:cNvPr id="7" name="Picture 6">
            <a:extLst>
              <a:ext uri="{FF2B5EF4-FFF2-40B4-BE49-F238E27FC236}">
                <a16:creationId xmlns:a16="http://schemas.microsoft.com/office/drawing/2014/main" id="{2C01241D-4C66-5DCD-C3C3-9DEAF79672E9}"/>
              </a:ext>
            </a:extLst>
          </p:cNvPr>
          <p:cNvPicPr>
            <a:picLocks noChangeAspect="1"/>
          </p:cNvPicPr>
          <p:nvPr/>
        </p:nvPicPr>
        <p:blipFill>
          <a:blip r:embed="rId3"/>
          <a:stretch>
            <a:fillRect/>
          </a:stretch>
        </p:blipFill>
        <p:spPr>
          <a:xfrm>
            <a:off x="11524674" y="6152760"/>
            <a:ext cx="438151" cy="447675"/>
          </a:xfrm>
          <a:prstGeom prst="rect">
            <a:avLst/>
          </a:prstGeom>
        </p:spPr>
      </p:pic>
      <p:graphicFrame>
        <p:nvGraphicFramePr>
          <p:cNvPr id="2" name="Chart 1">
            <a:extLst>
              <a:ext uri="{FF2B5EF4-FFF2-40B4-BE49-F238E27FC236}">
                <a16:creationId xmlns:a16="http://schemas.microsoft.com/office/drawing/2014/main" id="{6531EEDC-7EAD-F08C-4F68-A5D75157D0DB}"/>
              </a:ext>
            </a:extLst>
          </p:cNvPr>
          <p:cNvGraphicFramePr/>
          <p:nvPr>
            <p:extLst>
              <p:ext uri="{D42A27DB-BD31-4B8C-83A1-F6EECF244321}">
                <p14:modId xmlns:p14="http://schemas.microsoft.com/office/powerpoint/2010/main" val="954845793"/>
              </p:ext>
            </p:extLst>
          </p:nvPr>
        </p:nvGraphicFramePr>
        <p:xfrm>
          <a:off x="5490113" y="207589"/>
          <a:ext cx="6264201" cy="299366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2">
            <a:extLst>
              <a:ext uri="{FF2B5EF4-FFF2-40B4-BE49-F238E27FC236}">
                <a16:creationId xmlns:a16="http://schemas.microsoft.com/office/drawing/2014/main" id="{771C611C-8A21-7E3D-EBDB-664AFC05916D}"/>
              </a:ext>
            </a:extLst>
          </p:cNvPr>
          <p:cNvGraphicFramePr/>
          <p:nvPr>
            <p:extLst>
              <p:ext uri="{D42A27DB-BD31-4B8C-83A1-F6EECF244321}">
                <p14:modId xmlns:p14="http://schemas.microsoft.com/office/powerpoint/2010/main" val="2234371008"/>
              </p:ext>
            </p:extLst>
          </p:nvPr>
        </p:nvGraphicFramePr>
        <p:xfrm>
          <a:off x="5182852" y="3807249"/>
          <a:ext cx="6534056" cy="2793186"/>
        </p:xfrm>
        <a:graphic>
          <a:graphicData uri="http://schemas.openxmlformats.org/drawingml/2006/chart">
            <c:chart xmlns:c="http://schemas.openxmlformats.org/drawingml/2006/chart" xmlns:r="http://schemas.openxmlformats.org/officeDocument/2006/relationships" r:id="rId5"/>
          </a:graphicData>
        </a:graphic>
      </p:graphicFrame>
      <p:pic>
        <p:nvPicPr>
          <p:cNvPr id="8" name="Image 7" descr="Une image contenant texte, Police, Graphique, logo&#10;&#10;Le contenu généré par l’IA peut être incorrect.">
            <a:extLst>
              <a:ext uri="{FF2B5EF4-FFF2-40B4-BE49-F238E27FC236}">
                <a16:creationId xmlns:a16="http://schemas.microsoft.com/office/drawing/2014/main" id="{9758A44B-F2EC-A89E-2F2D-CAB056592C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11" name="Image 10" descr="Une image contenant Police, texte, symbole, logo&#10;&#10;Le contenu généré par l’IA peut être incorrect.">
            <a:extLst>
              <a:ext uri="{FF2B5EF4-FFF2-40B4-BE49-F238E27FC236}">
                <a16:creationId xmlns:a16="http://schemas.microsoft.com/office/drawing/2014/main" id="{96DA2248-8581-AF99-10D5-B32DC1AC28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450947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1"/>
            <a:ext cx="2851523" cy="6638625"/>
            <a:chOff x="2487613" y="285750"/>
            <a:chExt cx="2428875" cy="5654676"/>
          </a:xfrm>
        </p:grpSpPr>
        <p:sp>
          <p:nvSpPr>
            <p:cNvPr id="13"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GB" dirty="0"/>
            </a:p>
          </p:txBody>
        </p:sp>
        <p:sp>
          <p:nvSpPr>
            <p:cNvPr id="14"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GB" dirty="0"/>
            </a:p>
          </p:txBody>
        </p:sp>
        <p:sp>
          <p:nvSpPr>
            <p:cNvPr id="15"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GB" dirty="0"/>
            </a:p>
          </p:txBody>
        </p:sp>
        <p:sp>
          <p:nvSpPr>
            <p:cNvPr id="16"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GB" dirty="0"/>
            </a:p>
          </p:txBody>
        </p:sp>
        <p:sp>
          <p:nvSpPr>
            <p:cNvPr id="17"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GB" dirty="0"/>
            </a:p>
          </p:txBody>
        </p:sp>
        <p:sp>
          <p:nvSpPr>
            <p:cNvPr id="18"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GB" dirty="0"/>
            </a:p>
          </p:txBody>
        </p:sp>
        <p:sp>
          <p:nvSpPr>
            <p:cNvPr id="19"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GB" dirty="0"/>
            </a:p>
          </p:txBody>
        </p:sp>
        <p:sp>
          <p:nvSpPr>
            <p:cNvPr id="20"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GB" dirty="0"/>
            </a:p>
          </p:txBody>
        </p:sp>
        <p:sp>
          <p:nvSpPr>
            <p:cNvPr id="21"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GB" dirty="0"/>
            </a:p>
          </p:txBody>
        </p:sp>
        <p:sp>
          <p:nvSpPr>
            <p:cNvPr id="22"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GB" dirty="0"/>
            </a:p>
          </p:txBody>
        </p:sp>
        <p:sp>
          <p:nvSpPr>
            <p:cNvPr id="23"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GB" dirty="0"/>
            </a:p>
          </p:txBody>
        </p:sp>
        <p:sp>
          <p:nvSpPr>
            <p:cNvPr id="24"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GB" dirty="0"/>
            </a:p>
          </p:txBody>
        </p:sp>
      </p:grpSp>
      <p:grpSp>
        <p:nvGrpSpPr>
          <p:cNvPr id="26" name="Group 25">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5" y="-785"/>
            <a:ext cx="2356675" cy="6854040"/>
            <a:chOff x="6627813" y="194833"/>
            <a:chExt cx="1952625" cy="5678918"/>
          </a:xfrm>
        </p:grpSpPr>
        <p:sp>
          <p:nvSpPr>
            <p:cNvPr id="27"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GB" dirty="0"/>
            </a:p>
          </p:txBody>
        </p:sp>
        <p:sp>
          <p:nvSpPr>
            <p:cNvPr id="28"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GB" dirty="0"/>
            </a:p>
          </p:txBody>
        </p:sp>
        <p:sp>
          <p:nvSpPr>
            <p:cNvPr id="29"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GB" dirty="0"/>
            </a:p>
          </p:txBody>
        </p:sp>
        <p:sp>
          <p:nvSpPr>
            <p:cNvPr id="30"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GB" dirty="0"/>
            </a:p>
          </p:txBody>
        </p:sp>
        <p:sp>
          <p:nvSpPr>
            <p:cNvPr id="31"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GB" dirty="0"/>
            </a:p>
          </p:txBody>
        </p:sp>
        <p:sp>
          <p:nvSpPr>
            <p:cNvPr id="32"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GB" dirty="0"/>
            </a:p>
          </p:txBody>
        </p:sp>
        <p:sp>
          <p:nvSpPr>
            <p:cNvPr id="33"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GB" dirty="0"/>
            </a:p>
          </p:txBody>
        </p:sp>
        <p:sp>
          <p:nvSpPr>
            <p:cNvPr id="34"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GB" dirty="0"/>
            </a:p>
          </p:txBody>
        </p:sp>
        <p:sp>
          <p:nvSpPr>
            <p:cNvPr id="35"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GB" dirty="0"/>
            </a:p>
          </p:txBody>
        </p:sp>
        <p:sp>
          <p:nvSpPr>
            <p:cNvPr id="36"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GB" dirty="0"/>
            </a:p>
          </p:txBody>
        </p:sp>
        <p:sp>
          <p:nvSpPr>
            <p:cNvPr id="37"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GB" dirty="0"/>
            </a:p>
          </p:txBody>
        </p:sp>
        <p:sp>
          <p:nvSpPr>
            <p:cNvPr id="38"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GB" dirty="0"/>
            </a:p>
          </p:txBody>
        </p:sp>
      </p:grpSp>
      <p:sp>
        <p:nvSpPr>
          <p:cNvPr id="40" name="Rectangle 39">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42"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GB" dirty="0"/>
          </a:p>
        </p:txBody>
      </p:sp>
      <p:sp>
        <p:nvSpPr>
          <p:cNvPr id="5" name="Title 1">
            <a:extLst>
              <a:ext uri="{FF2B5EF4-FFF2-40B4-BE49-F238E27FC236}">
                <a16:creationId xmlns:a16="http://schemas.microsoft.com/office/drawing/2014/main" id="{5A3F6AC0-50A6-69CB-1CB3-A6562AB5D7EB}"/>
              </a:ext>
            </a:extLst>
          </p:cNvPr>
          <p:cNvSpPr txBox="1">
            <a:spLocks/>
          </p:cNvSpPr>
          <p:nvPr/>
        </p:nvSpPr>
        <p:spPr>
          <a:xfrm>
            <a:off x="1717403" y="794937"/>
            <a:ext cx="8381748" cy="128089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sz="2000" b="1" dirty="0"/>
              <a:t>Key Commercial Cooking Segments</a:t>
            </a:r>
          </a:p>
        </p:txBody>
      </p:sp>
      <p:sp>
        <p:nvSpPr>
          <p:cNvPr id="2" name="Slide Number Placeholder 1">
            <a:extLst>
              <a:ext uri="{FF2B5EF4-FFF2-40B4-BE49-F238E27FC236}">
                <a16:creationId xmlns:a16="http://schemas.microsoft.com/office/drawing/2014/main" id="{FBC964A1-96A9-4F0B-B4F2-94B3FB2F768A}"/>
              </a:ext>
            </a:extLst>
          </p:cNvPr>
          <p:cNvSpPr>
            <a:spLocks noGrp="1"/>
          </p:cNvSpPr>
          <p:nvPr>
            <p:ph type="sldNum" sz="quarter" idx="12"/>
          </p:nvPr>
        </p:nvSpPr>
        <p:spPr>
          <a:xfrm>
            <a:off x="531814" y="787783"/>
            <a:ext cx="779767" cy="365125"/>
          </a:xfrm>
        </p:spPr>
        <p:txBody>
          <a:bodyPr vert="horz" lIns="91440" tIns="45720" rIns="91440" bIns="45720" rtlCol="0" anchor="ctr">
            <a:normAutofit/>
          </a:bodyPr>
          <a:lstStyle/>
          <a:p>
            <a:pPr defTabSz="914377">
              <a:lnSpc>
                <a:spcPct val="90000"/>
              </a:lnSpc>
              <a:spcAft>
                <a:spcPts val="600"/>
              </a:spcAft>
            </a:pPr>
            <a:fld id="{B2DC25EE-239B-4C5F-AAD1-255A7D5F1EE2}" type="slidenum">
              <a:rPr lang="en-US" sz="1900"/>
              <a:pPr defTabSz="914377">
                <a:lnSpc>
                  <a:spcPct val="90000"/>
                </a:lnSpc>
                <a:spcAft>
                  <a:spcPts val="600"/>
                </a:spcAft>
              </a:pPr>
              <a:t>6</a:t>
            </a:fld>
            <a:endParaRPr lang="en-US" sz="1900" dirty="0"/>
          </a:p>
        </p:txBody>
      </p:sp>
      <p:sp>
        <p:nvSpPr>
          <p:cNvPr id="4" name="TextBox 3">
            <a:extLst>
              <a:ext uri="{FF2B5EF4-FFF2-40B4-BE49-F238E27FC236}">
                <a16:creationId xmlns:a16="http://schemas.microsoft.com/office/drawing/2014/main" id="{64B1E650-E5E0-7626-41FE-C5684E67F648}"/>
              </a:ext>
            </a:extLst>
          </p:cNvPr>
          <p:cNvSpPr txBox="1"/>
          <p:nvPr/>
        </p:nvSpPr>
        <p:spPr>
          <a:xfrm>
            <a:off x="837519" y="1662217"/>
            <a:ext cx="7122940" cy="4481408"/>
          </a:xfrm>
          <a:prstGeom prst="rect">
            <a:avLst/>
          </a:prstGeom>
        </p:spPr>
        <p:txBody>
          <a:bodyPr vert="horz" lIns="91440" tIns="45720" rIns="91440" bIns="45720" rtlCol="0">
            <a:noAutofit/>
          </a:bodyPr>
          <a:lstStyle/>
          <a:p>
            <a:pPr>
              <a:lnSpc>
                <a:spcPct val="90000"/>
              </a:lnSpc>
              <a:spcBef>
                <a:spcPts val="1000"/>
              </a:spcBef>
              <a:buClr>
                <a:schemeClr val="accent1"/>
              </a:buClr>
            </a:pPr>
            <a:r>
              <a:rPr lang="en-US" sz="1400" b="1" dirty="0">
                <a:solidFill>
                  <a:srgbClr val="000000"/>
                </a:solidFill>
              </a:rPr>
              <a:t>Available literature on existing segmentation</a:t>
            </a:r>
          </a:p>
          <a:p>
            <a:pPr>
              <a:lnSpc>
                <a:spcPct val="90000"/>
              </a:lnSpc>
              <a:spcBef>
                <a:spcPts val="1000"/>
              </a:spcBef>
              <a:buClr>
                <a:schemeClr val="accent1"/>
              </a:buClr>
              <a:buFont typeface="Wingdings 3" charset="2"/>
              <a:buChar char=""/>
            </a:pPr>
            <a:r>
              <a:rPr lang="en-US" sz="1400" dirty="0"/>
              <a:t> Commercial cooking segments were defined as businesses that cook and sell food for profit. According to the Ugandan Bureau of Statistics (UBOS), in 2020, this sector makes up to 5.6% of Uganda's GDP. </a:t>
            </a:r>
          </a:p>
          <a:p>
            <a:pPr>
              <a:lnSpc>
                <a:spcPct val="90000"/>
              </a:lnSpc>
              <a:spcBef>
                <a:spcPts val="1000"/>
              </a:spcBef>
              <a:buClr>
                <a:schemeClr val="accent1"/>
              </a:buClr>
              <a:buFont typeface="Wingdings 3" charset="2"/>
              <a:buChar char=""/>
            </a:pPr>
            <a:r>
              <a:rPr lang="en-US" sz="1400" dirty="0"/>
              <a:t> UBOS </a:t>
            </a:r>
            <a:r>
              <a:rPr lang="en-GB" sz="1400" kern="100" dirty="0">
                <a:ea typeface="Aptos" panose="020B0004020202020204" pitchFamily="34" charset="0"/>
                <a:cs typeface="Times New Roman"/>
              </a:rPr>
              <a:t>2019 business census categorised the commercial cooking segments into five segments with the following numbers: 5,000 </a:t>
            </a:r>
            <a:r>
              <a:rPr lang="en-GB" sz="1400" b="1" kern="100" dirty="0">
                <a:ea typeface="Aptos" panose="020B0004020202020204" pitchFamily="34" charset="0"/>
                <a:cs typeface="Times New Roman"/>
              </a:rPr>
              <a:t>restaurants</a:t>
            </a:r>
            <a:r>
              <a:rPr lang="en-GB" sz="1400" kern="100" dirty="0">
                <a:ea typeface="Aptos" panose="020B0004020202020204" pitchFamily="34" charset="0"/>
                <a:cs typeface="Times New Roman"/>
              </a:rPr>
              <a:t>, 600 </a:t>
            </a:r>
            <a:r>
              <a:rPr lang="en-GB" sz="1400" b="1" kern="100" dirty="0">
                <a:ea typeface="Aptos" panose="020B0004020202020204" pitchFamily="34" charset="0"/>
                <a:cs typeface="Times New Roman"/>
              </a:rPr>
              <a:t>hotels</a:t>
            </a:r>
            <a:r>
              <a:rPr lang="en-GB" sz="1400" kern="100" dirty="0">
                <a:ea typeface="Aptos" panose="020B0004020202020204" pitchFamily="34" charset="0"/>
                <a:cs typeface="Times New Roman"/>
              </a:rPr>
              <a:t>, 1,200 </a:t>
            </a:r>
            <a:r>
              <a:rPr lang="en-GB" sz="1400" b="1" kern="100" dirty="0">
                <a:ea typeface="Aptos" panose="020B0004020202020204" pitchFamily="34" charset="0"/>
                <a:cs typeface="Times New Roman"/>
              </a:rPr>
              <a:t>bakeries</a:t>
            </a:r>
            <a:r>
              <a:rPr lang="en-GB" sz="1400" kern="100" dirty="0">
                <a:ea typeface="Aptos" panose="020B0004020202020204" pitchFamily="34" charset="0"/>
                <a:cs typeface="Times New Roman"/>
              </a:rPr>
              <a:t>, 1,500 </a:t>
            </a:r>
            <a:r>
              <a:rPr lang="en-GB" sz="1400" b="1" kern="100" dirty="0">
                <a:ea typeface="Aptos" panose="020B0004020202020204" pitchFamily="34" charset="0"/>
                <a:cs typeface="Times New Roman"/>
              </a:rPr>
              <a:t>catering services</a:t>
            </a:r>
            <a:r>
              <a:rPr lang="en-GB" sz="1400" kern="100" dirty="0">
                <a:ea typeface="Aptos" panose="020B0004020202020204" pitchFamily="34" charset="0"/>
                <a:cs typeface="Times New Roman"/>
              </a:rPr>
              <a:t>, and 20,000 </a:t>
            </a:r>
            <a:r>
              <a:rPr lang="en-GB" sz="1400" b="1" kern="100" dirty="0">
                <a:ea typeface="Aptos" panose="020B0004020202020204" pitchFamily="34" charset="0"/>
                <a:cs typeface="Times New Roman"/>
              </a:rPr>
              <a:t>roadsides vendors. </a:t>
            </a:r>
          </a:p>
          <a:p>
            <a:pPr>
              <a:lnSpc>
                <a:spcPct val="90000"/>
              </a:lnSpc>
              <a:spcBef>
                <a:spcPts val="1000"/>
              </a:spcBef>
              <a:buClr>
                <a:schemeClr val="accent1"/>
              </a:buClr>
              <a:buFont typeface="Wingdings 3" charset="2"/>
              <a:buChar char=""/>
            </a:pPr>
            <a:r>
              <a:rPr lang="en-GB" sz="1400" kern="100" dirty="0">
                <a:ea typeface="Aptos" panose="020B0004020202020204" pitchFamily="34" charset="0"/>
                <a:cs typeface="Times New Roman"/>
              </a:rPr>
              <a:t> Following the desk research, a sixth segment, </a:t>
            </a:r>
            <a:r>
              <a:rPr lang="en-GB" sz="1400" b="1" kern="100" dirty="0">
                <a:ea typeface="Aptos" panose="020B0004020202020204" pitchFamily="34" charset="0"/>
                <a:cs typeface="Times New Roman"/>
              </a:rPr>
              <a:t>Kafundas</a:t>
            </a:r>
            <a:r>
              <a:rPr lang="en-GB" sz="1400" kern="100" dirty="0">
                <a:ea typeface="Aptos" panose="020B0004020202020204" pitchFamily="34" charset="0"/>
                <a:cs typeface="Times New Roman"/>
              </a:rPr>
              <a:t>, was added.</a:t>
            </a:r>
          </a:p>
          <a:p>
            <a:pPr lvl="1">
              <a:lnSpc>
                <a:spcPct val="90000"/>
              </a:lnSpc>
              <a:spcBef>
                <a:spcPts val="1000"/>
              </a:spcBef>
              <a:buClr>
                <a:schemeClr val="accent1"/>
              </a:buClr>
              <a:buFont typeface="Wingdings 3" charset="2"/>
              <a:buChar char=""/>
            </a:pPr>
            <a:r>
              <a:rPr lang="en-GB" sz="1400" dirty="0">
                <a:ea typeface="Times New Roman" panose="02020603050405020304" pitchFamily="18" charset="0"/>
              </a:rPr>
              <a:t> Kafundas</a:t>
            </a:r>
            <a:r>
              <a:rPr lang="en-GB" sz="1400" b="1" dirty="0">
                <a:ea typeface="Times New Roman" panose="02020603050405020304" pitchFamily="18" charset="0"/>
              </a:rPr>
              <a:t> </a:t>
            </a:r>
            <a:r>
              <a:rPr lang="en-GB" sz="1400" dirty="0">
                <a:ea typeface="Times New Roman" panose="02020603050405020304" pitchFamily="18" charset="0"/>
              </a:rPr>
              <a:t>are informal eating areas typically found in marketplaces, bus terminals, and other public spaces. They differ from small restaurants in being informal and often-housed in semi–permanent or temporary structures, and from street vendors who </a:t>
            </a:r>
            <a:r>
              <a:rPr lang="en-US" sz="1400" dirty="0"/>
              <a:t>often sell food from mobile carts, makeshift stalls, or even trays carried by hand. Kafundas were identified as a sixth segment because classifying them as restaurants would not fully capture the cultural essence and challenges arising from their informal nature, while classifying them as street vendors would not capture insights arounds menu and cooking practices, business model, regulatory standards and customer experience</a:t>
            </a:r>
            <a:r>
              <a:rPr lang="en-GB" sz="1400" dirty="0">
                <a:ea typeface="Times New Roman" panose="02020603050405020304" pitchFamily="18" charset="0"/>
              </a:rPr>
              <a:t>. </a:t>
            </a:r>
          </a:p>
          <a:p>
            <a:pPr>
              <a:lnSpc>
                <a:spcPct val="90000"/>
              </a:lnSpc>
              <a:spcBef>
                <a:spcPts val="1000"/>
              </a:spcBef>
              <a:buClr>
                <a:schemeClr val="accent1"/>
              </a:buClr>
              <a:buFont typeface="Wingdings 3" charset="2"/>
              <a:buChar char=""/>
            </a:pPr>
            <a:r>
              <a:rPr lang="en-GB" sz="1400" dirty="0">
                <a:ea typeface="Times New Roman" panose="02020603050405020304" pitchFamily="18" charset="0"/>
              </a:rPr>
              <a:t> These six segments informed the type of businesses that were surveyed (see pie chart). </a:t>
            </a:r>
          </a:p>
          <a:p>
            <a:pPr>
              <a:lnSpc>
                <a:spcPct val="90000"/>
              </a:lnSpc>
              <a:spcBef>
                <a:spcPts val="1000"/>
              </a:spcBef>
              <a:buClr>
                <a:schemeClr val="accent1"/>
              </a:buClr>
              <a:buFont typeface="Wingdings 3" charset="2"/>
              <a:buChar char=""/>
            </a:pPr>
            <a:endParaRPr lang="en-US" sz="1400" dirty="0"/>
          </a:p>
          <a:p>
            <a:pPr>
              <a:lnSpc>
                <a:spcPct val="90000"/>
              </a:lnSpc>
              <a:spcBef>
                <a:spcPts val="1000"/>
              </a:spcBef>
              <a:buClr>
                <a:schemeClr val="accent1"/>
              </a:buClr>
            </a:pPr>
            <a:endParaRPr lang="en-US" sz="1400" dirty="0">
              <a:solidFill>
                <a:srgbClr val="000000"/>
              </a:solidFill>
            </a:endParaRPr>
          </a:p>
        </p:txBody>
      </p:sp>
      <p:pic>
        <p:nvPicPr>
          <p:cNvPr id="6" name="Picture 5">
            <a:extLst>
              <a:ext uri="{FF2B5EF4-FFF2-40B4-BE49-F238E27FC236}">
                <a16:creationId xmlns:a16="http://schemas.microsoft.com/office/drawing/2014/main" id="{F2A93508-6047-54D2-9831-FFA745F97F2D}"/>
              </a:ext>
            </a:extLst>
          </p:cNvPr>
          <p:cNvPicPr>
            <a:picLocks noChangeAspect="1"/>
          </p:cNvPicPr>
          <p:nvPr/>
        </p:nvPicPr>
        <p:blipFill>
          <a:blip r:embed="rId3"/>
          <a:stretch>
            <a:fillRect/>
          </a:stretch>
        </p:blipFill>
        <p:spPr>
          <a:xfrm>
            <a:off x="11524674" y="6152760"/>
            <a:ext cx="438151" cy="447675"/>
          </a:xfrm>
          <a:prstGeom prst="rect">
            <a:avLst/>
          </a:prstGeom>
        </p:spPr>
      </p:pic>
      <p:graphicFrame>
        <p:nvGraphicFramePr>
          <p:cNvPr id="3" name="Chart 2">
            <a:extLst>
              <a:ext uri="{FF2B5EF4-FFF2-40B4-BE49-F238E27FC236}">
                <a16:creationId xmlns:a16="http://schemas.microsoft.com/office/drawing/2014/main" id="{4BDBC97A-5A62-6B2D-0FF2-7EF6DBB81CCF}"/>
              </a:ext>
            </a:extLst>
          </p:cNvPr>
          <p:cNvGraphicFramePr/>
          <p:nvPr>
            <p:extLst>
              <p:ext uri="{D42A27DB-BD31-4B8C-83A1-F6EECF244321}">
                <p14:modId xmlns:p14="http://schemas.microsoft.com/office/powerpoint/2010/main" val="590008362"/>
              </p:ext>
            </p:extLst>
          </p:nvPr>
        </p:nvGraphicFramePr>
        <p:xfrm>
          <a:off x="7990968" y="1789471"/>
          <a:ext cx="4072423" cy="3460371"/>
        </p:xfrm>
        <a:graphic>
          <a:graphicData uri="http://schemas.openxmlformats.org/drawingml/2006/chart">
            <c:chart xmlns:c="http://schemas.openxmlformats.org/drawingml/2006/chart" xmlns:r="http://schemas.openxmlformats.org/officeDocument/2006/relationships" r:id="rId4"/>
          </a:graphicData>
        </a:graphic>
      </p:graphicFrame>
      <p:pic>
        <p:nvPicPr>
          <p:cNvPr id="7" name="Image 6" descr="Une image contenant texte, Police, Graphique, logo&#10;&#10;Le contenu généré par l’IA peut être incorrect.">
            <a:extLst>
              <a:ext uri="{FF2B5EF4-FFF2-40B4-BE49-F238E27FC236}">
                <a16:creationId xmlns:a16="http://schemas.microsoft.com/office/drawing/2014/main" id="{41F2262A-4333-BBCA-BB4E-FCF7FE0372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8" name="Image 7" descr="Une image contenant Police, texte, symbole, logo&#10;&#10;Le contenu généré par l’IA peut être incorrect.">
            <a:extLst>
              <a:ext uri="{FF2B5EF4-FFF2-40B4-BE49-F238E27FC236}">
                <a16:creationId xmlns:a16="http://schemas.microsoft.com/office/drawing/2014/main" id="{41111F9B-A3B0-7B21-D1B3-67ED7CBFF0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1066789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1"/>
            <a:ext cx="2851523" cy="6638625"/>
            <a:chOff x="2487613" y="285750"/>
            <a:chExt cx="2428875" cy="5654676"/>
          </a:xfrm>
        </p:grpSpPr>
        <p:sp>
          <p:nvSpPr>
            <p:cNvPr id="19"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GB" dirty="0"/>
            </a:p>
          </p:txBody>
        </p:sp>
        <p:sp>
          <p:nvSpPr>
            <p:cNvPr id="20"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GB" dirty="0"/>
            </a:p>
          </p:txBody>
        </p:sp>
        <p:sp>
          <p:nvSpPr>
            <p:cNvPr id="21"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GB" dirty="0"/>
            </a:p>
          </p:txBody>
        </p:sp>
        <p:sp>
          <p:nvSpPr>
            <p:cNvPr id="22"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GB" dirty="0"/>
            </a:p>
          </p:txBody>
        </p:sp>
        <p:sp>
          <p:nvSpPr>
            <p:cNvPr id="23"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GB" dirty="0"/>
            </a:p>
          </p:txBody>
        </p:sp>
        <p:sp>
          <p:nvSpPr>
            <p:cNvPr id="24"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GB" dirty="0"/>
            </a:p>
          </p:txBody>
        </p:sp>
        <p:sp>
          <p:nvSpPr>
            <p:cNvPr id="25"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GB" dirty="0"/>
            </a:p>
          </p:txBody>
        </p:sp>
        <p:sp>
          <p:nvSpPr>
            <p:cNvPr id="26"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GB" dirty="0"/>
            </a:p>
          </p:txBody>
        </p:sp>
        <p:sp>
          <p:nvSpPr>
            <p:cNvPr id="27"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GB" dirty="0"/>
            </a:p>
          </p:txBody>
        </p:sp>
        <p:sp>
          <p:nvSpPr>
            <p:cNvPr id="28"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GB" dirty="0"/>
            </a:p>
          </p:txBody>
        </p:sp>
        <p:sp>
          <p:nvSpPr>
            <p:cNvPr id="29"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GB" dirty="0"/>
            </a:p>
          </p:txBody>
        </p:sp>
        <p:sp>
          <p:nvSpPr>
            <p:cNvPr id="30"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GB" dirty="0"/>
            </a:p>
          </p:txBody>
        </p:sp>
      </p:grpSp>
      <p:grpSp>
        <p:nvGrpSpPr>
          <p:cNvPr id="32" name="Group 31">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5" y="-785"/>
            <a:ext cx="2356675" cy="6854040"/>
            <a:chOff x="6627813" y="194833"/>
            <a:chExt cx="1952625" cy="5678918"/>
          </a:xfrm>
        </p:grpSpPr>
        <p:sp>
          <p:nvSpPr>
            <p:cNvPr id="33"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GB" dirty="0"/>
            </a:p>
          </p:txBody>
        </p:sp>
        <p:sp>
          <p:nvSpPr>
            <p:cNvPr id="34"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GB" dirty="0"/>
            </a:p>
          </p:txBody>
        </p:sp>
        <p:sp>
          <p:nvSpPr>
            <p:cNvPr id="35"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GB" dirty="0"/>
            </a:p>
          </p:txBody>
        </p:sp>
        <p:sp>
          <p:nvSpPr>
            <p:cNvPr id="36"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GB" dirty="0"/>
            </a:p>
          </p:txBody>
        </p:sp>
        <p:sp>
          <p:nvSpPr>
            <p:cNvPr id="37"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GB" dirty="0"/>
            </a:p>
          </p:txBody>
        </p:sp>
        <p:sp>
          <p:nvSpPr>
            <p:cNvPr id="38"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GB" dirty="0"/>
            </a:p>
          </p:txBody>
        </p:sp>
        <p:sp>
          <p:nvSpPr>
            <p:cNvPr id="39"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GB" dirty="0"/>
            </a:p>
          </p:txBody>
        </p:sp>
        <p:sp>
          <p:nvSpPr>
            <p:cNvPr id="40"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GB" dirty="0"/>
            </a:p>
          </p:txBody>
        </p:sp>
        <p:sp>
          <p:nvSpPr>
            <p:cNvPr id="41"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GB" dirty="0"/>
            </a:p>
          </p:txBody>
        </p:sp>
        <p:sp>
          <p:nvSpPr>
            <p:cNvPr id="42"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GB" dirty="0"/>
            </a:p>
          </p:txBody>
        </p:sp>
        <p:sp>
          <p:nvSpPr>
            <p:cNvPr id="43"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GB" dirty="0"/>
            </a:p>
          </p:txBody>
        </p:sp>
        <p:sp>
          <p:nvSpPr>
            <p:cNvPr id="44"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GB" dirty="0"/>
            </a:p>
          </p:txBody>
        </p:sp>
      </p:grpSp>
      <p:sp>
        <p:nvSpPr>
          <p:cNvPr id="46" name="Rectangle 45">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48"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GB" dirty="0"/>
          </a:p>
        </p:txBody>
      </p:sp>
      <p:sp>
        <p:nvSpPr>
          <p:cNvPr id="2" name="Title 1">
            <a:extLst>
              <a:ext uri="{FF2B5EF4-FFF2-40B4-BE49-F238E27FC236}">
                <a16:creationId xmlns:a16="http://schemas.microsoft.com/office/drawing/2014/main" id="{BAEBD9BC-2B56-4275-88D6-20791BC62F59}"/>
              </a:ext>
            </a:extLst>
          </p:cNvPr>
          <p:cNvSpPr>
            <a:spLocks noGrp="1"/>
          </p:cNvSpPr>
          <p:nvPr>
            <p:ph type="title" idx="4294967295"/>
          </p:nvPr>
        </p:nvSpPr>
        <p:spPr>
          <a:xfrm>
            <a:off x="1744683" y="669904"/>
            <a:ext cx="8911687" cy="1280891"/>
          </a:xfrm>
        </p:spPr>
        <p:txBody>
          <a:bodyPr vert="horz" lIns="91440" tIns="45720" rIns="91440" bIns="45720" rtlCol="0" anchor="t">
            <a:normAutofit/>
          </a:bodyPr>
          <a:lstStyle/>
          <a:p>
            <a:r>
              <a:rPr lang="en-US" sz="2200" b="1" dirty="0"/>
              <a:t>RQ1: </a:t>
            </a:r>
            <a:r>
              <a:rPr lang="en-GB" sz="2200" b="1" dirty="0">
                <a:ea typeface="Times New Roman" panose="02020603050405020304" pitchFamily="18" charset="0"/>
                <a:cs typeface="Calibri"/>
              </a:rPr>
              <a:t>What are the key commercial segments that exist in Uganda and their characteristics?</a:t>
            </a:r>
            <a:br>
              <a:rPr lang="en-US" sz="3200" dirty="0">
                <a:ea typeface="Times New Roman" panose="02020603050405020304" pitchFamily="18" charset="0"/>
                <a:cs typeface="Calibri"/>
              </a:rPr>
            </a:br>
            <a:endParaRPr lang="en-US" sz="3200" dirty="0"/>
          </a:p>
        </p:txBody>
      </p:sp>
      <p:sp>
        <p:nvSpPr>
          <p:cNvPr id="6" name="Slide Number Placeholder 5">
            <a:extLst>
              <a:ext uri="{FF2B5EF4-FFF2-40B4-BE49-F238E27FC236}">
                <a16:creationId xmlns:a16="http://schemas.microsoft.com/office/drawing/2014/main" id="{5A63C040-B337-584B-B58A-C3DBEC5EAE30}"/>
              </a:ext>
            </a:extLst>
          </p:cNvPr>
          <p:cNvSpPr>
            <a:spLocks noGrp="1"/>
          </p:cNvSpPr>
          <p:nvPr>
            <p:ph type="sldNum" sz="quarter" idx="12"/>
          </p:nvPr>
        </p:nvSpPr>
        <p:spPr>
          <a:xfrm>
            <a:off x="531814" y="787783"/>
            <a:ext cx="779767" cy="365125"/>
          </a:xfrm>
        </p:spPr>
        <p:txBody>
          <a:bodyPr vert="horz" lIns="91440" tIns="45720" rIns="91440" bIns="45720" rtlCol="0" anchor="ctr">
            <a:normAutofit/>
          </a:bodyPr>
          <a:lstStyle/>
          <a:p>
            <a:pPr defTabSz="914377">
              <a:lnSpc>
                <a:spcPct val="90000"/>
              </a:lnSpc>
              <a:spcAft>
                <a:spcPts val="600"/>
              </a:spcAft>
            </a:pPr>
            <a:fld id="{B2DC25EE-239B-4C5F-AAD1-255A7D5F1EE2}" type="slidenum">
              <a:rPr lang="en-US" sz="1900"/>
              <a:pPr defTabSz="914377">
                <a:lnSpc>
                  <a:spcPct val="90000"/>
                </a:lnSpc>
                <a:spcAft>
                  <a:spcPts val="600"/>
                </a:spcAft>
              </a:pPr>
              <a:t>7</a:t>
            </a:fld>
            <a:endParaRPr lang="en-US" sz="1900" dirty="0"/>
          </a:p>
        </p:txBody>
      </p:sp>
      <p:sp>
        <p:nvSpPr>
          <p:cNvPr id="13" name="Content Placeholder 2">
            <a:extLst>
              <a:ext uri="{FF2B5EF4-FFF2-40B4-BE49-F238E27FC236}">
                <a16:creationId xmlns:a16="http://schemas.microsoft.com/office/drawing/2014/main" id="{E87B6760-BAAA-4B3E-91F3-B464D11FE566}"/>
              </a:ext>
            </a:extLst>
          </p:cNvPr>
          <p:cNvSpPr>
            <a:spLocks noGrp="1"/>
          </p:cNvSpPr>
          <p:nvPr>
            <p:ph idx="4294967295"/>
          </p:nvPr>
        </p:nvSpPr>
        <p:spPr>
          <a:xfrm>
            <a:off x="957049" y="2015876"/>
            <a:ext cx="10861325" cy="4442895"/>
          </a:xfrm>
        </p:spPr>
        <p:txBody>
          <a:bodyPr vert="horz" lIns="91440" tIns="45720" rIns="91440" bIns="45720" rtlCol="0" anchor="t">
            <a:noAutofit/>
          </a:bodyPr>
          <a:lstStyle/>
          <a:p>
            <a:pPr marL="0" indent="0">
              <a:lnSpc>
                <a:spcPct val="90000"/>
              </a:lnSpc>
              <a:buNone/>
              <a:tabLst>
                <a:tab pos="457189" algn="l"/>
              </a:tabLst>
            </a:pPr>
            <a:r>
              <a:rPr lang="en-US" sz="1400" dirty="0">
                <a:solidFill>
                  <a:srgbClr val="000000"/>
                </a:solidFill>
              </a:rPr>
              <a:t>The following dimensions were also used to help analyze Uganda's commercial cooking sector.</a:t>
            </a:r>
          </a:p>
          <a:p>
            <a:pPr marL="342891" indent="-342891">
              <a:lnSpc>
                <a:spcPct val="90000"/>
              </a:lnSpc>
              <a:spcBef>
                <a:spcPts val="1000"/>
              </a:spcBef>
              <a:buClr>
                <a:schemeClr val="accent1"/>
              </a:buClr>
              <a:buFont typeface="Wingdings 3" charset="2"/>
              <a:buChar char=""/>
              <a:tabLst>
                <a:tab pos="457189" algn="l"/>
              </a:tabLst>
            </a:pPr>
            <a:r>
              <a:rPr lang="en-US" sz="1400" dirty="0">
                <a:solidFill>
                  <a:srgbClr val="000000"/>
                </a:solidFill>
              </a:rPr>
              <a:t>Size of Establishments:</a:t>
            </a:r>
          </a:p>
          <a:p>
            <a:pPr marL="742932" lvl="1" indent="-285744">
              <a:lnSpc>
                <a:spcPct val="90000"/>
              </a:lnSpc>
              <a:spcBef>
                <a:spcPts val="1000"/>
              </a:spcBef>
              <a:buClr>
                <a:schemeClr val="accent1"/>
              </a:buClr>
              <a:buSzPts val="1000"/>
              <a:buFont typeface="Wingdings 3" charset="2"/>
              <a:buChar char=""/>
              <a:tabLst>
                <a:tab pos="914377" algn="l"/>
              </a:tabLst>
            </a:pPr>
            <a:r>
              <a:rPr lang="en-US" sz="1400" dirty="0">
                <a:solidFill>
                  <a:srgbClr val="000000"/>
                </a:solidFill>
              </a:rPr>
              <a:t>Categorized into small, medium, and large businesses, defined by factors such as workforce size and operational scale.</a:t>
            </a:r>
          </a:p>
          <a:p>
            <a:pPr marL="342891" indent="-342891">
              <a:lnSpc>
                <a:spcPct val="90000"/>
              </a:lnSpc>
              <a:spcBef>
                <a:spcPts val="1000"/>
              </a:spcBef>
              <a:buClr>
                <a:schemeClr val="accent1"/>
              </a:buClr>
              <a:buFont typeface="Wingdings 3" charset="2"/>
              <a:buChar char=""/>
              <a:tabLst>
                <a:tab pos="457189" algn="l"/>
              </a:tabLst>
            </a:pPr>
            <a:r>
              <a:rPr lang="en-US" sz="1400" dirty="0">
                <a:solidFill>
                  <a:srgbClr val="000000"/>
                </a:solidFill>
              </a:rPr>
              <a:t>Contextual Factors:</a:t>
            </a:r>
          </a:p>
          <a:p>
            <a:pPr marL="742932" lvl="1" indent="-285744">
              <a:lnSpc>
                <a:spcPct val="90000"/>
              </a:lnSpc>
              <a:spcBef>
                <a:spcPts val="1000"/>
              </a:spcBef>
              <a:buClr>
                <a:schemeClr val="accent1"/>
              </a:buClr>
              <a:buSzPts val="1000"/>
              <a:buFont typeface="Wingdings 3" charset="2"/>
              <a:buChar char=""/>
              <a:tabLst>
                <a:tab pos="914377" algn="l"/>
              </a:tabLst>
            </a:pPr>
            <a:r>
              <a:rPr lang="en-US" sz="1400" dirty="0">
                <a:solidFill>
                  <a:srgbClr val="000000"/>
                </a:solidFill>
              </a:rPr>
              <a:t>The analysis considers urban versus rural distinctions, cultural preferences for cooking methods, and reliance on traditional versus modern energy sources.</a:t>
            </a:r>
          </a:p>
          <a:p>
            <a:pPr>
              <a:lnSpc>
                <a:spcPct val="90000"/>
              </a:lnSpc>
              <a:spcBef>
                <a:spcPts val="1000"/>
              </a:spcBef>
              <a:buClr>
                <a:schemeClr val="accent1"/>
              </a:buClr>
            </a:pPr>
            <a:r>
              <a:rPr lang="en-US" sz="1400" dirty="0">
                <a:solidFill>
                  <a:srgbClr val="000000"/>
                </a:solidFill>
              </a:rPr>
              <a:t>These dimensions alongside the six identified segments facilitated an in-depth exploration of energy demand patterns, socio-cultural influences, and infrastructure challenges across the diverse segments of the commercial cooking sector.</a:t>
            </a:r>
          </a:p>
          <a:p>
            <a:pPr>
              <a:lnSpc>
                <a:spcPct val="90000"/>
              </a:lnSpc>
              <a:spcBef>
                <a:spcPts val="1000"/>
              </a:spcBef>
              <a:buClr>
                <a:schemeClr val="accent1"/>
              </a:buClr>
            </a:pPr>
            <a:endParaRPr lang="en-US" sz="1400" dirty="0">
              <a:solidFill>
                <a:srgbClr val="000000"/>
              </a:solidFill>
            </a:endParaRPr>
          </a:p>
          <a:p>
            <a:pPr marL="342265" indent="-342265">
              <a:lnSpc>
                <a:spcPct val="90000"/>
              </a:lnSpc>
              <a:buSzPts val="1000"/>
            </a:pPr>
            <a:endParaRPr lang="en-US" sz="1500" dirty="0"/>
          </a:p>
          <a:p>
            <a:pPr marL="342265" indent="-342265">
              <a:lnSpc>
                <a:spcPct val="90000"/>
              </a:lnSpc>
              <a:buSzPts val="1000"/>
            </a:pPr>
            <a:endParaRPr lang="en-US" sz="1500" b="1" dirty="0"/>
          </a:p>
        </p:txBody>
      </p:sp>
      <p:pic>
        <p:nvPicPr>
          <p:cNvPr id="8" name="Picture 7" descr="Graphical user interface&#10;&#10;Description automatically generated with medium confidence">
            <a:extLst>
              <a:ext uri="{FF2B5EF4-FFF2-40B4-BE49-F238E27FC236}">
                <a16:creationId xmlns:a16="http://schemas.microsoft.com/office/drawing/2014/main" id="{E7957D31-42CE-C0A4-B55D-86760D7C05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9420" y="4619203"/>
            <a:ext cx="2873159" cy="538717"/>
          </a:xfrm>
          <a:prstGeom prst="rect">
            <a:avLst/>
          </a:prstGeom>
        </p:spPr>
      </p:pic>
      <p:pic>
        <p:nvPicPr>
          <p:cNvPr id="3" name="Image 2" descr="Une image contenant texte, Police, Graphique, logo&#10;&#10;Le contenu généré par l’IA peut être incorrect.">
            <a:extLst>
              <a:ext uri="{FF2B5EF4-FFF2-40B4-BE49-F238E27FC236}">
                <a16:creationId xmlns:a16="http://schemas.microsoft.com/office/drawing/2014/main" id="{9619F1C6-02E1-6ECA-B05A-667917D3B5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8349" y="6224861"/>
            <a:ext cx="2410339" cy="538717"/>
          </a:xfrm>
          <a:prstGeom prst="rect">
            <a:avLst/>
          </a:prstGeom>
        </p:spPr>
      </p:pic>
      <p:pic>
        <p:nvPicPr>
          <p:cNvPr id="7" name="Image 6" descr="Une image contenant Police, texte, symbole, logo&#10;&#10;Le contenu généré par l’IA peut être incorrect.">
            <a:extLst>
              <a:ext uri="{FF2B5EF4-FFF2-40B4-BE49-F238E27FC236}">
                <a16:creationId xmlns:a16="http://schemas.microsoft.com/office/drawing/2014/main" id="{184FAE7F-FA24-8B21-5DB1-50F0A080F1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045" y="6216071"/>
            <a:ext cx="1553304" cy="556299"/>
          </a:xfrm>
          <a:prstGeom prst="rect">
            <a:avLst/>
          </a:prstGeom>
        </p:spPr>
      </p:pic>
    </p:spTree>
    <p:extLst>
      <p:ext uri="{BB962C8B-B14F-4D97-AF65-F5344CB8AC3E}">
        <p14:creationId xmlns:p14="http://schemas.microsoft.com/office/powerpoint/2010/main" val="2929393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D8F804D-E966-D136-3AA6-2AB868097DCB}"/>
              </a:ext>
            </a:extLst>
          </p:cNvPr>
          <p:cNvSpPr>
            <a:spLocks noGrp="1"/>
          </p:cNvSpPr>
          <p:nvPr>
            <p:ph type="sldNum" sz="quarter" idx="12"/>
          </p:nvPr>
        </p:nvSpPr>
        <p:spPr/>
        <p:txBody>
          <a:bodyPr/>
          <a:lstStyle/>
          <a:p>
            <a:fld id="{B2DC25EE-239B-4C5F-AAD1-255A7D5F1EE2}" type="slidenum">
              <a:rPr lang="en-US" smtClean="0"/>
              <a:t>8</a:t>
            </a:fld>
            <a:endParaRPr lang="en-US" dirty="0"/>
          </a:p>
        </p:txBody>
      </p:sp>
      <p:sp>
        <p:nvSpPr>
          <p:cNvPr id="27" name="Title 4">
            <a:extLst>
              <a:ext uri="{FF2B5EF4-FFF2-40B4-BE49-F238E27FC236}">
                <a16:creationId xmlns:a16="http://schemas.microsoft.com/office/drawing/2014/main" id="{F46360B1-8B6C-500A-EDC0-E2B3341BE66C}"/>
              </a:ext>
            </a:extLst>
          </p:cNvPr>
          <p:cNvSpPr>
            <a:spLocks noGrp="1"/>
          </p:cNvSpPr>
          <p:nvPr>
            <p:ph type="title"/>
          </p:nvPr>
        </p:nvSpPr>
        <p:spPr>
          <a:xfrm>
            <a:off x="1049375" y="736213"/>
            <a:ext cx="10093249" cy="528797"/>
          </a:xfrm>
        </p:spPr>
        <p:txBody>
          <a:bodyPr>
            <a:noAutofit/>
          </a:bodyPr>
          <a:lstStyle/>
          <a:p>
            <a:pPr algn="ctr"/>
            <a:r>
              <a:rPr lang="en-US" sz="2000" b="1" dirty="0">
                <a:solidFill>
                  <a:schemeClr val="tx1"/>
                </a:solidFill>
                <a:ea typeface="Aptos" panose="020B0004020202020204" pitchFamily="34" charset="0"/>
                <a:cs typeface="Times New Roman"/>
              </a:rPr>
              <a:t>Key commercial cooking segments: Desk Research &amp; Survey findings </a:t>
            </a:r>
            <a:endParaRPr lang="en-US" sz="2000" b="1" dirty="0">
              <a:solidFill>
                <a:schemeClr val="tx1"/>
              </a:solidFill>
              <a:cs typeface="Times New Roman"/>
            </a:endParaRPr>
          </a:p>
        </p:txBody>
      </p:sp>
      <p:sp>
        <p:nvSpPr>
          <p:cNvPr id="29" name="Content Placeholder 2">
            <a:extLst>
              <a:ext uri="{FF2B5EF4-FFF2-40B4-BE49-F238E27FC236}">
                <a16:creationId xmlns:a16="http://schemas.microsoft.com/office/drawing/2014/main" id="{21906164-A5BE-00E3-E609-8A5FD632912B}"/>
              </a:ext>
            </a:extLst>
          </p:cNvPr>
          <p:cNvSpPr>
            <a:spLocks noGrp="1"/>
          </p:cNvSpPr>
          <p:nvPr>
            <p:ph sz="half" idx="2"/>
          </p:nvPr>
        </p:nvSpPr>
        <p:spPr>
          <a:xfrm>
            <a:off x="531813" y="1553379"/>
            <a:ext cx="4811369" cy="4704203"/>
          </a:xfrm>
        </p:spPr>
        <p:txBody>
          <a:bodyPr>
            <a:normAutofit fontScale="55000" lnSpcReduction="20000"/>
          </a:bodyPr>
          <a:lstStyle/>
          <a:p>
            <a:pPr marL="0" indent="0">
              <a:buNone/>
            </a:pPr>
            <a:r>
              <a:rPr lang="en-US" b="1" dirty="0"/>
              <a:t>Uganda's Hotel Industry: Key Insights &amp; Trends</a:t>
            </a:r>
          </a:p>
          <a:p>
            <a:r>
              <a:rPr lang="en-US" dirty="0"/>
              <a:t>Hotels range from budget guesthouses to luxury chains, serving tourists, business travelers, and event organizers.</a:t>
            </a:r>
          </a:p>
          <a:p>
            <a:r>
              <a:rPr lang="en-US" dirty="0"/>
              <a:t>Blend of </a:t>
            </a:r>
            <a:r>
              <a:rPr lang="en-US" b="1" dirty="0"/>
              <a:t>local &amp; international cuisines</a:t>
            </a:r>
            <a:r>
              <a:rPr lang="en-US" dirty="0"/>
              <a:t>, with a growing focus on continental dishes.</a:t>
            </a:r>
          </a:p>
          <a:p>
            <a:pPr marL="0" indent="0">
              <a:buNone/>
            </a:pPr>
            <a:r>
              <a:rPr lang="en-US" b="1" dirty="0"/>
              <a:t>Operations &amp; Workforce</a:t>
            </a:r>
          </a:p>
          <a:p>
            <a:r>
              <a:rPr lang="en-US" b="1" dirty="0"/>
              <a:t>Staff:</a:t>
            </a:r>
            <a:r>
              <a:rPr lang="en-US" dirty="0"/>
              <a:t> Predominantly female, with younger workers in entry roles and experienced chefs in large hotels.</a:t>
            </a:r>
          </a:p>
          <a:p>
            <a:r>
              <a:rPr lang="en-US" b="1" dirty="0"/>
              <a:t>Energy Use:</a:t>
            </a:r>
            <a:r>
              <a:rPr lang="en-US" dirty="0"/>
              <a:t> LPG and electricity dominate urban areas; charcoal and firewood remain common in rural hotels.</a:t>
            </a:r>
          </a:p>
          <a:p>
            <a:r>
              <a:rPr lang="en-US" b="1" dirty="0"/>
              <a:t>Meal Offerings:</a:t>
            </a:r>
            <a:r>
              <a:rPr lang="en-US" dirty="0"/>
              <a:t> Small hotels focus on local dishes; large hotels offer diverse menus, including fast food &amp; continental cuisine.</a:t>
            </a:r>
          </a:p>
          <a:p>
            <a:pPr marL="0" indent="0">
              <a:buNone/>
            </a:pPr>
            <a:r>
              <a:rPr lang="en-US" b="1" dirty="0"/>
              <a:t>Trends &amp; Insights</a:t>
            </a:r>
          </a:p>
          <a:p>
            <a:r>
              <a:rPr lang="en-US" b="1" dirty="0"/>
              <a:t>Rising LPG &amp; Electricity Use</a:t>
            </a:r>
            <a:r>
              <a:rPr lang="en-US" dirty="0"/>
              <a:t> – Modern kitchens in large hotels</a:t>
            </a:r>
          </a:p>
          <a:p>
            <a:r>
              <a:rPr lang="en-US" b="1" dirty="0"/>
              <a:t>Shift to International Menus</a:t>
            </a:r>
            <a:r>
              <a:rPr lang="en-US" dirty="0"/>
              <a:t> – Catering to tourists &amp; business clients</a:t>
            </a:r>
          </a:p>
          <a:p>
            <a:r>
              <a:rPr lang="en-US" b="1" dirty="0"/>
              <a:t>Profitable Sector</a:t>
            </a:r>
            <a:r>
              <a:rPr lang="en-US" dirty="0"/>
              <a:t> – Hotels </a:t>
            </a:r>
            <a:r>
              <a:rPr lang="en-US" b="1" dirty="0"/>
              <a:t>earn UGX 1M+ ($270) monthly profits</a:t>
            </a:r>
          </a:p>
          <a:p>
            <a:r>
              <a:rPr lang="en-US" b="1" dirty="0"/>
              <a:t>Fuel Costs Vary</a:t>
            </a:r>
            <a:r>
              <a:rPr lang="en-US" dirty="0"/>
              <a:t> – Large hotels spend UGX 4M+ ($1,080) on energy</a:t>
            </a:r>
          </a:p>
          <a:p>
            <a:pPr marL="0" indent="0">
              <a:buNone/>
            </a:pPr>
            <a:r>
              <a:rPr lang="en-US" b="1" dirty="0"/>
              <a:t>Future Outlook</a:t>
            </a:r>
          </a:p>
          <a:p>
            <a:r>
              <a:rPr lang="en-US" dirty="0"/>
              <a:t>Growth driven by tourism, modern energy adoption &amp; international standards</a:t>
            </a:r>
          </a:p>
          <a:p>
            <a:r>
              <a:rPr lang="en-US" dirty="0"/>
              <a:t>Sustainability concerns may push hotels toward energy-efficient solutions</a:t>
            </a:r>
            <a:endParaRPr lang="en-US" b="1" kern="100" dirty="0">
              <a:ea typeface="Aptos" panose="020B0004020202020204" pitchFamily="34" charset="0"/>
              <a:cs typeface="Times New Roman"/>
            </a:endParaRPr>
          </a:p>
          <a:p>
            <a:pPr marL="0" indent="0">
              <a:buNone/>
            </a:pPr>
            <a:endParaRPr lang="en-US" dirty="0"/>
          </a:p>
        </p:txBody>
      </p:sp>
      <p:pic>
        <p:nvPicPr>
          <p:cNvPr id="30" name="Picture 29">
            <a:extLst>
              <a:ext uri="{FF2B5EF4-FFF2-40B4-BE49-F238E27FC236}">
                <a16:creationId xmlns:a16="http://schemas.microsoft.com/office/drawing/2014/main" id="{6CDBB8CD-7F6D-5CEC-4E95-C2D4087933A4}"/>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31" name="Content Placeholder 7">
            <a:extLst>
              <a:ext uri="{FF2B5EF4-FFF2-40B4-BE49-F238E27FC236}">
                <a16:creationId xmlns:a16="http://schemas.microsoft.com/office/drawing/2014/main" id="{14EA3134-0118-7EDA-C991-9F7A638C3CB0}"/>
              </a:ext>
            </a:extLst>
          </p:cNvPr>
          <p:cNvSpPr txBox="1">
            <a:spLocks noGrp="1"/>
          </p:cNvSpPr>
          <p:nvPr>
            <p:ph sz="quarter" idx="4"/>
          </p:nvPr>
        </p:nvSpPr>
        <p:spPr>
          <a:xfrm>
            <a:off x="6076237" y="1344416"/>
            <a:ext cx="5741387" cy="5122127"/>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sz="1000" b="1" dirty="0"/>
              <a:t>Uganda's Restaurant Industry: Key Insights &amp; Trends</a:t>
            </a:r>
          </a:p>
          <a:p>
            <a:r>
              <a:rPr lang="en-US" sz="900" dirty="0"/>
              <a:t>Restaurants are key players in Uganda’s food service industry, offering local &amp; international cuisines in rural and urban areas.</a:t>
            </a:r>
          </a:p>
          <a:p>
            <a:r>
              <a:rPr lang="en-US" sz="900" dirty="0"/>
              <a:t>Categorized into Fast-Food Restaurants (urban, modern dining),69% and Local Restaurants (traditional Ugandan meals), 29%.</a:t>
            </a:r>
          </a:p>
          <a:p>
            <a:r>
              <a:rPr lang="en-US" sz="900" dirty="0"/>
              <a:t>Cooking methods primarily include boiling, frying, grilling, and baking.</a:t>
            </a:r>
          </a:p>
          <a:p>
            <a:pPr marL="0" indent="0">
              <a:buNone/>
            </a:pPr>
            <a:r>
              <a:rPr lang="en-US" sz="900" b="1" dirty="0"/>
              <a:t>Operations &amp; Workforce</a:t>
            </a:r>
          </a:p>
          <a:p>
            <a:r>
              <a:rPr lang="en-US" sz="900" b="1" dirty="0"/>
              <a:t>Staff:</a:t>
            </a:r>
            <a:r>
              <a:rPr lang="en-US" sz="900" dirty="0"/>
              <a:t> Majority female workforce; small restaurants employ younger, entry-level staff, while large restaurants seek experienced employees.</a:t>
            </a:r>
          </a:p>
          <a:p>
            <a:r>
              <a:rPr lang="en-US" sz="900" b="1" dirty="0"/>
              <a:t>Energy Use:</a:t>
            </a:r>
            <a:r>
              <a:rPr lang="en-US" sz="900" dirty="0"/>
              <a:t> Charcoal &amp; firewood dominate small restaurants; large restaurants rely on LPG &amp; electricity.</a:t>
            </a:r>
          </a:p>
          <a:p>
            <a:r>
              <a:rPr lang="en-US" sz="900" b="1" dirty="0"/>
              <a:t>Meal Offerings:</a:t>
            </a:r>
            <a:r>
              <a:rPr lang="en-US" sz="900" dirty="0"/>
              <a:t> Small restaurants focus on local dishes; large restaurants serve diverse menus, including fast food &amp; continental cuisine.</a:t>
            </a:r>
          </a:p>
          <a:p>
            <a:pPr marL="0" indent="0">
              <a:buNone/>
            </a:pPr>
            <a:r>
              <a:rPr lang="en-US" sz="900" b="1" dirty="0"/>
              <a:t>Trends &amp; Insights</a:t>
            </a:r>
          </a:p>
          <a:p>
            <a:pPr>
              <a:lnSpc>
                <a:spcPct val="80000"/>
              </a:lnSpc>
            </a:pPr>
            <a:r>
              <a:rPr lang="en-US" sz="900" b="1" dirty="0"/>
              <a:t>Fast-growing sector</a:t>
            </a:r>
            <a:r>
              <a:rPr lang="en-US" sz="900" dirty="0"/>
              <a:t> – Restaurants are profitable, making UGX 1M+ (</a:t>
            </a:r>
            <a:r>
              <a:rPr lang="en-US" sz="900" dirty="0">
                <a:solidFill>
                  <a:srgbClr val="404040"/>
                </a:solidFill>
                <a:ea typeface="Calibri"/>
                <a:cs typeface="Calibri"/>
              </a:rPr>
              <a:t>USD 270-1080</a:t>
            </a:r>
            <a:r>
              <a:rPr lang="en-US" sz="900" dirty="0"/>
              <a:t>) monthly profits.</a:t>
            </a:r>
          </a:p>
          <a:p>
            <a:pPr>
              <a:lnSpc>
                <a:spcPct val="80000"/>
              </a:lnSpc>
            </a:pPr>
            <a:r>
              <a:rPr lang="en-US" sz="900" b="1" dirty="0"/>
              <a:t>Fuel transition</a:t>
            </a:r>
            <a:r>
              <a:rPr lang="en-US" sz="900" dirty="0"/>
              <a:t> – Large restaurants increasingly adopt LPG &amp; electricity for efficiency.</a:t>
            </a:r>
          </a:p>
          <a:p>
            <a:pPr>
              <a:lnSpc>
                <a:spcPct val="80000"/>
              </a:lnSpc>
            </a:pPr>
            <a:r>
              <a:rPr lang="en-US" sz="900" b="1" dirty="0"/>
              <a:t>Customer-driven variety</a:t>
            </a:r>
            <a:r>
              <a:rPr lang="en-US" sz="900" dirty="0"/>
              <a:t> – Small restaurants serve &lt;10 meals/day, while large ones prepare 20+ dishes daily.</a:t>
            </a:r>
          </a:p>
          <a:p>
            <a:pPr>
              <a:lnSpc>
                <a:spcPct val="80000"/>
              </a:lnSpc>
            </a:pPr>
            <a:r>
              <a:rPr lang="en-US" sz="900" b="1" dirty="0"/>
              <a:t>Sustainability opportunity</a:t>
            </a:r>
            <a:r>
              <a:rPr lang="en-US" sz="900" dirty="0"/>
              <a:t> – Medium &amp; large restaurants can invest in modern eCooking appliances.</a:t>
            </a:r>
          </a:p>
          <a:p>
            <a:pPr marL="0" indent="0">
              <a:buNone/>
            </a:pPr>
            <a:r>
              <a:rPr lang="en-US" sz="900" b="1" dirty="0"/>
              <a:t>Future Outlook</a:t>
            </a:r>
          </a:p>
          <a:p>
            <a:r>
              <a:rPr lang="en-US" sz="900" dirty="0"/>
              <a:t>Urbanization &amp; tourism will drive modern cooking solutions in restaurants</a:t>
            </a:r>
          </a:p>
          <a:p>
            <a:r>
              <a:rPr lang="en-US" sz="900" dirty="0"/>
              <a:t>Shift toward LPG &amp; electricity presents an opportunity for energy-efficient technologies.</a:t>
            </a:r>
          </a:p>
          <a:p>
            <a:pPr marL="0" indent="0">
              <a:spcBef>
                <a:spcPts val="200"/>
              </a:spcBef>
              <a:spcAft>
                <a:spcPts val="200"/>
              </a:spcAft>
              <a:buNone/>
            </a:pPr>
            <a:endParaRPr lang="en-GB" sz="900" b="1" dirty="0">
              <a:latin typeface="Century Gothic"/>
              <a:ea typeface="Calibri"/>
              <a:cs typeface="Calibri"/>
            </a:endParaRPr>
          </a:p>
          <a:p>
            <a:pPr marL="0" indent="0">
              <a:spcBef>
                <a:spcPts val="200"/>
              </a:spcBef>
              <a:spcAft>
                <a:spcPts val="200"/>
              </a:spcAft>
              <a:buNone/>
            </a:pPr>
            <a:endParaRPr lang="en-GB" sz="900" b="1" dirty="0">
              <a:ea typeface="Calibri"/>
              <a:cs typeface="Calibri"/>
            </a:endParaRPr>
          </a:p>
          <a:p>
            <a:pPr marL="0" indent="0">
              <a:spcBef>
                <a:spcPts val="200"/>
              </a:spcBef>
              <a:spcAft>
                <a:spcPts val="200"/>
              </a:spcAft>
              <a:buNone/>
            </a:pPr>
            <a:endParaRPr lang="en-US" sz="900" kern="100" dirty="0">
              <a:ea typeface="Aptos" panose="020B0004020202020204" pitchFamily="34" charset="0"/>
              <a:cs typeface="Times New Roman"/>
            </a:endParaRPr>
          </a:p>
          <a:p>
            <a:pPr marL="285744" indent="-285744">
              <a:spcBef>
                <a:spcPts val="200"/>
              </a:spcBef>
              <a:spcAft>
                <a:spcPts val="200"/>
              </a:spcAft>
              <a:buFont typeface="Wingdings"/>
              <a:buChar char="v"/>
            </a:pPr>
            <a:endParaRPr lang="en-US" sz="900" kern="100" dirty="0">
              <a:cs typeface="Times New Roman"/>
            </a:endParaRPr>
          </a:p>
          <a:p>
            <a:pPr marL="285744" indent="-285744">
              <a:spcBef>
                <a:spcPts val="200"/>
              </a:spcBef>
              <a:spcAft>
                <a:spcPts val="200"/>
              </a:spcAft>
              <a:buFont typeface="Wingdings"/>
              <a:buChar char="v"/>
            </a:pPr>
            <a:endParaRPr lang="en-US" sz="900" dirty="0">
              <a:solidFill>
                <a:srgbClr val="404040"/>
              </a:solidFill>
              <a:ea typeface="Calibri"/>
              <a:cs typeface="Calibri"/>
            </a:endParaRPr>
          </a:p>
          <a:p>
            <a:endParaRPr lang="en-US" sz="900" dirty="0"/>
          </a:p>
        </p:txBody>
      </p:sp>
      <p:cxnSp>
        <p:nvCxnSpPr>
          <p:cNvPr id="33" name="Straight Connector 32">
            <a:extLst>
              <a:ext uri="{FF2B5EF4-FFF2-40B4-BE49-F238E27FC236}">
                <a16:creationId xmlns:a16="http://schemas.microsoft.com/office/drawing/2014/main" id="{37BC3DAC-D75C-C2DC-9DF6-554F0A4A383F}"/>
              </a:ext>
            </a:extLst>
          </p:cNvPr>
          <p:cNvCxnSpPr/>
          <p:nvPr/>
        </p:nvCxnSpPr>
        <p:spPr>
          <a:xfrm>
            <a:off x="5684704" y="1465245"/>
            <a:ext cx="0" cy="5185769"/>
          </a:xfrm>
          <a:prstGeom prst="line">
            <a:avLst/>
          </a:prstGeom>
        </p:spPr>
        <p:style>
          <a:lnRef idx="3">
            <a:schemeClr val="accent2"/>
          </a:lnRef>
          <a:fillRef idx="0">
            <a:schemeClr val="accent2"/>
          </a:fillRef>
          <a:effectRef idx="2">
            <a:schemeClr val="accent2"/>
          </a:effectRef>
          <a:fontRef idx="minor">
            <a:schemeClr val="tx1"/>
          </a:fontRef>
        </p:style>
      </p:cxnSp>
      <p:pic>
        <p:nvPicPr>
          <p:cNvPr id="2" name="Image 1" descr="Une image contenant texte, Police, Graphique, logo&#10;&#10;Le contenu généré par l’IA peut être incorrect.">
            <a:extLst>
              <a:ext uri="{FF2B5EF4-FFF2-40B4-BE49-F238E27FC236}">
                <a16:creationId xmlns:a16="http://schemas.microsoft.com/office/drawing/2014/main" id="{6E95BC04-CDFA-6549-2116-25673FCBC9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3585" y="6266372"/>
            <a:ext cx="2410339" cy="538717"/>
          </a:xfrm>
          <a:prstGeom prst="rect">
            <a:avLst/>
          </a:prstGeom>
        </p:spPr>
      </p:pic>
      <p:pic>
        <p:nvPicPr>
          <p:cNvPr id="3" name="Image 2" descr="Une image contenant Police, texte, symbole, logo&#10;&#10;Le contenu généré par l’IA peut être incorrect.">
            <a:extLst>
              <a:ext uri="{FF2B5EF4-FFF2-40B4-BE49-F238E27FC236}">
                <a16:creationId xmlns:a16="http://schemas.microsoft.com/office/drawing/2014/main" id="{8C943774-5C9D-4A22-9038-8510FD169C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281" y="6257582"/>
            <a:ext cx="1553304" cy="556299"/>
          </a:xfrm>
          <a:prstGeom prst="rect">
            <a:avLst/>
          </a:prstGeom>
        </p:spPr>
      </p:pic>
    </p:spTree>
    <p:extLst>
      <p:ext uri="{BB962C8B-B14F-4D97-AF65-F5344CB8AC3E}">
        <p14:creationId xmlns:p14="http://schemas.microsoft.com/office/powerpoint/2010/main" val="2154460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DEB37-BB2D-78BB-9D65-073C8CA6E578}"/>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433CAF0-C200-264B-CE4A-36716CC80DC6}"/>
              </a:ext>
            </a:extLst>
          </p:cNvPr>
          <p:cNvSpPr>
            <a:spLocks noGrp="1"/>
          </p:cNvSpPr>
          <p:nvPr>
            <p:ph type="sldNum" sz="quarter" idx="12"/>
          </p:nvPr>
        </p:nvSpPr>
        <p:spPr/>
        <p:txBody>
          <a:bodyPr/>
          <a:lstStyle/>
          <a:p>
            <a:fld id="{B2DC25EE-239B-4C5F-AAD1-255A7D5F1EE2}" type="slidenum">
              <a:rPr lang="en-US" smtClean="0"/>
              <a:t>9</a:t>
            </a:fld>
            <a:endParaRPr lang="en-US" dirty="0"/>
          </a:p>
        </p:txBody>
      </p:sp>
      <p:sp>
        <p:nvSpPr>
          <p:cNvPr id="29" name="Content Placeholder 2">
            <a:extLst>
              <a:ext uri="{FF2B5EF4-FFF2-40B4-BE49-F238E27FC236}">
                <a16:creationId xmlns:a16="http://schemas.microsoft.com/office/drawing/2014/main" id="{4B75F629-4B10-F96C-5E26-23ED16AB9832}"/>
              </a:ext>
            </a:extLst>
          </p:cNvPr>
          <p:cNvSpPr>
            <a:spLocks noGrp="1"/>
          </p:cNvSpPr>
          <p:nvPr>
            <p:ph sz="half" idx="2"/>
          </p:nvPr>
        </p:nvSpPr>
        <p:spPr>
          <a:xfrm>
            <a:off x="366968" y="1465243"/>
            <a:ext cx="5432443" cy="4913164"/>
          </a:xfrm>
        </p:spPr>
        <p:txBody>
          <a:bodyPr>
            <a:noAutofit/>
          </a:bodyPr>
          <a:lstStyle/>
          <a:p>
            <a:pPr marL="0" indent="0">
              <a:spcBef>
                <a:spcPts val="300"/>
              </a:spcBef>
              <a:buNone/>
            </a:pPr>
            <a:r>
              <a:rPr lang="en-US" sz="1000" b="1" dirty="0"/>
              <a:t>Uganda's Bakery Industry: Key Insights &amp; Trend</a:t>
            </a:r>
            <a:r>
              <a:rPr lang="en-US" sz="900" b="1" dirty="0"/>
              <a:t>s</a:t>
            </a:r>
          </a:p>
          <a:p>
            <a:pPr>
              <a:spcBef>
                <a:spcPts val="300"/>
              </a:spcBef>
            </a:pPr>
            <a:r>
              <a:rPr lang="en-US" sz="900" dirty="0"/>
              <a:t>Bakeries specialize in producing cakes, bread, pastries, and other baked goods for individual, event-based, and wholesale orders.</a:t>
            </a:r>
          </a:p>
          <a:p>
            <a:pPr>
              <a:spcBef>
                <a:spcPts val="300"/>
              </a:spcBef>
            </a:pPr>
            <a:r>
              <a:rPr lang="en-US" sz="900" dirty="0"/>
              <a:t>Found in both urban and rural areas, operating as formal bakeries with dining spaces or wholesale bakeries focused on bulk production.</a:t>
            </a:r>
          </a:p>
          <a:p>
            <a:pPr>
              <a:spcBef>
                <a:spcPts val="300"/>
              </a:spcBef>
              <a:spcAft>
                <a:spcPts val="600"/>
              </a:spcAft>
            </a:pPr>
            <a:r>
              <a:rPr lang="en-US" sz="900" dirty="0"/>
              <a:t>Products range from event-themed cakes and bread to pastries like cookies, croissants, and buns.</a:t>
            </a:r>
          </a:p>
          <a:p>
            <a:pPr marL="0" indent="0">
              <a:spcBef>
                <a:spcPts val="300"/>
              </a:spcBef>
              <a:buNone/>
            </a:pPr>
            <a:r>
              <a:rPr lang="en-US" sz="900" b="1" dirty="0"/>
              <a:t>Operations &amp; Workforce</a:t>
            </a:r>
          </a:p>
          <a:p>
            <a:pPr>
              <a:spcBef>
                <a:spcPts val="300"/>
              </a:spcBef>
            </a:pPr>
            <a:r>
              <a:rPr lang="en-US" sz="900" b="1" dirty="0"/>
              <a:t>Staff:</a:t>
            </a:r>
            <a:r>
              <a:rPr lang="en-US" sz="900" dirty="0"/>
              <a:t> Gender balance is common, though large bakeries tend to have more male employees due to operational roles.</a:t>
            </a:r>
          </a:p>
          <a:p>
            <a:pPr>
              <a:spcBef>
                <a:spcPts val="300"/>
              </a:spcBef>
            </a:pPr>
            <a:r>
              <a:rPr lang="en-US" sz="900" b="1" dirty="0"/>
              <a:t>Energy Use:</a:t>
            </a:r>
            <a:r>
              <a:rPr lang="en-US" sz="900" dirty="0"/>
              <a:t> </a:t>
            </a:r>
            <a:r>
              <a:rPr lang="en-US" sz="900" b="1" dirty="0"/>
              <a:t>Electricity domin</a:t>
            </a:r>
            <a:r>
              <a:rPr lang="en-US" sz="900" dirty="0"/>
              <a:t>ates, but small bakeries still rely on charcoal &amp; firewood, especially in rural areas.</a:t>
            </a:r>
          </a:p>
          <a:p>
            <a:pPr>
              <a:spcBef>
                <a:spcPts val="300"/>
              </a:spcBef>
              <a:spcAft>
                <a:spcPts val="600"/>
              </a:spcAft>
            </a:pPr>
            <a:r>
              <a:rPr lang="en-US" sz="900" b="1" dirty="0"/>
              <a:t>Meal Offerings:</a:t>
            </a:r>
            <a:r>
              <a:rPr lang="en-US" sz="900" dirty="0"/>
              <a:t> Small bakeries focus </a:t>
            </a:r>
            <a:r>
              <a:rPr lang="en-US" sz="900" b="1" dirty="0"/>
              <a:t>on </a:t>
            </a:r>
            <a:r>
              <a:rPr lang="en-US" sz="900" dirty="0"/>
              <a:t>a limited menu, while medium and large bakeries expand their offerings based on customer demand.</a:t>
            </a:r>
          </a:p>
          <a:p>
            <a:pPr marL="0" indent="0">
              <a:spcBef>
                <a:spcPts val="300"/>
              </a:spcBef>
              <a:spcAft>
                <a:spcPts val="600"/>
              </a:spcAft>
              <a:buNone/>
            </a:pPr>
            <a:r>
              <a:rPr lang="en-US" sz="900" b="1" dirty="0"/>
              <a:t>Trends &amp; Insights</a:t>
            </a:r>
          </a:p>
          <a:p>
            <a:pPr>
              <a:spcBef>
                <a:spcPts val="300"/>
              </a:spcBef>
            </a:pPr>
            <a:r>
              <a:rPr lang="en-US" sz="900" b="1" dirty="0"/>
              <a:t>Profitability scales with size</a:t>
            </a:r>
            <a:r>
              <a:rPr lang="en-US" sz="900" dirty="0"/>
              <a:t> – Small bakeries earn lower profits, while medium and large bakeries generate significantly higher revenues.</a:t>
            </a:r>
          </a:p>
          <a:p>
            <a:pPr>
              <a:spcBef>
                <a:spcPts val="300"/>
              </a:spcBef>
            </a:pPr>
            <a:r>
              <a:rPr lang="en-US" sz="900" b="1" dirty="0"/>
              <a:t>Fuel choice impacts efficiency</a:t>
            </a:r>
            <a:r>
              <a:rPr lang="en-US" sz="900" dirty="0"/>
              <a:t> – Electricity is preferred </a:t>
            </a:r>
            <a:r>
              <a:rPr lang="en-US" sz="900" b="1" dirty="0"/>
              <a:t>for quality baking, but cost </a:t>
            </a:r>
            <a:r>
              <a:rPr lang="en-US" sz="900" dirty="0"/>
              <a:t>constraints push smaller bakeries to use </a:t>
            </a:r>
            <a:r>
              <a:rPr lang="en-US" sz="900" b="1" dirty="0"/>
              <a:t>charcoal and firewood</a:t>
            </a:r>
            <a:r>
              <a:rPr lang="en-US" sz="900" dirty="0"/>
              <a:t>.</a:t>
            </a:r>
          </a:p>
          <a:p>
            <a:pPr>
              <a:spcBef>
                <a:spcPts val="300"/>
              </a:spcBef>
            </a:pPr>
            <a:r>
              <a:rPr lang="en-US" sz="900" b="1" dirty="0"/>
              <a:t>Customization drives sales</a:t>
            </a:r>
            <a:r>
              <a:rPr lang="en-US" sz="900" dirty="0"/>
              <a:t> – Themed cakes and specialized orders account for a major portion of bakery revenues.</a:t>
            </a:r>
          </a:p>
          <a:p>
            <a:pPr>
              <a:spcBef>
                <a:spcPts val="300"/>
              </a:spcBef>
              <a:spcAft>
                <a:spcPts val="600"/>
              </a:spcAft>
            </a:pPr>
            <a:r>
              <a:rPr lang="en-US" sz="900" b="1" dirty="0"/>
              <a:t>Urban bakeries lead modernization</a:t>
            </a:r>
            <a:r>
              <a:rPr lang="en-US" sz="900" dirty="0"/>
              <a:t> – Large bakeries in urban areas use advanced equipment like </a:t>
            </a:r>
            <a:r>
              <a:rPr lang="en-US" sz="900" b="1" dirty="0"/>
              <a:t>electric ovens and industrial mixers</a:t>
            </a:r>
            <a:r>
              <a:rPr lang="en-US" sz="900" dirty="0"/>
              <a:t>.</a:t>
            </a:r>
          </a:p>
          <a:p>
            <a:pPr marL="0" indent="0">
              <a:spcBef>
                <a:spcPts val="300"/>
              </a:spcBef>
              <a:buNone/>
            </a:pPr>
            <a:r>
              <a:rPr lang="en-US" sz="900" b="1" dirty="0"/>
              <a:t>Future Outlook</a:t>
            </a:r>
          </a:p>
          <a:p>
            <a:pPr>
              <a:spcBef>
                <a:spcPts val="300"/>
              </a:spcBef>
            </a:pPr>
            <a:r>
              <a:rPr lang="en-US" sz="900" dirty="0"/>
              <a:t>Growth in modern baking technologies will shift bakeries toward energy-efficient appliances like electric and solar ovens.</a:t>
            </a:r>
          </a:p>
          <a:p>
            <a:pPr>
              <a:spcBef>
                <a:spcPts val="300"/>
              </a:spcBef>
            </a:pPr>
            <a:r>
              <a:rPr lang="en-US" sz="900" dirty="0"/>
              <a:t>Customization and event-based orders will continue to drive bakery revenues.</a:t>
            </a:r>
          </a:p>
          <a:p>
            <a:pPr>
              <a:spcBef>
                <a:spcPts val="300"/>
              </a:spcBef>
            </a:pPr>
            <a:r>
              <a:rPr lang="en-US" sz="900" dirty="0"/>
              <a:t>Investments in efficiency will help medium and large bakeries scale operations while reducing fuel costs.</a:t>
            </a:r>
          </a:p>
          <a:p>
            <a:pPr marL="0" indent="0">
              <a:buNone/>
            </a:pPr>
            <a:endParaRPr lang="en-US" sz="900" dirty="0"/>
          </a:p>
        </p:txBody>
      </p:sp>
      <p:pic>
        <p:nvPicPr>
          <p:cNvPr id="30" name="Picture 29">
            <a:extLst>
              <a:ext uri="{FF2B5EF4-FFF2-40B4-BE49-F238E27FC236}">
                <a16:creationId xmlns:a16="http://schemas.microsoft.com/office/drawing/2014/main" id="{38D17548-2364-73B1-43FF-912034642F86}"/>
              </a:ext>
            </a:extLst>
          </p:cNvPr>
          <p:cNvPicPr>
            <a:picLocks noChangeAspect="1"/>
          </p:cNvPicPr>
          <p:nvPr/>
        </p:nvPicPr>
        <p:blipFill rotWithShape="1">
          <a:blip r:embed="rId3">
            <a:extLst>
              <a:ext uri="{28A0092B-C50C-407E-A947-70E740481C1C}">
                <a14:useLocalDpi xmlns:a14="http://schemas.microsoft.com/office/drawing/2010/main" val="0"/>
              </a:ext>
            </a:extLst>
          </a:blip>
          <a:srcRect t="19945" r="65597" b="19946"/>
          <a:stretch/>
        </p:blipFill>
        <p:spPr>
          <a:xfrm>
            <a:off x="11573120" y="6203465"/>
            <a:ext cx="436000" cy="447547"/>
          </a:xfrm>
          <a:prstGeom prst="rect">
            <a:avLst/>
          </a:prstGeom>
        </p:spPr>
      </p:pic>
      <p:sp>
        <p:nvSpPr>
          <p:cNvPr id="31" name="Content Placeholder 7">
            <a:extLst>
              <a:ext uri="{FF2B5EF4-FFF2-40B4-BE49-F238E27FC236}">
                <a16:creationId xmlns:a16="http://schemas.microsoft.com/office/drawing/2014/main" id="{064C747C-519B-4718-78A6-B8F50DE550A7}"/>
              </a:ext>
            </a:extLst>
          </p:cNvPr>
          <p:cNvSpPr txBox="1">
            <a:spLocks noGrp="1"/>
          </p:cNvSpPr>
          <p:nvPr>
            <p:ph sz="quarter" idx="4"/>
          </p:nvPr>
        </p:nvSpPr>
        <p:spPr>
          <a:xfrm>
            <a:off x="6433854" y="1553379"/>
            <a:ext cx="5403535" cy="5196427"/>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300"/>
              </a:spcBef>
              <a:buNone/>
            </a:pPr>
            <a:r>
              <a:rPr lang="en-US" sz="1000" b="1" dirty="0"/>
              <a:t>Uganda’s Kafunda Industry: Key Insights &amp; Trends</a:t>
            </a:r>
          </a:p>
          <a:p>
            <a:pPr>
              <a:spcBef>
                <a:spcPts val="300"/>
              </a:spcBef>
            </a:pPr>
            <a:r>
              <a:rPr lang="en-US" sz="900" dirty="0"/>
              <a:t>Kafundas are small, informal eateries, commonly run by women, serving affordable traditional Ugandan meals.</a:t>
            </a:r>
          </a:p>
          <a:p>
            <a:pPr>
              <a:spcBef>
                <a:spcPts val="300"/>
              </a:spcBef>
              <a:spcAft>
                <a:spcPts val="600"/>
              </a:spcAft>
            </a:pPr>
            <a:r>
              <a:rPr lang="en-US" sz="900" dirty="0"/>
              <a:t>Found in urban and rural areas, strategically located in markets, roadsides, and industrial zones to serve workers and vendors. Meals typically consist of three starches (matoke, cassava, rice, posho) and one stew, prepared early in the morning for flexibility.</a:t>
            </a:r>
          </a:p>
          <a:p>
            <a:pPr marL="0" indent="0">
              <a:spcBef>
                <a:spcPts val="300"/>
              </a:spcBef>
              <a:buNone/>
            </a:pPr>
            <a:r>
              <a:rPr lang="en-US" sz="900" b="1" dirty="0"/>
              <a:t>Operations &amp; Workforce</a:t>
            </a:r>
          </a:p>
          <a:p>
            <a:pPr>
              <a:spcBef>
                <a:spcPts val="300"/>
              </a:spcBef>
            </a:pPr>
            <a:r>
              <a:rPr lang="en-US" sz="900" b="1" dirty="0"/>
              <a:t>Staff:</a:t>
            </a:r>
            <a:r>
              <a:rPr lang="en-US" sz="900" dirty="0"/>
              <a:t> Mostly women-owned; employees include both younger assistants and older, experienced cooks.</a:t>
            </a:r>
          </a:p>
          <a:p>
            <a:pPr>
              <a:spcBef>
                <a:spcPts val="300"/>
              </a:spcBef>
            </a:pPr>
            <a:r>
              <a:rPr lang="en-US" sz="900" b="1" dirty="0"/>
              <a:t>Energy Use</a:t>
            </a:r>
            <a:r>
              <a:rPr lang="en-US" sz="900" dirty="0"/>
              <a:t>: Charcoal dominates cooking, with firewood used in rural areas. Limited use of LPG and electricity.</a:t>
            </a:r>
          </a:p>
          <a:p>
            <a:pPr>
              <a:spcBef>
                <a:spcPts val="300"/>
              </a:spcBef>
              <a:spcAft>
                <a:spcPts val="600"/>
              </a:spcAft>
            </a:pPr>
            <a:r>
              <a:rPr lang="en-US" sz="900" b="1" dirty="0"/>
              <a:t>Meal Offerings</a:t>
            </a:r>
            <a:r>
              <a:rPr lang="en-US" sz="900" dirty="0"/>
              <a:t>: Small kafundas prepare 1–5 dishes daily, while medium ones expand their menus as customer volume grows.</a:t>
            </a:r>
          </a:p>
          <a:p>
            <a:pPr marL="0" indent="0">
              <a:spcBef>
                <a:spcPts val="300"/>
              </a:spcBef>
              <a:buNone/>
            </a:pPr>
            <a:r>
              <a:rPr lang="en-US" sz="900" b="1" dirty="0"/>
              <a:t>Trends &amp; Insights</a:t>
            </a:r>
          </a:p>
          <a:p>
            <a:pPr>
              <a:spcBef>
                <a:spcPts val="300"/>
              </a:spcBef>
            </a:pPr>
            <a:r>
              <a:rPr lang="en-US" sz="900" b="1" dirty="0"/>
              <a:t>Affordability is key</a:t>
            </a:r>
            <a:r>
              <a:rPr lang="en-US" sz="900" dirty="0"/>
              <a:t> – Standard meals cost UGX 3,000 ($0.81), making kafundas accessible to low-income workers.</a:t>
            </a:r>
          </a:p>
          <a:p>
            <a:pPr>
              <a:spcBef>
                <a:spcPts val="300"/>
              </a:spcBef>
            </a:pPr>
            <a:r>
              <a:rPr lang="en-US" sz="900" b="1" dirty="0"/>
              <a:t>Profitability linked to customer volume</a:t>
            </a:r>
            <a:r>
              <a:rPr lang="en-US" sz="900" dirty="0"/>
              <a:t> – Small kafundas earn UGX 300K–1M ($81–270), while medium ones scale profits with more customers.</a:t>
            </a:r>
          </a:p>
          <a:p>
            <a:pPr>
              <a:spcBef>
                <a:spcPts val="300"/>
              </a:spcBef>
            </a:pPr>
            <a:r>
              <a:rPr lang="en-US" sz="900" b="1" dirty="0"/>
              <a:t>Charcoal reliance poses sustainability challenges</a:t>
            </a:r>
            <a:r>
              <a:rPr lang="en-US" sz="900" dirty="0"/>
              <a:t> – Despite affordability, charcoal use limits efficiency and profit growth.</a:t>
            </a:r>
          </a:p>
          <a:p>
            <a:pPr>
              <a:spcBef>
                <a:spcPts val="300"/>
              </a:spcBef>
              <a:spcAft>
                <a:spcPts val="600"/>
              </a:spcAft>
            </a:pPr>
            <a:r>
              <a:rPr lang="en-US" sz="900" b="1" dirty="0"/>
              <a:t>Urban kafundas serve larger markets</a:t>
            </a:r>
            <a:r>
              <a:rPr lang="en-US" sz="900" dirty="0"/>
              <a:t> – More customers (51–100+) compared to rural counterparts.</a:t>
            </a:r>
          </a:p>
          <a:p>
            <a:pPr marL="0" indent="0">
              <a:spcBef>
                <a:spcPts val="300"/>
              </a:spcBef>
              <a:buNone/>
            </a:pPr>
            <a:r>
              <a:rPr lang="en-US" sz="900" b="1" dirty="0"/>
              <a:t>Future Outlook</a:t>
            </a:r>
          </a:p>
          <a:p>
            <a:pPr>
              <a:spcBef>
                <a:spcPts val="300"/>
              </a:spcBef>
            </a:pPr>
            <a:r>
              <a:rPr lang="en-US" sz="900" dirty="0"/>
              <a:t>Modern fuel adoption could improve profit margins and efficiency.</a:t>
            </a:r>
          </a:p>
          <a:p>
            <a:pPr>
              <a:spcBef>
                <a:spcPts val="300"/>
              </a:spcBef>
            </a:pPr>
            <a:r>
              <a:rPr lang="en-US" sz="900" dirty="0"/>
              <a:t>Scaling medium-sized kafundas presents an opportunity for higher revenue and operational growth.</a:t>
            </a:r>
          </a:p>
          <a:p>
            <a:pPr>
              <a:spcBef>
                <a:spcPts val="300"/>
              </a:spcBef>
            </a:pPr>
            <a:r>
              <a:rPr lang="en-US" sz="900" dirty="0"/>
              <a:t>Balancing tradition with efficiency is key to sustaining Uganda’s informal food sector.</a:t>
            </a:r>
          </a:p>
          <a:p>
            <a:pPr marL="0" indent="0">
              <a:spcBef>
                <a:spcPts val="300"/>
              </a:spcBef>
              <a:spcAft>
                <a:spcPts val="200"/>
              </a:spcAft>
              <a:buNone/>
            </a:pPr>
            <a:endParaRPr lang="en-GB" sz="900" b="1" dirty="0">
              <a:latin typeface="Century Gothic"/>
              <a:ea typeface="Calibri"/>
              <a:cs typeface="Calibri"/>
            </a:endParaRPr>
          </a:p>
          <a:p>
            <a:pPr marL="0" indent="0">
              <a:spcBef>
                <a:spcPts val="300"/>
              </a:spcBef>
              <a:spcAft>
                <a:spcPts val="200"/>
              </a:spcAft>
              <a:buNone/>
            </a:pPr>
            <a:endParaRPr lang="en-GB" sz="900" b="1" dirty="0">
              <a:ea typeface="Calibri"/>
              <a:cs typeface="Calibri"/>
            </a:endParaRPr>
          </a:p>
          <a:p>
            <a:pPr marL="0" indent="0">
              <a:spcBef>
                <a:spcPts val="300"/>
              </a:spcBef>
              <a:spcAft>
                <a:spcPts val="200"/>
              </a:spcAft>
              <a:buNone/>
            </a:pPr>
            <a:endParaRPr lang="en-US" sz="900" kern="100" dirty="0">
              <a:ea typeface="Aptos" panose="020B0004020202020204" pitchFamily="34" charset="0"/>
              <a:cs typeface="Times New Roman"/>
            </a:endParaRPr>
          </a:p>
          <a:p>
            <a:pPr marL="285744" indent="-285744">
              <a:spcBef>
                <a:spcPts val="300"/>
              </a:spcBef>
              <a:spcAft>
                <a:spcPts val="200"/>
              </a:spcAft>
              <a:buFont typeface="Wingdings"/>
              <a:buChar char="v"/>
            </a:pPr>
            <a:endParaRPr lang="en-US" sz="900" kern="100" dirty="0">
              <a:cs typeface="Times New Roman"/>
            </a:endParaRPr>
          </a:p>
          <a:p>
            <a:pPr marL="285744" indent="-285744">
              <a:spcBef>
                <a:spcPts val="300"/>
              </a:spcBef>
              <a:spcAft>
                <a:spcPts val="200"/>
              </a:spcAft>
              <a:buFont typeface="Wingdings"/>
              <a:buChar char="v"/>
            </a:pPr>
            <a:endParaRPr lang="en-US" sz="900" dirty="0">
              <a:solidFill>
                <a:srgbClr val="404040"/>
              </a:solidFill>
              <a:ea typeface="Calibri"/>
              <a:cs typeface="Calibri"/>
            </a:endParaRPr>
          </a:p>
          <a:p>
            <a:pPr>
              <a:spcBef>
                <a:spcPts val="300"/>
              </a:spcBef>
            </a:pPr>
            <a:endParaRPr lang="en-US" sz="900" dirty="0"/>
          </a:p>
        </p:txBody>
      </p:sp>
      <p:cxnSp>
        <p:nvCxnSpPr>
          <p:cNvPr id="33" name="Straight Connector 32">
            <a:extLst>
              <a:ext uri="{FF2B5EF4-FFF2-40B4-BE49-F238E27FC236}">
                <a16:creationId xmlns:a16="http://schemas.microsoft.com/office/drawing/2014/main" id="{5174CDE0-9676-E80E-E27B-AAB2CBCE63F6}"/>
              </a:ext>
            </a:extLst>
          </p:cNvPr>
          <p:cNvCxnSpPr/>
          <p:nvPr/>
        </p:nvCxnSpPr>
        <p:spPr>
          <a:xfrm>
            <a:off x="6096000" y="1465245"/>
            <a:ext cx="0" cy="5185769"/>
          </a:xfrm>
          <a:prstGeom prst="line">
            <a:avLst/>
          </a:prstGeom>
        </p:spPr>
        <p:style>
          <a:lnRef idx="3">
            <a:schemeClr val="accent2"/>
          </a:lnRef>
          <a:fillRef idx="0">
            <a:schemeClr val="accent2"/>
          </a:fillRef>
          <a:effectRef idx="2">
            <a:schemeClr val="accent2"/>
          </a:effectRef>
          <a:fontRef idx="minor">
            <a:schemeClr val="tx1"/>
          </a:fontRef>
        </p:style>
      </p:cxnSp>
      <p:sp>
        <p:nvSpPr>
          <p:cNvPr id="4" name="Title 4">
            <a:extLst>
              <a:ext uri="{FF2B5EF4-FFF2-40B4-BE49-F238E27FC236}">
                <a16:creationId xmlns:a16="http://schemas.microsoft.com/office/drawing/2014/main" id="{3AA46164-1AE9-FC2E-041C-BEFDA902663E}"/>
              </a:ext>
            </a:extLst>
          </p:cNvPr>
          <p:cNvSpPr txBox="1">
            <a:spLocks/>
          </p:cNvSpPr>
          <p:nvPr/>
        </p:nvSpPr>
        <p:spPr>
          <a:xfrm>
            <a:off x="1569035" y="708794"/>
            <a:ext cx="8911687" cy="888230"/>
          </a:xfrm>
          <a:prstGeom prst="rect">
            <a:avLst/>
          </a:prstGeom>
        </p:spPr>
        <p:txBody>
          <a:bodyPr vert="horz" lIns="91440" tIns="45720" rIns="91440" bIns="45720" rtlCol="0" anchor="t">
            <a:noAutofit/>
          </a:bodyPr>
          <a:lstStyle>
            <a:lvl1pPr algn="l" defTabSz="457189"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b="1" dirty="0">
                <a:solidFill>
                  <a:schemeClr val="tx1"/>
                </a:solidFill>
                <a:ea typeface="Aptos" panose="020B0004020202020204" pitchFamily="34" charset="0"/>
                <a:cs typeface="Times New Roman"/>
              </a:rPr>
              <a:t>Key commercial cooking segments: Desk Research &amp; Survey findings</a:t>
            </a:r>
            <a:endParaRPr lang="en-US" sz="2000" b="1" dirty="0">
              <a:solidFill>
                <a:schemeClr val="tx1"/>
              </a:solidFill>
              <a:cs typeface="Times New Roman"/>
            </a:endParaRPr>
          </a:p>
        </p:txBody>
      </p:sp>
      <p:pic>
        <p:nvPicPr>
          <p:cNvPr id="2" name="Image 1" descr="Une image contenant texte, Police, Graphique, logo&#10;&#10;Le contenu généré par l’IA peut être incorrect.">
            <a:extLst>
              <a:ext uri="{FF2B5EF4-FFF2-40B4-BE49-F238E27FC236}">
                <a16:creationId xmlns:a16="http://schemas.microsoft.com/office/drawing/2014/main" id="{C1EA0512-4C20-B7D4-FAB4-7EE71D0744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2967" y="6486688"/>
            <a:ext cx="1661335" cy="371312"/>
          </a:xfrm>
          <a:prstGeom prst="rect">
            <a:avLst/>
          </a:prstGeom>
        </p:spPr>
      </p:pic>
      <p:pic>
        <p:nvPicPr>
          <p:cNvPr id="6" name="Image 5" descr="Une image contenant Police, texte, symbole, logo&#10;&#10;Le contenu généré par l’IA peut être incorrect.">
            <a:extLst>
              <a:ext uri="{FF2B5EF4-FFF2-40B4-BE49-F238E27FC236}">
                <a16:creationId xmlns:a16="http://schemas.microsoft.com/office/drawing/2014/main" id="{35AB89A9-C68C-2C0B-6BC9-7671AC66A8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880" y="6459392"/>
            <a:ext cx="1070087" cy="383240"/>
          </a:xfrm>
          <a:prstGeom prst="rect">
            <a:avLst/>
          </a:prstGeom>
        </p:spPr>
      </p:pic>
    </p:spTree>
    <p:extLst>
      <p:ext uri="{BB962C8B-B14F-4D97-AF65-F5344CB8AC3E}">
        <p14:creationId xmlns:p14="http://schemas.microsoft.com/office/powerpoint/2010/main" val="3846872741"/>
      </p:ext>
    </p:extLst>
  </p:cSld>
  <p:clrMapOvr>
    <a:masterClrMapping/>
  </p:clrMapOvr>
</p:sld>
</file>

<file path=ppt/theme/theme1.xml><?xml version="1.0" encoding="utf-8"?>
<a:theme xmlns:a="http://schemas.openxmlformats.org/drawingml/2006/main" name="Wisp">
  <a:themeElements>
    <a:clrScheme name="Custom 6">
      <a:dk1>
        <a:sysClr val="windowText" lastClr="000000"/>
      </a:dk1>
      <a:lt1>
        <a:sysClr val="window" lastClr="FFFFFF"/>
      </a:lt1>
      <a:dk2>
        <a:srgbClr val="FFFFFF"/>
      </a:dk2>
      <a:lt2>
        <a:srgbClr val="FFFFFF"/>
      </a:lt2>
      <a:accent1>
        <a:srgbClr val="4A856D"/>
      </a:accent1>
      <a:accent2>
        <a:srgbClr val="94EDBE"/>
      </a:accent2>
      <a:accent3>
        <a:srgbClr val="DE7E18"/>
      </a:accent3>
      <a:accent4>
        <a:srgbClr val="4DE19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Wisp</Template>
  <TotalTime>1823</TotalTime>
  <Words>6087</Words>
  <Application>Microsoft Macintosh PowerPoint</Application>
  <PresentationFormat>Grand écran</PresentationFormat>
  <Paragraphs>436</Paragraphs>
  <Slides>26</Slides>
  <Notes>19</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26</vt:i4>
      </vt:variant>
    </vt:vector>
  </HeadingPairs>
  <TitlesOfParts>
    <vt:vector size="37" baseType="lpstr">
      <vt:lpstr>Aptos</vt:lpstr>
      <vt:lpstr>Arial</vt:lpstr>
      <vt:lpstr>Calibri</vt:lpstr>
      <vt:lpstr>Century Gothic</vt:lpstr>
      <vt:lpstr>Courier New</vt:lpstr>
      <vt:lpstr>Courier New,monospace</vt:lpstr>
      <vt:lpstr>Montserrat</vt:lpstr>
      <vt:lpstr>Times New Roman</vt:lpstr>
      <vt:lpstr>Wingdings</vt:lpstr>
      <vt:lpstr>Wingdings 3</vt:lpstr>
      <vt:lpstr>Wisp</vt:lpstr>
      <vt:lpstr>Présentation PowerPoint</vt:lpstr>
      <vt:lpstr>Introduction</vt:lpstr>
      <vt:lpstr>Aims and Research Questions</vt:lpstr>
      <vt:lpstr>Research Methods</vt:lpstr>
      <vt:lpstr>Data Collection</vt:lpstr>
      <vt:lpstr>Présentation PowerPoint</vt:lpstr>
      <vt:lpstr>RQ1: What are the key commercial segments that exist in Uganda and their characteristics? </vt:lpstr>
      <vt:lpstr>Key commercial cooking segments: Desk Research &amp; Survey findings </vt:lpstr>
      <vt:lpstr>Présentation PowerPoint</vt:lpstr>
      <vt:lpstr>Key commercial cooking segments: Desk Research &amp; Survey findings </vt:lpstr>
      <vt:lpstr>Key commercial cooking segments: cooking fuel use</vt:lpstr>
      <vt:lpstr>Key commercial cooking segments: Summary</vt:lpstr>
      <vt:lpstr>Key commercial cooking segments: Summary</vt:lpstr>
      <vt:lpstr>Key commercial cooking segments: Summary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RQ5: Enablers to Adoption</vt:lpstr>
      <vt:lpstr>Conclusions</vt:lpstr>
      <vt:lpstr>Key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Kinya Kimathi</dc:creator>
  <cp:lastModifiedBy>Jacob Fodio Todd</cp:lastModifiedBy>
  <cp:revision>6</cp:revision>
  <dcterms:created xsi:type="dcterms:W3CDTF">2020-09-24T08:54:12Z</dcterms:created>
  <dcterms:modified xsi:type="dcterms:W3CDTF">2025-04-24T09:42:33Z</dcterms:modified>
</cp:coreProperties>
</file>